
<file path=[Content_Types].xml><?xml version="1.0" encoding="utf-8"?>
<Types xmlns="http://schemas.openxmlformats.org/package/2006/content-types">
  <Default Extension="fntdata" ContentType="application/x-fontdata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layfair Display Medium"/>
      <p:regular r:id="rId15"/>
      <p:bold r:id="rId16"/>
      <p:italic r:id="rId17"/>
      <p:boldItalic r:id="rId18"/>
    </p:embeddedFont>
    <p:embeddedFont>
      <p:font typeface="Playfair Display"/>
      <p:regular r:id="rId19"/>
      <p:bold r:id="rId20"/>
      <p:italic r:id="rId21"/>
      <p:boldItalic r:id="rId22"/>
    </p:embeddedFont>
    <p:embeddedFont>
      <p:font typeface="Playfair Display SemiBol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PlayfairDisplaySemiBold-boldItalic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PlayfairDisplayMedium-boldItalic.fntdata"/><Relationship Id="rId21" Type="http://schemas.openxmlformats.org/officeDocument/2006/relationships/font" Target="fonts/PlayfairDisplay-italic.fntdata"/><Relationship Id="rId3" Type="http://schemas.openxmlformats.org/officeDocument/2006/relationships/presProps" Target="presProps.xml"/><Relationship Id="rId25" Type="http://schemas.openxmlformats.org/officeDocument/2006/relationships/font" Target="fonts/PlayfairDisplaySemiBold-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PlayfairDisplayMedium-italic.fntdata"/><Relationship Id="rId20" Type="http://schemas.openxmlformats.org/officeDocument/2006/relationships/font" Target="fonts/PlayfairDisplay-bold.fntdata"/><Relationship Id="rId2" Type="http://schemas.openxmlformats.org/officeDocument/2006/relationships/viewProps" Target="viewProps.xml"/><Relationship Id="rId16" Type="http://schemas.openxmlformats.org/officeDocument/2006/relationships/font" Target="fonts/PlayfairDisplayMedium-bold.fntdata"/><Relationship Id="rId29" Type="http://schemas.openxmlformats.org/officeDocument/2006/relationships/customXml" Target="../customXml/item3.xml"/><Relationship Id="rId24" Type="http://schemas.openxmlformats.org/officeDocument/2006/relationships/font" Target="fonts/PlayfairDisplaySemiBold-bold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PlayfairDisplaySemiBold-regular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PlayfairDisplayMedium-regular.fntdata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PlayfairDisplay-regular.fntdata"/><Relationship Id="rId22" Type="http://schemas.openxmlformats.org/officeDocument/2006/relationships/font" Target="fonts/PlayfairDisplay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a6f4e9f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a6f4e9f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a6f4e9fd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a6f4e9fd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a6f4e9fd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ca6f4e9fd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a6f4e9fd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a6f4e9fd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a6f4e9fd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a6f4e9fd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a6f4e9fd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a6f4e9fd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a6f4e9fd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a6f4e9fd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a6f4e9fd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ca6f4e9fd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a6f4e9fd7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a6f4e9fd7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hillip@phillip-connor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phillip@phillip-conno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32425" y="960700"/>
            <a:ext cx="8137500" cy="1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Prices set to rise </a:t>
            </a:r>
            <a:endParaRPr b="1"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Impact of current immigration policies on food prices</a:t>
            </a:r>
            <a:endParaRPr i="1" sz="26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25025" y="2571750"/>
            <a:ext cx="82527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Phillip Connor, Ph.D.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Research Fellow, Center for Migration and Development, Princeton University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phillip@phillip-connor.com</a:t>
            </a:r>
            <a:endParaRPr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2"/>
                </a:solidFill>
              </a:rPr>
              <a:t>pconnor@princeton.edu</a:t>
            </a:r>
            <a:endParaRPr u="sng">
              <a:solidFill>
                <a:schemeClr val="dk2"/>
              </a:solidFill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662450" y="2326500"/>
            <a:ext cx="7743600" cy="462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13"/>
          <p:cNvSpPr txBox="1"/>
          <p:nvPr/>
        </p:nvSpPr>
        <p:spPr>
          <a:xfrm>
            <a:off x="6667025" y="3854375"/>
            <a:ext cx="22107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650" y="144900"/>
            <a:ext cx="63436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62650" y="4552025"/>
            <a:ext cx="37884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45818E"/>
                </a:solidFill>
              </a:rPr>
              <a:t>fwd.us/prices</a:t>
            </a:r>
            <a:endParaRPr b="1" sz="1800" u="sng">
              <a:solidFill>
                <a:srgbClr val="45818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27275" y="554025"/>
            <a:ext cx="8025900" cy="3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Playfair Display SemiBold"/>
              <a:buNone/>
            </a:pPr>
            <a:r>
              <a:rPr lang="en" sz="2650">
                <a:solidFill>
                  <a:schemeClr val="dk1"/>
                </a:solidFill>
                <a:highlight>
                  <a:srgbClr val="FFFFFF"/>
                </a:highlight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Immigration policy scenarios</a:t>
            </a:r>
            <a:endParaRPr sz="2650">
              <a:solidFill>
                <a:schemeClr val="dk1"/>
              </a:solidFill>
              <a:highlight>
                <a:srgbClr val="FFFFFF"/>
              </a:highlight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Playfair Display SemiBold"/>
              <a:buNone/>
            </a:pPr>
            <a:r>
              <a:t/>
            </a:r>
            <a:endParaRPr sz="1450">
              <a:solidFill>
                <a:schemeClr val="dk1"/>
              </a:solidFill>
              <a:highlight>
                <a:srgbClr val="FFFFFF"/>
              </a:highlight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None/>
            </a:pPr>
            <a:r>
              <a:t/>
            </a:r>
            <a:endParaRPr b="1" sz="1550">
              <a:solidFill>
                <a:schemeClr val="dk1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None/>
            </a:pPr>
            <a:r>
              <a:rPr b="1" lang="en" sz="155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1. The cancellation of work permits for millions of individuals with a temporary status</a:t>
            </a:r>
            <a:r>
              <a:rPr lang="en" sz="1550">
                <a:solidFill>
                  <a:schemeClr val="dk1"/>
                </a:solidFill>
                <a:highlight>
                  <a:srgbClr val="FFFFFF"/>
                </a:highlight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, like people with Temporary Protected Status (TPS) who are unable to return to their countries, paroled immigrants from Afghanistan, and Deferred Action for Childhood Arrivals (DACA), among others.</a:t>
            </a:r>
            <a:endParaRPr sz="1550">
              <a:solidFill>
                <a:schemeClr val="dk1"/>
              </a:solidFill>
              <a:highlight>
                <a:srgbClr val="FFFFFF"/>
              </a:highlight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50"/>
              <a:buFont typeface="Playfair Display Medium"/>
              <a:buNone/>
            </a:pPr>
            <a:r>
              <a:t/>
            </a:r>
            <a:endParaRPr sz="1550">
              <a:solidFill>
                <a:schemeClr val="dk1"/>
              </a:solidFill>
              <a:highlight>
                <a:srgbClr val="FFFFFF"/>
              </a:highlight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50"/>
              <a:buFont typeface="Playfair Display Medium"/>
              <a:buNone/>
            </a:pPr>
            <a:r>
              <a:rPr b="1" lang="en" sz="155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2. The mass deportation of millions of immigrants</a:t>
            </a:r>
            <a:r>
              <a:rPr lang="en" sz="1550">
                <a:solidFill>
                  <a:schemeClr val="dk1"/>
                </a:solidFill>
                <a:highlight>
                  <a:srgbClr val="FFFFFF"/>
                </a:highlight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with or without legal status. </a:t>
            </a:r>
            <a:endParaRPr sz="1550">
              <a:solidFill>
                <a:schemeClr val="dk1"/>
              </a:solidFill>
              <a:highlight>
                <a:srgbClr val="FFFFFF"/>
              </a:highlight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Playfair Display Medium"/>
              <a:buNone/>
            </a:pPr>
            <a:r>
              <a:t/>
            </a:r>
            <a:endParaRPr sz="1550">
              <a:solidFill>
                <a:schemeClr val="dk1"/>
              </a:solidFill>
              <a:highlight>
                <a:srgbClr val="FFFFFF"/>
              </a:highlight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Playfair Display Medium"/>
              <a:buNone/>
            </a:pPr>
            <a:r>
              <a:rPr b="1" lang="en" sz="1550">
                <a:solidFill>
                  <a:schemeClr val="dk1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3. Significant reductions in new, lawful immigration</a:t>
            </a:r>
            <a:r>
              <a:rPr lang="en" sz="1550">
                <a:solidFill>
                  <a:schemeClr val="dk1"/>
                </a:solidFill>
                <a:highlight>
                  <a:srgbClr val="FFFFFF"/>
                </a:highlight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in the years ahead.</a:t>
            </a:r>
            <a:endParaRPr sz="1800">
              <a:solidFill>
                <a:schemeClr val="dk2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69" name="Google Shape;69;p15"/>
          <p:cNvCxnSpPr/>
          <p:nvPr/>
        </p:nvCxnSpPr>
        <p:spPr>
          <a:xfrm>
            <a:off x="692725" y="1240875"/>
            <a:ext cx="6210300" cy="468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025" y="302725"/>
            <a:ext cx="7713950" cy="43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50" y="137025"/>
            <a:ext cx="8322775" cy="48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700" y="796275"/>
            <a:ext cx="6591300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>
            <a:off x="8415275" y="187175"/>
            <a:ext cx="276900" cy="44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50" y="81400"/>
            <a:ext cx="8382251" cy="488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3858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532425" y="960700"/>
            <a:ext cx="8137500" cy="1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Prices set to rise under immigration policies</a:t>
            </a:r>
            <a:endParaRPr b="1"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Impact of immigration policies on food prices</a:t>
            </a:r>
            <a:endParaRPr i="1" sz="26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625025" y="2571750"/>
            <a:ext cx="82527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Phillip Connor, Ph.D.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Research Fellow, Center for Migration and Development, Princeton University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phillip@phillip-connor.com</a:t>
            </a:r>
            <a:endParaRPr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2"/>
                </a:solidFill>
              </a:rPr>
              <a:t>pconnor@princeton.edu</a:t>
            </a:r>
            <a:endParaRPr u="sng">
              <a:solidFill>
                <a:schemeClr val="dk2"/>
              </a:solidFill>
            </a:endParaRPr>
          </a:p>
        </p:txBody>
      </p:sp>
      <p:cxnSp>
        <p:nvCxnSpPr>
          <p:cNvPr id="102" name="Google Shape;102;p21"/>
          <p:cNvCxnSpPr/>
          <p:nvPr/>
        </p:nvCxnSpPr>
        <p:spPr>
          <a:xfrm>
            <a:off x="662450" y="2326500"/>
            <a:ext cx="7743600" cy="462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21"/>
          <p:cNvSpPr txBox="1"/>
          <p:nvPr/>
        </p:nvSpPr>
        <p:spPr>
          <a:xfrm>
            <a:off x="6667025" y="3854375"/>
            <a:ext cx="22107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10B73881D37E45AF4A4C8D73366B3A" ma:contentTypeVersion="19" ma:contentTypeDescription="Create a new document." ma:contentTypeScope="" ma:versionID="c2afff77bcb68261739275db0d937237">
  <xsd:schema xmlns:xsd="http://www.w3.org/2001/XMLSchema" xmlns:xs="http://www.w3.org/2001/XMLSchema" xmlns:p="http://schemas.microsoft.com/office/2006/metadata/properties" xmlns:ns2="94f6e291-0e24-4ac6-a50e-8d03f69e61c3" xmlns:ns3="c3893e0b-39d1-4e4a-9629-1a364b5b9be6" targetNamespace="http://schemas.microsoft.com/office/2006/metadata/properties" ma:root="true" ma:fieldsID="ec44fcb54ed224c6b590cd91f1b13928" ns2:_="" ns3:_="">
    <xsd:import namespace="94f6e291-0e24-4ac6-a50e-8d03f69e61c3"/>
    <xsd:import namespace="c3893e0b-39d1-4e4a-9629-1a364b5b9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6e291-0e24-4ac6-a50e-8d03f69e6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4e286a-2879-483a-8422-50a323b3f8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93e0b-39d1-4e4a-9629-1a364b5b9be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17100e-331e-40a0-b4ce-fbf30f210506}" ma:internalName="TaxCatchAll" ma:showField="CatchAllData" ma:web="c3893e0b-39d1-4e4a-9629-1a364b5b9b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893e0b-39d1-4e4a-9629-1a364b5b9be6" xsi:nil="true"/>
    <lcf76f155ced4ddcb4097134ff3c332f xmlns="94f6e291-0e24-4ac6-a50e-8d03f69e61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3D326B-6F02-42FD-A6F0-78FDA83A6787}"/>
</file>

<file path=customXml/itemProps2.xml><?xml version="1.0" encoding="utf-8"?>
<ds:datastoreItem xmlns:ds="http://schemas.openxmlformats.org/officeDocument/2006/customXml" ds:itemID="{14BC742B-33B8-4F24-AD02-ABFD77356670}"/>
</file>

<file path=customXml/itemProps3.xml><?xml version="1.0" encoding="utf-8"?>
<ds:datastoreItem xmlns:ds="http://schemas.openxmlformats.org/officeDocument/2006/customXml" ds:itemID="{68C83E9F-8460-4E40-9144-1EAAD62B2EB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0x0101003B10B73881D37E45AF4A4C8D73366B3A</vt:lpwstr>
  </property>
</Properties>
</file>