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1" r:id="rId2"/>
    <p:sldMasterId id="2147483685" r:id="rId3"/>
    <p:sldMasterId id="2147490105" r:id="rId4"/>
    <p:sldMasterId id="2147490117" r:id="rId5"/>
    <p:sldMasterId id="2147490165" r:id="rId6"/>
  </p:sldMasterIdLst>
  <p:notesMasterIdLst>
    <p:notesMasterId r:id="rId39"/>
  </p:notesMasterIdLst>
  <p:handoutMasterIdLst>
    <p:handoutMasterId r:id="rId40"/>
  </p:handoutMasterIdLst>
  <p:sldIdLst>
    <p:sldId id="1830" r:id="rId7"/>
    <p:sldId id="2242" r:id="rId8"/>
    <p:sldId id="256" r:id="rId9"/>
    <p:sldId id="2226" r:id="rId10"/>
    <p:sldId id="2080107642" r:id="rId11"/>
    <p:sldId id="2080107643" r:id="rId12"/>
    <p:sldId id="2080107644" r:id="rId13"/>
    <p:sldId id="2080107645" r:id="rId14"/>
    <p:sldId id="2080107646" r:id="rId15"/>
    <p:sldId id="1891" r:id="rId16"/>
    <p:sldId id="2080107612" r:id="rId17"/>
    <p:sldId id="2080107609" r:id="rId18"/>
    <p:sldId id="2080107613" r:id="rId19"/>
    <p:sldId id="2220" r:id="rId20"/>
    <p:sldId id="2221" r:id="rId21"/>
    <p:sldId id="2215" r:id="rId22"/>
    <p:sldId id="2080107647" r:id="rId23"/>
    <p:sldId id="2080107648" r:id="rId24"/>
    <p:sldId id="2080107649" r:id="rId25"/>
    <p:sldId id="2080107650" r:id="rId26"/>
    <p:sldId id="2080107651" r:id="rId27"/>
    <p:sldId id="2080107652" r:id="rId28"/>
    <p:sldId id="2080107658" r:id="rId29"/>
    <p:sldId id="2080107659" r:id="rId30"/>
    <p:sldId id="2080107660" r:id="rId31"/>
    <p:sldId id="2080107661" r:id="rId32"/>
    <p:sldId id="2080107662" r:id="rId33"/>
    <p:sldId id="2080107663" r:id="rId34"/>
    <p:sldId id="2080107664" r:id="rId35"/>
    <p:sldId id="2080107665" r:id="rId36"/>
    <p:sldId id="2080107666" r:id="rId37"/>
    <p:sldId id="1663" r:id="rId3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ll, Kevin (NIH/NIDDK) [E]" initials="HK([" lastIdx="2" clrIdx="0">
    <p:extLst>
      <p:ext uri="{19B8F6BF-5375-455C-9EA6-DF929625EA0E}">
        <p15:presenceInfo xmlns:p15="http://schemas.microsoft.com/office/powerpoint/2012/main" userId="S::kevinh@nih.gov::7fa4f1a6-20bb-4a15-928a-97d8cc4291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0FF"/>
    <a:srgbClr val="FF0000"/>
    <a:srgbClr val="18C1FF"/>
    <a:srgbClr val="B3B3B3"/>
    <a:srgbClr val="F9F5EB"/>
    <a:srgbClr val="FAF7ED"/>
    <a:srgbClr val="F9F6EF"/>
    <a:srgbClr val="F9F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126D35-0209-4F78-926D-C60017E98E51}" v="180" dt="2025-03-10T14:18:00.9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5" autoAdjust="0"/>
    <p:restoredTop sz="89266" autoAdjust="0"/>
  </p:normalViewPr>
  <p:slideViewPr>
    <p:cSldViewPr snapToGrid="0" snapToObjects="1">
      <p:cViewPr>
        <p:scale>
          <a:sx n="33" d="100"/>
          <a:sy n="33" d="100"/>
        </p:scale>
        <p:origin x="1296" y="4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50" Type="http://schemas.openxmlformats.org/officeDocument/2006/relationships/customXml" Target="../customXml/item3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ustomXml" Target="../customXml/item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l, Kevin (NIH/NIDDK) [E]" userId="7fa4f1a6-20bb-4a15-928a-97d8cc429128" providerId="ADAL" clId="{36126D35-0209-4F78-926D-C60017E98E51}"/>
    <pc:docChg chg="undo redo custSel addSld delSld modSld sldOrd delMainMaster">
      <pc:chgData name="Hall, Kevin (NIH/NIDDK) [E]" userId="7fa4f1a6-20bb-4a15-928a-97d8cc429128" providerId="ADAL" clId="{36126D35-0209-4F78-926D-C60017E98E51}" dt="2025-03-10T14:18:39.327" v="927" actId="1038"/>
      <pc:docMkLst>
        <pc:docMk/>
      </pc:docMkLst>
      <pc:sldChg chg="add ord">
        <pc:chgData name="Hall, Kevin (NIH/NIDDK) [E]" userId="7fa4f1a6-20bb-4a15-928a-97d8cc429128" providerId="ADAL" clId="{36126D35-0209-4F78-926D-C60017E98E51}" dt="2025-03-05T21:25:52.440" v="7"/>
        <pc:sldMkLst>
          <pc:docMk/>
          <pc:sldMk cId="2153198302" sldId="256"/>
        </pc:sldMkLst>
      </pc:sldChg>
      <pc:sldChg chg="delSp mod">
        <pc:chgData name="Hall, Kevin (NIH/NIDDK) [E]" userId="7fa4f1a6-20bb-4a15-928a-97d8cc429128" providerId="ADAL" clId="{36126D35-0209-4F78-926D-C60017E98E51}" dt="2025-03-05T21:36:22.087" v="11" actId="478"/>
        <pc:sldMkLst>
          <pc:docMk/>
          <pc:sldMk cId="0" sldId="1663"/>
        </pc:sldMkLst>
        <pc:spChg chg="del">
          <ac:chgData name="Hall, Kevin (NIH/NIDDK) [E]" userId="7fa4f1a6-20bb-4a15-928a-97d8cc429128" providerId="ADAL" clId="{36126D35-0209-4F78-926D-C60017E98E51}" dt="2025-03-05T21:36:19.739" v="10" actId="478"/>
          <ac:spMkLst>
            <pc:docMk/>
            <pc:sldMk cId="0" sldId="1663"/>
            <ac:spMk id="7" creationId="{2470BF33-43ED-4A2A-9B7B-EBE578D1CE98}"/>
          </ac:spMkLst>
        </pc:spChg>
        <pc:picChg chg="del">
          <ac:chgData name="Hall, Kevin (NIH/NIDDK) [E]" userId="7fa4f1a6-20bb-4a15-928a-97d8cc429128" providerId="ADAL" clId="{36126D35-0209-4F78-926D-C60017E98E51}" dt="2025-03-05T21:36:22.087" v="11" actId="478"/>
          <ac:picMkLst>
            <pc:docMk/>
            <pc:sldMk cId="0" sldId="1663"/>
            <ac:picMk id="6" creationId="{1B307311-ADEA-4983-8058-E7E79399E894}"/>
          </ac:picMkLst>
        </pc:picChg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3161695382" sldId="1831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41382628" sldId="1891"/>
        </pc:sldMkLst>
      </pc:sldChg>
      <pc:sldChg chg="del ord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3060436256" sldId="2123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1254688654" sldId="2124"/>
        </pc:sldMkLst>
      </pc:sldChg>
      <pc:sldChg chg="add ord modAnim">
        <pc:chgData name="Hall, Kevin (NIH/NIDDK) [E]" userId="7fa4f1a6-20bb-4a15-928a-97d8cc429128" providerId="ADAL" clId="{36126D35-0209-4F78-926D-C60017E98E51}" dt="2025-03-10T14:12:29.543" v="851"/>
        <pc:sldMkLst>
          <pc:docMk/>
          <pc:sldMk cId="1505072851" sldId="2215"/>
        </pc:sldMkLst>
      </pc:sldChg>
      <pc:sldChg chg="add ord setBg">
        <pc:chgData name="Hall, Kevin (NIH/NIDDK) [E]" userId="7fa4f1a6-20bb-4a15-928a-97d8cc429128" providerId="ADAL" clId="{36126D35-0209-4F78-926D-C60017E98E51}" dt="2025-03-10T14:11:55.942" v="850"/>
        <pc:sldMkLst>
          <pc:docMk/>
          <pc:sldMk cId="625187207" sldId="2220"/>
        </pc:sldMkLst>
      </pc:sldChg>
      <pc:sldChg chg="add ord">
        <pc:chgData name="Hall, Kevin (NIH/NIDDK) [E]" userId="7fa4f1a6-20bb-4a15-928a-97d8cc429128" providerId="ADAL" clId="{36126D35-0209-4F78-926D-C60017E98E51}" dt="2025-03-10T14:11:55.942" v="850"/>
        <pc:sldMkLst>
          <pc:docMk/>
          <pc:sldMk cId="440840441" sldId="2221"/>
        </pc:sldMkLst>
      </pc:sldChg>
      <pc:sldChg chg="add ord">
        <pc:chgData name="Hall, Kevin (NIH/NIDDK) [E]" userId="7fa4f1a6-20bb-4a15-928a-97d8cc429128" providerId="ADAL" clId="{36126D35-0209-4F78-926D-C60017E98E51}" dt="2025-03-05T21:23:29.085" v="2"/>
        <pc:sldMkLst>
          <pc:docMk/>
          <pc:sldMk cId="3798762969" sldId="2226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0" sldId="2233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3892073865" sldId="2235"/>
        </pc:sldMkLst>
      </pc:sldChg>
      <pc:sldChg chg="add del">
        <pc:chgData name="Hall, Kevin (NIH/NIDDK) [E]" userId="7fa4f1a6-20bb-4a15-928a-97d8cc429128" providerId="ADAL" clId="{36126D35-0209-4F78-926D-C60017E98E51}" dt="2025-03-05T22:12:30.077" v="163" actId="47"/>
        <pc:sldMkLst>
          <pc:docMk/>
          <pc:sldMk cId="1908635115" sldId="2241"/>
        </pc:sldMkLst>
      </pc:sldChg>
      <pc:sldChg chg="add ord">
        <pc:chgData name="Hall, Kevin (NIH/NIDDK) [E]" userId="7fa4f1a6-20bb-4a15-928a-97d8cc429128" providerId="ADAL" clId="{36126D35-0209-4F78-926D-C60017E98E51}" dt="2025-03-05T21:25:52.440" v="7"/>
        <pc:sldMkLst>
          <pc:docMk/>
          <pc:sldMk cId="1916176913" sldId="2242"/>
        </pc:sldMkLst>
      </pc:sldChg>
      <pc:sldChg chg="add del">
        <pc:chgData name="Hall, Kevin (NIH/NIDDK) [E]" userId="7fa4f1a6-20bb-4a15-928a-97d8cc429128" providerId="ADAL" clId="{36126D35-0209-4F78-926D-C60017E98E51}" dt="2025-03-07T02:28:22.077" v="513" actId="47"/>
        <pc:sldMkLst>
          <pc:docMk/>
          <pc:sldMk cId="4171099425" sldId="2262"/>
        </pc:sldMkLst>
      </pc:sldChg>
      <pc:sldChg chg="add">
        <pc:chgData name="Hall, Kevin (NIH/NIDDK) [E]" userId="7fa4f1a6-20bb-4a15-928a-97d8cc429128" providerId="ADAL" clId="{36126D35-0209-4F78-926D-C60017E98E51}" dt="2025-03-05T21:41:38.870" v="12"/>
        <pc:sldMkLst>
          <pc:docMk/>
          <pc:sldMk cId="1544823528" sldId="2080107609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1960056724" sldId="2080107611"/>
        </pc:sldMkLst>
      </pc:sldChg>
      <pc:sldChg chg="addSp delSp modSp add mod addAnim delAnim modAnim">
        <pc:chgData name="Hall, Kevin (NIH/NIDDK) [E]" userId="7fa4f1a6-20bb-4a15-928a-97d8cc429128" providerId="ADAL" clId="{36126D35-0209-4F78-926D-C60017E98E51}" dt="2025-03-10T14:18:39.327" v="927" actId="1038"/>
        <pc:sldMkLst>
          <pc:docMk/>
          <pc:sldMk cId="3546523090" sldId="2080107612"/>
        </pc:sldMkLst>
        <pc:spChg chg="del">
          <ac:chgData name="Hall, Kevin (NIH/NIDDK) [E]" userId="7fa4f1a6-20bb-4a15-928a-97d8cc429128" providerId="ADAL" clId="{36126D35-0209-4F78-926D-C60017E98E51}" dt="2025-03-07T02:23:19.136" v="185" actId="478"/>
          <ac:spMkLst>
            <pc:docMk/>
            <pc:sldMk cId="3546523090" sldId="2080107612"/>
            <ac:spMk id="13" creationId="{6A317028-A7FF-802D-1C5E-1B436DE77538}"/>
          </ac:spMkLst>
        </pc:spChg>
        <pc:spChg chg="mod">
          <ac:chgData name="Hall, Kevin (NIH/NIDDK) [E]" userId="7fa4f1a6-20bb-4a15-928a-97d8cc429128" providerId="ADAL" clId="{36126D35-0209-4F78-926D-C60017E98E51}" dt="2025-03-07T02:26:37.296" v="512" actId="1036"/>
          <ac:spMkLst>
            <pc:docMk/>
            <pc:sldMk cId="3546523090" sldId="2080107612"/>
            <ac:spMk id="43" creationId="{F3B2B565-2412-70DC-314D-F80E13AE6E4B}"/>
          </ac:spMkLst>
        </pc:spChg>
        <pc:picChg chg="add del mod ord modCrop">
          <ac:chgData name="Hall, Kevin (NIH/NIDDK) [E]" userId="7fa4f1a6-20bb-4a15-928a-97d8cc429128" providerId="ADAL" clId="{36126D35-0209-4F78-926D-C60017E98E51}" dt="2025-03-10T14:18:35.927" v="925" actId="1038"/>
          <ac:picMkLst>
            <pc:docMk/>
            <pc:sldMk cId="3546523090" sldId="2080107612"/>
            <ac:picMk id="3" creationId="{8F0E97E2-2EBC-585F-3068-0C4EB156F25E}"/>
          </ac:picMkLst>
        </pc:picChg>
        <pc:picChg chg="add mod">
          <ac:chgData name="Hall, Kevin (NIH/NIDDK) [E]" userId="7fa4f1a6-20bb-4a15-928a-97d8cc429128" providerId="ADAL" clId="{36126D35-0209-4F78-926D-C60017E98E51}" dt="2025-03-10T14:09:16.650" v="843" actId="1035"/>
          <ac:picMkLst>
            <pc:docMk/>
            <pc:sldMk cId="3546523090" sldId="2080107612"/>
            <ac:picMk id="5" creationId="{3537393F-BB13-5725-74AD-1F9C950B74F4}"/>
          </ac:picMkLst>
        </pc:picChg>
        <pc:picChg chg="mod modCrop">
          <ac:chgData name="Hall, Kevin (NIH/NIDDK) [E]" userId="7fa4f1a6-20bb-4a15-928a-97d8cc429128" providerId="ADAL" clId="{36126D35-0209-4F78-926D-C60017E98E51}" dt="2025-03-10T14:17:40.959" v="918" actId="1037"/>
          <ac:picMkLst>
            <pc:docMk/>
            <pc:sldMk cId="3546523090" sldId="2080107612"/>
            <ac:picMk id="6" creationId="{A06426F0-2870-FB17-5EBD-8EF01B7C789D}"/>
          </ac:picMkLst>
        </pc:picChg>
        <pc:picChg chg="add mod ord">
          <ac:chgData name="Hall, Kevin (NIH/NIDDK) [E]" userId="7fa4f1a6-20bb-4a15-928a-97d8cc429128" providerId="ADAL" clId="{36126D35-0209-4F78-926D-C60017E98E51}" dt="2025-03-07T02:23:13.237" v="184" actId="167"/>
          <ac:picMkLst>
            <pc:docMk/>
            <pc:sldMk cId="3546523090" sldId="2080107612"/>
            <ac:picMk id="7" creationId="{8A9749CE-4592-65CC-A069-93A74DD26697}"/>
          </ac:picMkLst>
        </pc:picChg>
        <pc:picChg chg="del mod">
          <ac:chgData name="Hall, Kevin (NIH/NIDDK) [E]" userId="7fa4f1a6-20bb-4a15-928a-97d8cc429128" providerId="ADAL" clId="{36126D35-0209-4F78-926D-C60017E98E51}" dt="2025-03-10T14:15:14.203" v="889" actId="478"/>
          <ac:picMkLst>
            <pc:docMk/>
            <pc:sldMk cId="3546523090" sldId="2080107612"/>
            <ac:picMk id="8" creationId="{2C662D72-4370-613D-50E4-8FA292ACFD05}"/>
          </ac:picMkLst>
        </pc:picChg>
        <pc:picChg chg="add mod">
          <ac:chgData name="Hall, Kevin (NIH/NIDDK) [E]" userId="7fa4f1a6-20bb-4a15-928a-97d8cc429128" providerId="ADAL" clId="{36126D35-0209-4F78-926D-C60017E98E51}" dt="2025-03-07T02:21:54.507" v="173"/>
          <ac:picMkLst>
            <pc:docMk/>
            <pc:sldMk cId="3546523090" sldId="2080107612"/>
            <ac:picMk id="9" creationId="{57288135-ACB7-D3DC-279E-A551CAA34E2F}"/>
          </ac:picMkLst>
        </pc:picChg>
        <pc:picChg chg="del">
          <ac:chgData name="Hall, Kevin (NIH/NIDDK) [E]" userId="7fa4f1a6-20bb-4a15-928a-97d8cc429128" providerId="ADAL" clId="{36126D35-0209-4F78-926D-C60017E98E51}" dt="2025-03-05T21:47:45.042" v="32" actId="478"/>
          <ac:picMkLst>
            <pc:docMk/>
            <pc:sldMk cId="3546523090" sldId="2080107612"/>
            <ac:picMk id="10" creationId="{3B29F058-B3C7-40CF-5630-0ABA48726FF6}"/>
          </ac:picMkLst>
        </pc:picChg>
        <pc:picChg chg="add mod">
          <ac:chgData name="Hall, Kevin (NIH/NIDDK) [E]" userId="7fa4f1a6-20bb-4a15-928a-97d8cc429128" providerId="ADAL" clId="{36126D35-0209-4F78-926D-C60017E98E51}" dt="2025-03-07T02:22:10.331" v="177"/>
          <ac:picMkLst>
            <pc:docMk/>
            <pc:sldMk cId="3546523090" sldId="2080107612"/>
            <ac:picMk id="11" creationId="{911A828F-67CA-846F-D494-1E836ECEB4D0}"/>
          </ac:picMkLst>
        </pc:picChg>
        <pc:picChg chg="mod">
          <ac:chgData name="Hall, Kevin (NIH/NIDDK) [E]" userId="7fa4f1a6-20bb-4a15-928a-97d8cc429128" providerId="ADAL" clId="{36126D35-0209-4F78-926D-C60017E98E51}" dt="2025-03-10T14:18:39.327" v="927" actId="1038"/>
          <ac:picMkLst>
            <pc:docMk/>
            <pc:sldMk cId="3546523090" sldId="2080107612"/>
            <ac:picMk id="12" creationId="{77E09993-2759-0D7D-DB32-263B74855C92}"/>
          </ac:picMkLst>
        </pc:picChg>
        <pc:picChg chg="add mod">
          <ac:chgData name="Hall, Kevin (NIH/NIDDK) [E]" userId="7fa4f1a6-20bb-4a15-928a-97d8cc429128" providerId="ADAL" clId="{36126D35-0209-4F78-926D-C60017E98E51}" dt="2025-03-07T02:22:37.908" v="178"/>
          <ac:picMkLst>
            <pc:docMk/>
            <pc:sldMk cId="3546523090" sldId="2080107612"/>
            <ac:picMk id="14" creationId="{0A1DE579-B65B-4442-08D6-B932B1DA41C4}"/>
          </ac:picMkLst>
        </pc:picChg>
        <pc:picChg chg="add del mod">
          <ac:chgData name="Hall, Kevin (NIH/NIDDK) [E]" userId="7fa4f1a6-20bb-4a15-928a-97d8cc429128" providerId="ADAL" clId="{36126D35-0209-4F78-926D-C60017E98E51}" dt="2025-03-07T02:23:06.164" v="183" actId="478"/>
          <ac:picMkLst>
            <pc:docMk/>
            <pc:sldMk cId="3546523090" sldId="2080107612"/>
            <ac:picMk id="16" creationId="{9AC88D46-0FC6-8662-62F8-9FA5F69EA5A3}"/>
          </ac:picMkLst>
        </pc:picChg>
        <pc:picChg chg="mod">
          <ac:chgData name="Hall, Kevin (NIH/NIDDK) [E]" userId="7fa4f1a6-20bb-4a15-928a-97d8cc429128" providerId="ADAL" clId="{36126D35-0209-4F78-926D-C60017E98E51}" dt="2025-03-07T02:26:28.939" v="494" actId="1035"/>
          <ac:picMkLst>
            <pc:docMk/>
            <pc:sldMk cId="3546523090" sldId="2080107612"/>
            <ac:picMk id="42" creationId="{7542A9C9-7998-DD38-2D39-3426BA8FC3E9}"/>
          </ac:picMkLst>
        </pc:picChg>
      </pc:sldChg>
      <pc:sldChg chg="addSp modSp add mod modAnim">
        <pc:chgData name="Hall, Kevin (NIH/NIDDK) [E]" userId="7fa4f1a6-20bb-4a15-928a-97d8cc429128" providerId="ADAL" clId="{36126D35-0209-4F78-926D-C60017E98E51}" dt="2025-03-10T14:10:03.357" v="844"/>
        <pc:sldMkLst>
          <pc:docMk/>
          <pc:sldMk cId="270573509" sldId="2080107613"/>
        </pc:sldMkLst>
        <pc:spChg chg="add mod">
          <ac:chgData name="Hall, Kevin (NIH/NIDDK) [E]" userId="7fa4f1a6-20bb-4a15-928a-97d8cc429128" providerId="ADAL" clId="{36126D35-0209-4F78-926D-C60017E98E51}" dt="2025-03-10T13:58:26.508" v="627" actId="14100"/>
          <ac:spMkLst>
            <pc:docMk/>
            <pc:sldMk cId="270573509" sldId="2080107613"/>
            <ac:spMk id="2" creationId="{D4F4A71A-1BEE-606C-2537-CC9374E769B1}"/>
          </ac:spMkLst>
        </pc:spChg>
        <pc:spChg chg="mod">
          <ac:chgData name="Hall, Kevin (NIH/NIDDK) [E]" userId="7fa4f1a6-20bb-4a15-928a-97d8cc429128" providerId="ADAL" clId="{36126D35-0209-4F78-926D-C60017E98E51}" dt="2025-03-05T21:53:01.597" v="150" actId="1076"/>
          <ac:spMkLst>
            <pc:docMk/>
            <pc:sldMk cId="270573509" sldId="2080107613"/>
            <ac:spMk id="7" creationId="{B5F2E5C8-D19F-DAA0-7805-C4787CBE8651}"/>
          </ac:spMkLst>
        </pc:spChg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3127945354" sldId="2080107616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220258828" sldId="2080107617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4272803415" sldId="2080107618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3711082505" sldId="2080107619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1527633749" sldId="2080107620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800288918" sldId="2080107621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4145741098" sldId="2080107622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2551792828" sldId="2080107623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239613539" sldId="2080107624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4047176271" sldId="2080107625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128809905" sldId="2080107627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1684722306" sldId="2080107639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2921147645" sldId="2080107640"/>
        </pc:sldMkLst>
      </pc:sldChg>
      <pc:sldChg chg="del">
        <pc:chgData name="Hall, Kevin (NIH/NIDDK) [E]" userId="7fa4f1a6-20bb-4a15-928a-97d8cc429128" providerId="ADAL" clId="{36126D35-0209-4F78-926D-C60017E98E51}" dt="2025-03-05T21:28:04.421" v="9" actId="47"/>
        <pc:sldMkLst>
          <pc:docMk/>
          <pc:sldMk cId="2921818480" sldId="2080107641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1543647534" sldId="2080107642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983307590" sldId="2080107643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2620905981" sldId="2080107644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2438118804" sldId="2080107645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0" sldId="2080107646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2719232793" sldId="2080107647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1621287394" sldId="2080107648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4281303284" sldId="2080107649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2094984240" sldId="2080107650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138553520" sldId="2080107651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4106341315" sldId="2080107652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790847707" sldId="2080107658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2494240685" sldId="2080107659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4039488363" sldId="2080107660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2006488235" sldId="2080107661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1246007634" sldId="2080107662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4227765873" sldId="2080107663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4169146726" sldId="2080107664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3843496963" sldId="2080107665"/>
        </pc:sldMkLst>
      </pc:sldChg>
      <pc:sldChg chg="add">
        <pc:chgData name="Hall, Kevin (NIH/NIDDK) [E]" userId="7fa4f1a6-20bb-4a15-928a-97d8cc429128" providerId="ADAL" clId="{36126D35-0209-4F78-926D-C60017E98E51}" dt="2025-03-05T21:27:48.782" v="8"/>
        <pc:sldMkLst>
          <pc:docMk/>
          <pc:sldMk cId="4013001832" sldId="2080107666"/>
        </pc:sldMkLst>
      </pc:sldChg>
      <pc:sldMasterChg chg="del delSldLayout">
        <pc:chgData name="Hall, Kevin (NIH/NIDDK) [E]" userId="7fa4f1a6-20bb-4a15-928a-97d8cc429128" providerId="ADAL" clId="{36126D35-0209-4F78-926D-C60017E98E51}" dt="2025-03-05T21:28:04.421" v="9" actId="47"/>
        <pc:sldMasterMkLst>
          <pc:docMk/>
          <pc:sldMasterMk cId="2997988275" sldId="2147490153"/>
        </pc:sldMasterMkLst>
        <pc:sldLayoutChg chg="del">
          <pc:chgData name="Hall, Kevin (NIH/NIDDK) [E]" userId="7fa4f1a6-20bb-4a15-928a-97d8cc429128" providerId="ADAL" clId="{36126D35-0209-4F78-926D-C60017E98E51}" dt="2025-03-05T21:28:04.421" v="9" actId="47"/>
          <pc:sldLayoutMkLst>
            <pc:docMk/>
            <pc:sldMasterMk cId="2997988275" sldId="2147490153"/>
            <pc:sldLayoutMk cId="615059092" sldId="2147490154"/>
          </pc:sldLayoutMkLst>
        </pc:sldLayoutChg>
        <pc:sldLayoutChg chg="del">
          <pc:chgData name="Hall, Kevin (NIH/NIDDK) [E]" userId="7fa4f1a6-20bb-4a15-928a-97d8cc429128" providerId="ADAL" clId="{36126D35-0209-4F78-926D-C60017E98E51}" dt="2025-03-05T21:28:04.421" v="9" actId="47"/>
          <pc:sldLayoutMkLst>
            <pc:docMk/>
            <pc:sldMasterMk cId="2997988275" sldId="2147490153"/>
            <pc:sldLayoutMk cId="2990673214" sldId="2147490155"/>
          </pc:sldLayoutMkLst>
        </pc:sldLayoutChg>
        <pc:sldLayoutChg chg="del">
          <pc:chgData name="Hall, Kevin (NIH/NIDDK) [E]" userId="7fa4f1a6-20bb-4a15-928a-97d8cc429128" providerId="ADAL" clId="{36126D35-0209-4F78-926D-C60017E98E51}" dt="2025-03-05T21:28:04.421" v="9" actId="47"/>
          <pc:sldLayoutMkLst>
            <pc:docMk/>
            <pc:sldMasterMk cId="2997988275" sldId="2147490153"/>
            <pc:sldLayoutMk cId="32640596" sldId="2147490156"/>
          </pc:sldLayoutMkLst>
        </pc:sldLayoutChg>
        <pc:sldLayoutChg chg="del">
          <pc:chgData name="Hall, Kevin (NIH/NIDDK) [E]" userId="7fa4f1a6-20bb-4a15-928a-97d8cc429128" providerId="ADAL" clId="{36126D35-0209-4F78-926D-C60017E98E51}" dt="2025-03-05T21:28:04.421" v="9" actId="47"/>
          <pc:sldLayoutMkLst>
            <pc:docMk/>
            <pc:sldMasterMk cId="2997988275" sldId="2147490153"/>
            <pc:sldLayoutMk cId="4185727958" sldId="2147490157"/>
          </pc:sldLayoutMkLst>
        </pc:sldLayoutChg>
        <pc:sldLayoutChg chg="del">
          <pc:chgData name="Hall, Kevin (NIH/NIDDK) [E]" userId="7fa4f1a6-20bb-4a15-928a-97d8cc429128" providerId="ADAL" clId="{36126D35-0209-4F78-926D-C60017E98E51}" dt="2025-03-05T21:28:04.421" v="9" actId="47"/>
          <pc:sldLayoutMkLst>
            <pc:docMk/>
            <pc:sldMasterMk cId="2997988275" sldId="2147490153"/>
            <pc:sldLayoutMk cId="3613409767" sldId="2147490158"/>
          </pc:sldLayoutMkLst>
        </pc:sldLayoutChg>
        <pc:sldLayoutChg chg="del">
          <pc:chgData name="Hall, Kevin (NIH/NIDDK) [E]" userId="7fa4f1a6-20bb-4a15-928a-97d8cc429128" providerId="ADAL" clId="{36126D35-0209-4F78-926D-C60017E98E51}" dt="2025-03-05T21:28:04.421" v="9" actId="47"/>
          <pc:sldLayoutMkLst>
            <pc:docMk/>
            <pc:sldMasterMk cId="2997988275" sldId="2147490153"/>
            <pc:sldLayoutMk cId="3876150649" sldId="2147490159"/>
          </pc:sldLayoutMkLst>
        </pc:sldLayoutChg>
        <pc:sldLayoutChg chg="del">
          <pc:chgData name="Hall, Kevin (NIH/NIDDK) [E]" userId="7fa4f1a6-20bb-4a15-928a-97d8cc429128" providerId="ADAL" clId="{36126D35-0209-4F78-926D-C60017E98E51}" dt="2025-03-05T21:28:04.421" v="9" actId="47"/>
          <pc:sldLayoutMkLst>
            <pc:docMk/>
            <pc:sldMasterMk cId="2997988275" sldId="2147490153"/>
            <pc:sldLayoutMk cId="1471820094" sldId="2147490160"/>
          </pc:sldLayoutMkLst>
        </pc:sldLayoutChg>
        <pc:sldLayoutChg chg="del">
          <pc:chgData name="Hall, Kevin (NIH/NIDDK) [E]" userId="7fa4f1a6-20bb-4a15-928a-97d8cc429128" providerId="ADAL" clId="{36126D35-0209-4F78-926D-C60017E98E51}" dt="2025-03-05T21:28:04.421" v="9" actId="47"/>
          <pc:sldLayoutMkLst>
            <pc:docMk/>
            <pc:sldMasterMk cId="2997988275" sldId="2147490153"/>
            <pc:sldLayoutMk cId="3826755566" sldId="2147490161"/>
          </pc:sldLayoutMkLst>
        </pc:sldLayoutChg>
        <pc:sldLayoutChg chg="del">
          <pc:chgData name="Hall, Kevin (NIH/NIDDK) [E]" userId="7fa4f1a6-20bb-4a15-928a-97d8cc429128" providerId="ADAL" clId="{36126D35-0209-4F78-926D-C60017E98E51}" dt="2025-03-05T21:28:04.421" v="9" actId="47"/>
          <pc:sldLayoutMkLst>
            <pc:docMk/>
            <pc:sldMasterMk cId="2997988275" sldId="2147490153"/>
            <pc:sldLayoutMk cId="1727881989" sldId="2147490162"/>
          </pc:sldLayoutMkLst>
        </pc:sldLayoutChg>
        <pc:sldLayoutChg chg="del">
          <pc:chgData name="Hall, Kevin (NIH/NIDDK) [E]" userId="7fa4f1a6-20bb-4a15-928a-97d8cc429128" providerId="ADAL" clId="{36126D35-0209-4F78-926D-C60017E98E51}" dt="2025-03-05T21:28:04.421" v="9" actId="47"/>
          <pc:sldLayoutMkLst>
            <pc:docMk/>
            <pc:sldMasterMk cId="2997988275" sldId="2147490153"/>
            <pc:sldLayoutMk cId="1468254454" sldId="2147490163"/>
          </pc:sldLayoutMkLst>
        </pc:sldLayoutChg>
        <pc:sldLayoutChg chg="del">
          <pc:chgData name="Hall, Kevin (NIH/NIDDK) [E]" userId="7fa4f1a6-20bb-4a15-928a-97d8cc429128" providerId="ADAL" clId="{36126D35-0209-4F78-926D-C60017E98E51}" dt="2025-03-05T21:28:04.421" v="9" actId="47"/>
          <pc:sldLayoutMkLst>
            <pc:docMk/>
            <pc:sldMasterMk cId="2997988275" sldId="2147490153"/>
            <pc:sldLayoutMk cId="1553375023" sldId="214749016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003CD170-440C-4986-967F-BFC05F7341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1FEC76C-B0BA-4480-B3F0-83854EEDE37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0A12FA7-919E-41ED-83FB-5E31C03C906E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25FA9D2B-770A-49D3-B6AB-F24735FF7F8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3B82EAD7-33C5-456C-BF3D-CFCA03B162A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D4DB50-57C5-449B-BBA9-41376AA0B4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8A8F42-A1E4-46BD-ACE0-076210A5E0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1E17D-7848-4E6D-928A-2115AEAC0B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0CD75F2-2F45-45C8-9816-7985FAF49A84}" type="datetimeFigureOut">
              <a:rPr lang="en-US"/>
              <a:pPr>
                <a:defRPr/>
              </a:pPr>
              <a:t>3/10/2025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9BD293F-0392-45AB-AB4E-46913FBCA5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154DB8A-50F0-406B-BD48-66A142D76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C0BBF-D48C-44BF-A9EB-57A89584D4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30FE7-D03E-4FF8-B883-B454224D60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F8B792-7FC9-4069-9A40-3862B6579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F8B792-7FC9-4069-9A40-3862B6579DF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442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Unlike traditional approaches in nutrition science to study foods mainly in terms of their nutrient composition, a new way to classify foods was recently introduced that ignores their nutrient composition and instead focuses on the extent and purpose of processing.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D1BDCB-A580-4C28-ABC4-41CFC6E9802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73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F8B792-7FC9-4069-9A40-3862B6579DFE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547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F8B792-7FC9-4069-9A40-3862B6579DFE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482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F8B792-7FC9-4069-9A40-3862B6579DFE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839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Label			Estimate	</a:t>
            </a:r>
            <a:r>
              <a:rPr lang="en-US" dirty="0" err="1"/>
              <a:t>StdErr</a:t>
            </a:r>
            <a:r>
              <a:rPr lang="en-US" dirty="0"/>
              <a:t>	DF	</a:t>
            </a:r>
            <a:r>
              <a:rPr lang="en-US" dirty="0" err="1"/>
              <a:t>tValue</a:t>
            </a:r>
            <a:r>
              <a:rPr lang="en-US" dirty="0"/>
              <a:t>	</a:t>
            </a:r>
            <a:r>
              <a:rPr lang="en-US" dirty="0" err="1"/>
              <a:t>Probt</a:t>
            </a:r>
            <a:endParaRPr lang="en-US" dirty="0"/>
          </a:p>
          <a:p>
            <a:r>
              <a:rPr lang="en-US" dirty="0" err="1"/>
              <a:t>MPFll</a:t>
            </a:r>
            <a:r>
              <a:rPr lang="en-US" dirty="0"/>
              <a:t>			2500.17	157.05	42.00	15.92	2.1273E-19</a:t>
            </a:r>
          </a:p>
          <a:p>
            <a:r>
              <a:rPr lang="en-US" dirty="0" err="1"/>
              <a:t>UPFhh</a:t>
            </a:r>
            <a:r>
              <a:rPr lang="en-US" dirty="0"/>
              <a:t>			3496.06	157.05	42.00	22.26	7.14303E-25</a:t>
            </a:r>
          </a:p>
          <a:p>
            <a:r>
              <a:rPr lang="en-US" dirty="0" err="1"/>
              <a:t>UPFhl</a:t>
            </a:r>
            <a:r>
              <a:rPr lang="en-US" dirty="0"/>
              <a:t>			3300.46	157.05	42.00	21.02	6.59961E-24</a:t>
            </a:r>
          </a:p>
          <a:p>
            <a:r>
              <a:rPr lang="en-US" dirty="0" err="1"/>
              <a:t>UPFll</a:t>
            </a:r>
            <a:r>
              <a:rPr lang="en-US" dirty="0"/>
              <a:t>			2672.18	157.05	42.00	17.02	1.87718E-20</a:t>
            </a:r>
          </a:p>
          <a:p>
            <a:r>
              <a:rPr lang="en-US" dirty="0" err="1"/>
              <a:t>UPFhh</a:t>
            </a:r>
            <a:r>
              <a:rPr lang="en-US" dirty="0"/>
              <a:t> vs </a:t>
            </a:r>
            <a:r>
              <a:rPr lang="en-US" dirty="0" err="1"/>
              <a:t>MPFll</a:t>
            </a:r>
            <a:r>
              <a:rPr lang="en-US" dirty="0"/>
              <a:t>	995.89		104.74	42.00	9.51	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4.94492E-12</a:t>
            </a:r>
            <a:r>
              <a:rPr lang="en-US" dirty="0"/>
              <a:t> </a:t>
            </a:r>
          </a:p>
          <a:p>
            <a:r>
              <a:rPr lang="en-US" dirty="0" err="1"/>
              <a:t>UPFhh</a:t>
            </a:r>
            <a:r>
              <a:rPr lang="en-US" dirty="0"/>
              <a:t> vs </a:t>
            </a:r>
            <a:r>
              <a:rPr lang="en-US" dirty="0" err="1"/>
              <a:t>UPFhl</a:t>
            </a:r>
            <a:r>
              <a:rPr lang="en-US" dirty="0"/>
              <a:t>	195.61		104.74	42.00	1.87	0.06881105</a:t>
            </a:r>
          </a:p>
          <a:p>
            <a:r>
              <a:rPr lang="en-US" dirty="0" err="1"/>
              <a:t>UPFhh</a:t>
            </a:r>
            <a:r>
              <a:rPr lang="en-US" dirty="0"/>
              <a:t> vs </a:t>
            </a:r>
            <a:r>
              <a:rPr lang="en-US" dirty="0" err="1"/>
              <a:t>UPFll</a:t>
            </a:r>
            <a:r>
              <a:rPr lang="en-US" dirty="0"/>
              <a:t>		823.89		104.74	42.00	7.87	8.61565E-10</a:t>
            </a:r>
          </a:p>
          <a:p>
            <a:r>
              <a:rPr lang="en-US" dirty="0" err="1"/>
              <a:t>UPFhl</a:t>
            </a:r>
            <a:r>
              <a:rPr lang="en-US" dirty="0"/>
              <a:t> vs </a:t>
            </a:r>
            <a:r>
              <a:rPr lang="en-US" dirty="0" err="1"/>
              <a:t>UPFll</a:t>
            </a:r>
            <a:r>
              <a:rPr lang="en-US" dirty="0"/>
              <a:t>		628.28		104.74	42.00	6.00	3.99205E-07</a:t>
            </a:r>
          </a:p>
          <a:p>
            <a:r>
              <a:rPr lang="en-US" dirty="0" err="1"/>
              <a:t>UPFll</a:t>
            </a:r>
            <a:r>
              <a:rPr lang="en-US" dirty="0"/>
              <a:t> vs </a:t>
            </a:r>
            <a:r>
              <a:rPr lang="en-US" dirty="0" err="1"/>
              <a:t>MPFll</a:t>
            </a:r>
            <a:r>
              <a:rPr lang="en-US" dirty="0"/>
              <a:t>		172.01		104.74	42.00	1.64	0.108004929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F8B792-7FC9-4069-9A40-3862B6579DFE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012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F8B792-7FC9-4069-9A40-3862B6579DFE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653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F8B792-7FC9-4069-9A40-3862B6579DFE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0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F8B792-7FC9-4069-9A40-3862B6579DFE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709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2574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208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681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681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8371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6532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27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3820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5250"/>
            <a:ext cx="5384800" cy="4591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5250"/>
            <a:ext cx="5384800" cy="4591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176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039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7052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754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825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653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471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799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681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681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2542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24036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3375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0324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5250"/>
            <a:ext cx="5384800" cy="4591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5250"/>
            <a:ext cx="5384800" cy="4591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131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886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2575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683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2869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013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559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084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681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681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24690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B82CB-FDD7-4F06-BBA3-D4C25D63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48EB6-5A14-409F-BC4B-BD6A618C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879C4-B277-49D2-A5A8-8DED1F1C1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A8A1C-A938-401D-A31F-7602020975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8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52869-BD7D-46CB-8624-89487E70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BD43B-6588-4EB8-BBAA-248B8276C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6E21E-8E46-4896-A553-CEE3F0AB4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FCF67-BFF4-4438-BD2E-E0897D9C55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760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C3093-FE37-4067-8D82-3F925411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3E3E8-F08C-4852-A7FA-44F13697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BA8A7-CF22-44D2-835E-44E158AA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38778-4E24-496F-9A13-E29E2AC173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34476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76E308-862A-461A-9C6B-2713EA3D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9D2E61-DABE-485A-9968-48464205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FA932D-4D4B-4F03-8D78-F620A804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B0C31-29BC-4281-850B-31CBF9B975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3365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F0AC5A8-50CB-4AD7-BE23-E4ED7560C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0E41E6-3044-43F9-A1CA-1CE11F7D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5E7C6E-D364-4CD4-9E11-ADFB367C1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B867-DCB5-4DF5-8773-7AADF97F87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8247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C028B5F-6FDA-490A-8DD3-7D98CE8DB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C6B2F62-2D41-401B-9678-D507DFE3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2E02FB-D207-474F-BB18-237B96F8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9F8DE-A462-4D81-B7E8-B3EE9B1E0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45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5250"/>
            <a:ext cx="5384800" cy="4591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5250"/>
            <a:ext cx="5384800" cy="4591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9790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AC4C5F1-6070-4296-BC7E-28976A68E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7BBBB28-0FC0-4E76-8C59-B93FA81D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27B2C2-379D-41E5-A2EA-AFF32901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88A68-6284-4EC8-89A6-1DEC18044C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767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474A71-27FD-4131-831C-F7C6C07A8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5E4517-F77A-4450-845E-A9E2EF08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7E5B24-759B-49DE-983E-13E60C12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66B36-A525-4049-92DA-AE41F42F88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283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9C358B-8CC4-48A4-B46B-EAF0997E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B5EB1D-8CD3-4FEA-9220-AAC77600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24F2A7-E396-4B45-8CEA-57FBBA7C1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E5387-8F62-455B-AC43-01347E842D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114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9C591-EBD9-4ACA-BBC3-97ACD98F9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3EAA1-6309-4C4A-8358-BB2A51EE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2FF91-6A14-462C-A630-D3D0F182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546F0-777C-404E-9D80-4A40C9F832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101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5388A-B057-42EA-ABC0-6A9F171E0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89648-311F-44B1-8A46-C18D1A0E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53692-0B38-4F29-A263-AD4B2A0A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A716C-D3B2-4931-9BA9-5F16F7D68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575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4601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61893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97476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5250"/>
            <a:ext cx="5384800" cy="4591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5250"/>
            <a:ext cx="5384800" cy="4591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6598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599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18765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2952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892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627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931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612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681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681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22453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39303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0253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41897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65250"/>
            <a:ext cx="5384800" cy="4591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65250"/>
            <a:ext cx="5384800" cy="4591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323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57918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0014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5810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3311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3677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7179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50039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681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681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884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54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706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744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\\Oprcamfs02\creative_studio\FKH_Creative_Studio\In Progress\NIH\NIH Intramural Research Program\PPT\Templates\Templates\Round 3 FINAL\Design\JPG\NIH_IRP_PPT_EndSlide_2.jpg">
            <a:extLst>
              <a:ext uri="{FF2B5EF4-FFF2-40B4-BE49-F238E27FC236}">
                <a16:creationId xmlns:a16="http://schemas.microsoft.com/office/drawing/2014/main" id="{79887937-E096-4095-A6EB-8317C075EE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B363D5D3-4FEC-4C74-BD52-A6F55EF47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2928AD70-6851-406A-9F4D-E770723333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65250"/>
            <a:ext cx="109728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28" r:id="rId1"/>
    <p:sldLayoutId id="2147490029" r:id="rId2"/>
    <p:sldLayoutId id="2147490030" r:id="rId3"/>
    <p:sldLayoutId id="2147490031" r:id="rId4"/>
    <p:sldLayoutId id="2147490032" r:id="rId5"/>
    <p:sldLayoutId id="2147490033" r:id="rId6"/>
    <p:sldLayoutId id="2147490034" r:id="rId7"/>
    <p:sldLayoutId id="2147490035" r:id="rId8"/>
    <p:sldLayoutId id="2147490036" r:id="rId9"/>
    <p:sldLayoutId id="2147490037" r:id="rId10"/>
    <p:sldLayoutId id="214749003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9pPr>
    </p:titleStyle>
    <p:bodyStyle>
      <a:lvl1pPr marL="292100" indent="-2921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9300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147763" indent="-352425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46225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–"/>
        <a:defRPr>
          <a:solidFill>
            <a:schemeClr val="tx1"/>
          </a:solidFill>
          <a:latin typeface="+mn-lt"/>
          <a:ea typeface="+mn-ea"/>
        </a:defRPr>
      </a:lvl4pPr>
      <a:lvl5pPr marL="1889125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3463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8035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2607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7179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Y:\NIH\NIH Intramural Research Program\PPT\Templates\Templates\Round 3 FINAL\Design\JPG\NIH_IRP_PPT_TemplateCover_1.jpg">
            <a:extLst>
              <a:ext uri="{FF2B5EF4-FFF2-40B4-BE49-F238E27FC236}">
                <a16:creationId xmlns:a16="http://schemas.microsoft.com/office/drawing/2014/main" id="{95FFA833-7458-49CB-97C1-E37B9E1105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>
            <a:extLst>
              <a:ext uri="{FF2B5EF4-FFF2-40B4-BE49-F238E27FC236}">
                <a16:creationId xmlns:a16="http://schemas.microsoft.com/office/drawing/2014/main" id="{AEA38615-927C-47D1-901B-7A864716D9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51F0FA7D-0C0A-467C-8917-96E2D285F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65250"/>
            <a:ext cx="109728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39" r:id="rId1"/>
    <p:sldLayoutId id="2147490040" r:id="rId2"/>
    <p:sldLayoutId id="2147490041" r:id="rId3"/>
    <p:sldLayoutId id="2147490042" r:id="rId4"/>
    <p:sldLayoutId id="2147490043" r:id="rId5"/>
    <p:sldLayoutId id="2147490044" r:id="rId6"/>
    <p:sldLayoutId id="2147490045" r:id="rId7"/>
    <p:sldLayoutId id="2147490046" r:id="rId8"/>
    <p:sldLayoutId id="2147490047" r:id="rId9"/>
    <p:sldLayoutId id="2147490048" r:id="rId10"/>
    <p:sldLayoutId id="214749004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9pPr>
    </p:titleStyle>
    <p:bodyStyle>
      <a:lvl1pPr marL="292100" indent="-2921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9300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2pPr>
      <a:lvl3pPr marL="1147763" indent="-352425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546225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–"/>
        <a:defRPr>
          <a:solidFill>
            <a:schemeClr val="tx1"/>
          </a:solidFill>
          <a:latin typeface="+mn-lt"/>
          <a:ea typeface="+mn-ea"/>
        </a:defRPr>
      </a:lvl4pPr>
      <a:lvl5pPr marL="1889125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3463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8035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2607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7179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\\Oprcamfs02\creative_studio\FKH_Creative_Studio\In Progress\NIH\NIH Intramural Research Program\PPT\Templates\Templates\Round 3 FINAL\Design\JPG\NIH_IRP_PPT_EndSlide_2.jpg">
            <a:extLst>
              <a:ext uri="{FF2B5EF4-FFF2-40B4-BE49-F238E27FC236}">
                <a16:creationId xmlns:a16="http://schemas.microsoft.com/office/drawing/2014/main" id="{D6B1F0F4-ECCC-4B20-A3EB-42D73DE51C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641543EE-FF46-4EAE-A66A-0C6F225BE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411B4560-F980-4954-ADCF-E7C91EA5AA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65250"/>
            <a:ext cx="109728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050" r:id="rId1"/>
    <p:sldLayoutId id="2147490051" r:id="rId2"/>
    <p:sldLayoutId id="2147490052" r:id="rId3"/>
    <p:sldLayoutId id="2147490053" r:id="rId4"/>
    <p:sldLayoutId id="2147490054" r:id="rId5"/>
    <p:sldLayoutId id="2147490055" r:id="rId6"/>
    <p:sldLayoutId id="2147490056" r:id="rId7"/>
    <p:sldLayoutId id="2147490057" r:id="rId8"/>
    <p:sldLayoutId id="2147490058" r:id="rId9"/>
    <p:sldLayoutId id="2147490059" r:id="rId10"/>
    <p:sldLayoutId id="214749006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+mj-lt"/>
          <a:ea typeface="+mj-ea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9pPr>
    </p:titleStyle>
    <p:bodyStyle>
      <a:lvl1pPr marL="292100" indent="-2921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•"/>
        <a:defRPr sz="2200">
          <a:solidFill>
            <a:schemeClr val="tx1"/>
          </a:solidFill>
          <a:latin typeface="+mn-lt"/>
          <a:ea typeface="+mn-ea"/>
          <a:cs typeface="MS PGothic" charset="0"/>
        </a:defRPr>
      </a:lvl1pPr>
      <a:lvl2pPr marL="749300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MS PGothic" charset="0"/>
        </a:defRPr>
      </a:lvl2pPr>
      <a:lvl3pPr marL="1147763" indent="-352425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•"/>
        <a:defRPr sz="2000">
          <a:solidFill>
            <a:schemeClr val="tx1"/>
          </a:solidFill>
          <a:latin typeface="+mn-lt"/>
          <a:ea typeface="+mn-ea"/>
          <a:cs typeface="MS PGothic" charset="0"/>
        </a:defRPr>
      </a:lvl3pPr>
      <a:lvl4pPr marL="1546225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–"/>
        <a:defRPr>
          <a:solidFill>
            <a:schemeClr val="tx1"/>
          </a:solidFill>
          <a:latin typeface="+mn-lt"/>
          <a:ea typeface="+mn-ea"/>
          <a:cs typeface="MS PGothic" charset="0"/>
        </a:defRPr>
      </a:lvl4pPr>
      <a:lvl5pPr marL="1889125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  <a:cs typeface="MS PGothic" charset="0"/>
        </a:defRPr>
      </a:lvl5pPr>
      <a:lvl6pPr marL="23463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8035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2607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7179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4765C2-DE58-4589-B401-C9511DD048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C9543A9-1E92-46F9-BD3A-777A5AC608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D3822-4762-4F05-A9F3-98D2CAEDA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FFE82-55B0-4893-B343-D17B83CB7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87A13-3B4D-4DC5-A949-D640AA29C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1811D80-2B6D-4CC1-8B33-483FBD577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9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06" r:id="rId1"/>
    <p:sldLayoutId id="2147490107" r:id="rId2"/>
    <p:sldLayoutId id="2147490108" r:id="rId3"/>
    <p:sldLayoutId id="2147490109" r:id="rId4"/>
    <p:sldLayoutId id="2147490110" r:id="rId5"/>
    <p:sldLayoutId id="2147490111" r:id="rId6"/>
    <p:sldLayoutId id="2147490112" r:id="rId7"/>
    <p:sldLayoutId id="2147490113" r:id="rId8"/>
    <p:sldLayoutId id="2147490114" r:id="rId9"/>
    <p:sldLayoutId id="2147490115" r:id="rId10"/>
    <p:sldLayoutId id="2147490116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\\Oprcamfs02\creative_studio\FKH_Creative_Studio\In Progress\NIH\NIH Intramural Research Program\PPT\Templates\Templates\Round 3 FINAL\Design\JPG\NIH_IRP_PPT_EndSlide_2.jpg">
            <a:extLst>
              <a:ext uri="{FF2B5EF4-FFF2-40B4-BE49-F238E27FC236}">
                <a16:creationId xmlns:a16="http://schemas.microsoft.com/office/drawing/2014/main" id="{0EB2B5A9-C1E6-4E61-B85B-52A490F655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027A9DEF-14B2-4E52-A370-2E9055820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29B4EAB-FF3A-44C8-A79D-14E8CE6D07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65250"/>
            <a:ext cx="109728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085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8" r:id="rId1"/>
    <p:sldLayoutId id="2147490119" r:id="rId2"/>
    <p:sldLayoutId id="2147490120" r:id="rId3"/>
    <p:sldLayoutId id="2147490121" r:id="rId4"/>
    <p:sldLayoutId id="2147490122" r:id="rId5"/>
    <p:sldLayoutId id="2147490123" r:id="rId6"/>
    <p:sldLayoutId id="2147490124" r:id="rId7"/>
    <p:sldLayoutId id="2147490125" r:id="rId8"/>
    <p:sldLayoutId id="2147490126" r:id="rId9"/>
    <p:sldLayoutId id="2147490127" r:id="rId10"/>
    <p:sldLayoutId id="214749012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+mj-lt"/>
          <a:ea typeface="+mj-ea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9pPr>
    </p:titleStyle>
    <p:bodyStyle>
      <a:lvl1pPr marL="292100" indent="-2921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•"/>
        <a:defRPr sz="2200">
          <a:solidFill>
            <a:schemeClr val="tx1"/>
          </a:solidFill>
          <a:latin typeface="+mn-lt"/>
          <a:ea typeface="+mn-ea"/>
          <a:cs typeface="MS PGothic" charset="0"/>
        </a:defRPr>
      </a:lvl1pPr>
      <a:lvl2pPr marL="749300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MS PGothic" charset="0"/>
        </a:defRPr>
      </a:lvl2pPr>
      <a:lvl3pPr marL="1147763" indent="-352425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•"/>
        <a:defRPr sz="2000">
          <a:solidFill>
            <a:schemeClr val="tx1"/>
          </a:solidFill>
          <a:latin typeface="+mn-lt"/>
          <a:ea typeface="+mn-ea"/>
          <a:cs typeface="MS PGothic" charset="0"/>
        </a:defRPr>
      </a:lvl3pPr>
      <a:lvl4pPr marL="1546225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–"/>
        <a:defRPr>
          <a:solidFill>
            <a:schemeClr val="tx1"/>
          </a:solidFill>
          <a:latin typeface="+mn-lt"/>
          <a:ea typeface="+mn-ea"/>
          <a:cs typeface="MS PGothic" charset="0"/>
        </a:defRPr>
      </a:lvl4pPr>
      <a:lvl5pPr marL="1889125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  <a:cs typeface="MS PGothic" charset="0"/>
        </a:defRPr>
      </a:lvl5pPr>
      <a:lvl6pPr marL="23463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8035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2607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7179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\\Oprcamfs02\creative_studio\FKH_Creative_Studio\In Progress\NIH\NIH Intramural Research Program\PPT\Templates\Templates\Round 3 FINAL\Design\JPG\NIH_IRP_PPT_EndSlide_2.jpg">
            <a:extLst>
              <a:ext uri="{FF2B5EF4-FFF2-40B4-BE49-F238E27FC236}">
                <a16:creationId xmlns:a16="http://schemas.microsoft.com/office/drawing/2014/main" id="{0EB2B5A9-C1E6-4E61-B85B-52A490F655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027A9DEF-14B2-4E52-A370-2E9055820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29B4EAB-FF3A-44C8-A79D-14E8CE6D07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65250"/>
            <a:ext cx="109728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43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66" r:id="rId1"/>
    <p:sldLayoutId id="2147490167" r:id="rId2"/>
    <p:sldLayoutId id="2147490168" r:id="rId3"/>
    <p:sldLayoutId id="2147490169" r:id="rId4"/>
    <p:sldLayoutId id="2147490170" r:id="rId5"/>
    <p:sldLayoutId id="2147490171" r:id="rId6"/>
    <p:sldLayoutId id="2147490172" r:id="rId7"/>
    <p:sldLayoutId id="2147490173" r:id="rId8"/>
    <p:sldLayoutId id="2147490174" r:id="rId9"/>
    <p:sldLayoutId id="2147490175" r:id="rId10"/>
    <p:sldLayoutId id="214749017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+mj-lt"/>
          <a:ea typeface="+mj-ea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086"/>
          </a:solidFill>
          <a:latin typeface="Arial" charset="0"/>
          <a:ea typeface="MS PGothic" pitchFamily="34" charset="-128"/>
        </a:defRPr>
      </a:lvl9pPr>
    </p:titleStyle>
    <p:bodyStyle>
      <a:lvl1pPr marL="292100" indent="-2921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•"/>
        <a:defRPr sz="2200">
          <a:solidFill>
            <a:schemeClr val="tx1"/>
          </a:solidFill>
          <a:latin typeface="+mn-lt"/>
          <a:ea typeface="+mn-ea"/>
          <a:cs typeface="MS PGothic" charset="0"/>
        </a:defRPr>
      </a:lvl1pPr>
      <a:lvl2pPr marL="749300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MS PGothic" charset="0"/>
        </a:defRPr>
      </a:lvl2pPr>
      <a:lvl3pPr marL="1147763" indent="-352425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•"/>
        <a:defRPr sz="2000">
          <a:solidFill>
            <a:schemeClr val="tx1"/>
          </a:solidFill>
          <a:latin typeface="+mn-lt"/>
          <a:ea typeface="+mn-ea"/>
          <a:cs typeface="MS PGothic" charset="0"/>
        </a:defRPr>
      </a:lvl3pPr>
      <a:lvl4pPr marL="1546225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–"/>
        <a:defRPr>
          <a:solidFill>
            <a:schemeClr val="tx1"/>
          </a:solidFill>
          <a:latin typeface="+mn-lt"/>
          <a:ea typeface="+mn-ea"/>
          <a:cs typeface="MS PGothic" charset="0"/>
        </a:defRPr>
      </a:lvl4pPr>
      <a:lvl5pPr marL="1889125" indent="-342900" algn="l" rtl="0" eaLnBrk="0" fontAlgn="base" hangingPunct="0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  <a:cs typeface="MS PGothic" charset="0"/>
        </a:defRPr>
      </a:lvl5pPr>
      <a:lvl6pPr marL="23463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8035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2607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717925" indent="-342900" algn="l" rtl="0" fontAlgn="base">
        <a:spcBef>
          <a:spcPct val="20000"/>
        </a:spcBef>
        <a:spcAft>
          <a:spcPct val="0"/>
        </a:spcAft>
        <a:buClr>
          <a:srgbClr val="A2BF49"/>
        </a:buClr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2.png"/><Relationship Id="rId4" Type="http://schemas.openxmlformats.org/officeDocument/2006/relationships/image" Target="../media/image6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3" Type="http://schemas.openxmlformats.org/officeDocument/2006/relationships/image" Target="../media/image3.jpeg"/><Relationship Id="rId21" Type="http://schemas.openxmlformats.org/officeDocument/2006/relationships/image" Target="../media/image21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24" Type="http://schemas.openxmlformats.org/officeDocument/2006/relationships/image" Target="../media/image24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emf"/><Relationship Id="rId18" Type="http://schemas.openxmlformats.org/officeDocument/2006/relationships/image" Target="../media/image41.emf"/><Relationship Id="rId3" Type="http://schemas.openxmlformats.org/officeDocument/2006/relationships/image" Target="../media/image26.emf"/><Relationship Id="rId21" Type="http://schemas.openxmlformats.org/officeDocument/2006/relationships/image" Target="../media/image44.jpeg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17" Type="http://schemas.openxmlformats.org/officeDocument/2006/relationships/image" Target="../media/image40.emf"/><Relationship Id="rId2" Type="http://schemas.openxmlformats.org/officeDocument/2006/relationships/image" Target="../media/image25.emf"/><Relationship Id="rId16" Type="http://schemas.openxmlformats.org/officeDocument/2006/relationships/image" Target="../media/image39.emf"/><Relationship Id="rId20" Type="http://schemas.openxmlformats.org/officeDocument/2006/relationships/image" Target="../media/image43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5" Type="http://schemas.openxmlformats.org/officeDocument/2006/relationships/image" Target="../media/image38.emf"/><Relationship Id="rId10" Type="http://schemas.openxmlformats.org/officeDocument/2006/relationships/image" Target="../media/image33.emf"/><Relationship Id="rId19" Type="http://schemas.openxmlformats.org/officeDocument/2006/relationships/image" Target="../media/image42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Relationship Id="rId1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>
            <a:extLst>
              <a:ext uri="{FF2B5EF4-FFF2-40B4-BE49-F238E27FC236}">
                <a16:creationId xmlns:a16="http://schemas.microsoft.com/office/drawing/2014/main" id="{0BDDEEB8-2EF5-4871-940D-F3DAF3780E2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271587" y="2575768"/>
            <a:ext cx="9648825" cy="2320925"/>
          </a:xfrm>
        </p:spPr>
        <p:txBody>
          <a:bodyPr/>
          <a:lstStyle/>
          <a:p>
            <a:pPr algn="ctr" eaLnBrk="1" hangingPunct="1"/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Unraveling the Mechanisms of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Ultra-processed Foods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altLang="en-US" sz="1800" dirty="0">
                <a:solidFill>
                  <a:srgbClr val="336699"/>
                </a:solidFill>
              </a:rPr>
              <a:t>Kevin D. Hall, Ph.D.</a:t>
            </a:r>
            <a:br>
              <a:rPr lang="en-US" altLang="en-US" sz="1800" dirty="0">
                <a:solidFill>
                  <a:srgbClr val="336699"/>
                </a:solidFill>
              </a:rPr>
            </a:br>
            <a:r>
              <a:rPr lang="en-US" altLang="en-US" sz="1800" dirty="0">
                <a:solidFill>
                  <a:srgbClr val="336699"/>
                </a:solidFill>
              </a:rPr>
              <a:t>National Institute of Diabetes &amp; Digestive &amp; Kidney Diseases</a:t>
            </a:r>
            <a:br>
              <a:rPr lang="en-US" altLang="en-US" sz="1800" dirty="0">
                <a:solidFill>
                  <a:srgbClr val="336699"/>
                </a:solidFill>
              </a:rPr>
            </a:br>
            <a:r>
              <a:rPr lang="en-US" altLang="en-US" sz="1800" dirty="0">
                <a:solidFill>
                  <a:srgbClr val="336699"/>
                </a:solidFill>
              </a:rPr>
              <a:t>National Institutes of Health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C6796-0ADC-43C1-BF99-F0331EE0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5FCF67-BFF4-4438-BD2E-E0897D9C558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Image result for rorschach test">
            <a:extLst>
              <a:ext uri="{FF2B5EF4-FFF2-40B4-BE49-F238E27FC236}">
                <a16:creationId xmlns:a16="http://schemas.microsoft.com/office/drawing/2014/main" id="{B9C830E7-F26E-49E6-B8C0-9E0FE557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2741"/>
            <a:ext cx="9144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FCF1709-951D-4515-A979-5C574C80B577}"/>
              </a:ext>
            </a:extLst>
          </p:cNvPr>
          <p:cNvSpPr txBox="1">
            <a:spLocks/>
          </p:cNvSpPr>
          <p:nvPr/>
        </p:nvSpPr>
        <p:spPr bwMode="auto">
          <a:xfrm>
            <a:off x="0" y="-573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Mechanisms of Excess Intake with Ultra-processed Diets?</a:t>
            </a:r>
          </a:p>
        </p:txBody>
      </p:sp>
    </p:spTree>
    <p:extLst>
      <p:ext uri="{BB962C8B-B14F-4D97-AF65-F5344CB8AC3E}">
        <p14:creationId xmlns:p14="http://schemas.microsoft.com/office/powerpoint/2010/main" val="41382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indoor, screenshot&#10;&#10;AI-generated content may be incorrect.">
            <a:extLst>
              <a:ext uri="{FF2B5EF4-FFF2-40B4-BE49-F238E27FC236}">
                <a16:creationId xmlns:a16="http://schemas.microsoft.com/office/drawing/2014/main" id="{8A9749CE-4592-65CC-A069-93A74DD26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137" y="12929"/>
            <a:ext cx="8415542" cy="32531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9AF48-9F4A-342E-1537-F664A19C6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5FCF67-BFF4-4438-BD2E-E0897D9C55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6426F0-2870-FB17-5EBD-8EF01B7C7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54" t="36543" r="42788" b="9060"/>
          <a:stretch/>
        </p:blipFill>
        <p:spPr>
          <a:xfrm>
            <a:off x="193354" y="2082799"/>
            <a:ext cx="5594561" cy="4747469"/>
          </a:xfrm>
          <a:prstGeom prst="rect">
            <a:avLst/>
          </a:prstGeom>
        </p:spPr>
      </p:pic>
      <p:pic>
        <p:nvPicPr>
          <p:cNvPr id="3" name="Picture 2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8F0E97E2-2EBC-585F-3068-0C4EB156F2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97" t="28597" r="5734"/>
          <a:stretch/>
        </p:blipFill>
        <p:spPr>
          <a:xfrm>
            <a:off x="5749005" y="2043487"/>
            <a:ext cx="6488835" cy="4073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E09993-2759-0D7D-DB32-263B74855C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9" t="18120" r="2212" b="8675"/>
          <a:stretch/>
        </p:blipFill>
        <p:spPr>
          <a:xfrm>
            <a:off x="397191" y="2043487"/>
            <a:ext cx="11676184" cy="50204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542A9C9-7998-DD38-2D39-3426BA8FC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91" y="2541052"/>
            <a:ext cx="5561538" cy="217625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3B2B565-2412-70DC-314D-F80E13AE6E4B}"/>
              </a:ext>
            </a:extLst>
          </p:cNvPr>
          <p:cNvSpPr txBox="1"/>
          <p:nvPr/>
        </p:nvSpPr>
        <p:spPr>
          <a:xfrm>
            <a:off x="3399482" y="3610720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Dopamine</a:t>
            </a:r>
          </a:p>
        </p:txBody>
      </p:sp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3537393F-BB13-5725-74AD-1F9C950B74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3835" y="552887"/>
            <a:ext cx="2253143" cy="112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2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B24F9B-D9C8-7769-EB5A-D5E97932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5A65F-A9CE-4DFF-9C23-8435DCA8FD3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6EA00-853A-60B3-067F-F8BC45E05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2" y="0"/>
            <a:ext cx="11996018" cy="37429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C6D888-426F-21B3-53F7-D89EEAC68C50}"/>
              </a:ext>
            </a:extLst>
          </p:cNvPr>
          <p:cNvSpPr txBox="1"/>
          <p:nvPr/>
        </p:nvSpPr>
        <p:spPr>
          <a:xfrm>
            <a:off x="0" y="3674025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i="1" dirty="0">
                <a:solidFill>
                  <a:srgbClr val="0070C0"/>
                </a:solidFill>
              </a:rPr>
              <a:t>Refined carbohydrates or fats evoke similar levels of extracellular dopamine in the brain striatum to those seen with addictive substances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A664BAD0-3989-5AB7-EEA4-3AFC53CB8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5155"/>
            <a:ext cx="4498848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Gearhardt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et al.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BMJ </a:t>
            </a:r>
            <a:r>
              <a:rPr kumimoji="0" lang="en-US" altLang="en-US" sz="1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383:e075354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(2023)</a:t>
            </a:r>
          </a:p>
        </p:txBody>
      </p:sp>
      <p:pic>
        <p:nvPicPr>
          <p:cNvPr id="1028" name="Picture 4" descr="Norway Rat Identification, Habits &amp; Behavior | Florida Pest Control">
            <a:extLst>
              <a:ext uri="{FF2B5EF4-FFF2-40B4-BE49-F238E27FC236}">
                <a16:creationId xmlns:a16="http://schemas.microsoft.com/office/drawing/2014/main" id="{7BF46EEB-BDCA-520E-67D2-78E30B1BD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7" b="30000"/>
          <a:stretch/>
        </p:blipFill>
        <p:spPr bwMode="auto">
          <a:xfrm>
            <a:off x="4498848" y="4684311"/>
            <a:ext cx="5715000" cy="21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82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01E352B-3252-4081-8968-DCBDD2121452}"/>
              </a:ext>
            </a:extLst>
          </p:cNvPr>
          <p:cNvSpPr txBox="1">
            <a:spLocks/>
          </p:cNvSpPr>
          <p:nvPr/>
        </p:nvSpPr>
        <p:spPr bwMode="auto">
          <a:xfrm>
            <a:off x="0" y="7937"/>
            <a:ext cx="12192000" cy="60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Postingestive Dopamine Response to Ultra-processed Food?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5074DB-DE5B-DF2A-CA18-E783150707DA}"/>
              </a:ext>
            </a:extLst>
          </p:cNvPr>
          <p:cNvGrpSpPr/>
          <p:nvPr/>
        </p:nvGrpSpPr>
        <p:grpSpPr>
          <a:xfrm>
            <a:off x="3020116" y="611539"/>
            <a:ext cx="3300199" cy="5864246"/>
            <a:chOff x="3591774" y="1543833"/>
            <a:chExt cx="3300199" cy="565731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4309014-6FB2-04E7-1192-DBD19787C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774" y="3900944"/>
              <a:ext cx="3300199" cy="3300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 Box 4">
              <a:extLst>
                <a:ext uri="{FF2B5EF4-FFF2-40B4-BE49-F238E27FC236}">
                  <a16:creationId xmlns:a16="http://schemas.microsoft.com/office/drawing/2014/main" id="{2D186DCF-1CDD-8149-C2B1-819AC67534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8658" y="1543833"/>
              <a:ext cx="2501434" cy="2431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 = 50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BMI = 20-45 kg/m</a:t>
              </a:r>
              <a:r>
                <a:rPr kumimoji="0" lang="en-US" altLang="en-US" sz="19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PET </a:t>
              </a:r>
              <a:r>
                <a:rPr kumimoji="0" lang="en-US" altLang="en-US" sz="19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11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C-raclopride 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Pre &amp; Post 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420 kcal 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Ultra-processed m</a:t>
              </a:r>
              <a:r>
                <a:rPr kumimoji="0" lang="en-US" alt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ilkshake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High in fat &amp; sugar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25B1FB6-A826-BCBC-E6E6-F5AA91FF0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01" y="3342301"/>
            <a:ext cx="2800951" cy="3043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CBEB59-2D62-D35E-B882-D982B83D3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8" y="779646"/>
            <a:ext cx="3365358" cy="253385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E771AA91-BBF9-31DD-4383-BE882448D4DA}"/>
              </a:ext>
            </a:extLst>
          </p:cNvPr>
          <p:cNvGrpSpPr/>
          <p:nvPr/>
        </p:nvGrpSpPr>
        <p:grpSpPr>
          <a:xfrm>
            <a:off x="5869348" y="666275"/>
            <a:ext cx="6074001" cy="6312040"/>
            <a:chOff x="6255191" y="610683"/>
            <a:chExt cx="5715632" cy="5725625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0F651B5-C7F9-5C89-135A-3A07B136B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5191" y="610683"/>
              <a:ext cx="5715632" cy="5725625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26B1F72-1A50-3150-3A67-EFD452AFC9F9}"/>
                </a:ext>
              </a:extLst>
            </p:cNvPr>
            <p:cNvSpPr/>
            <p:nvPr/>
          </p:nvSpPr>
          <p:spPr>
            <a:xfrm>
              <a:off x="7873464" y="5855563"/>
              <a:ext cx="3254819" cy="262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DEE3DF8-FDF3-25FE-C9F7-868A10042175}"/>
              </a:ext>
            </a:extLst>
          </p:cNvPr>
          <p:cNvSpPr txBox="1"/>
          <p:nvPr/>
        </p:nvSpPr>
        <p:spPr>
          <a:xfrm>
            <a:off x="8665096" y="1659359"/>
            <a:ext cx="11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P=0.62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5F2E5C8-D19F-DAA0-7805-C4787CBE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3466" y="6438719"/>
            <a:ext cx="781176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VL Darcey et al. Cell Metabolism 37: 616–628 (2025).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F4A71A-1BEE-606C-2537-CC9374E76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4562" y="5291425"/>
            <a:ext cx="5288788" cy="1077218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</a:t>
            </a: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significant change in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brain dopamine, on average 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7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03410-C294-1309-FCAF-6073ABD6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9B2D7-8A35-E7D6-256C-1ABFEC6F4209}"/>
              </a:ext>
            </a:extLst>
          </p:cNvPr>
          <p:cNvSpPr txBox="1"/>
          <p:nvPr/>
        </p:nvSpPr>
        <p:spPr>
          <a:xfrm>
            <a:off x="9959009" y="0"/>
            <a:ext cx="1977887" cy="11430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CA1616-A0E9-1C59-BF2D-B4EB643CC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25" y="118507"/>
            <a:ext cx="11420550" cy="387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6B3CDE-90B0-D378-5234-21B845F80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6" y="4064480"/>
            <a:ext cx="12090400" cy="1636166"/>
          </a:xfrm>
          <a:prstGeom prst="rect">
            <a:avLst/>
          </a:prstGeom>
        </p:spPr>
      </p:pic>
      <p:sp>
        <p:nvSpPr>
          <p:cNvPr id="18" name="Text Box 4">
            <a:extLst>
              <a:ext uri="{FF2B5EF4-FFF2-40B4-BE49-F238E27FC236}">
                <a16:creationId xmlns:a16="http://schemas.microsoft.com/office/drawing/2014/main" id="{FA543B96-C539-A7D9-EB0B-22E9EB33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1" y="6424572"/>
            <a:ext cx="52768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TL Fazzino et al.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Obesity 27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:1761-1768 (2019).</a:t>
            </a:r>
          </a:p>
        </p:txBody>
      </p:sp>
    </p:spTree>
    <p:extLst>
      <p:ext uri="{BB962C8B-B14F-4D97-AF65-F5344CB8AC3E}">
        <p14:creationId xmlns:p14="http://schemas.microsoft.com/office/powerpoint/2010/main" val="625187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82EF0C-2E4E-D78D-715D-95445EB3F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02" y="970879"/>
            <a:ext cx="8098628" cy="49162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69B71-F441-4523-94E9-A2628AC21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01E352B-3252-4081-8968-DCBDD2121452}"/>
              </a:ext>
            </a:extLst>
          </p:cNvPr>
          <p:cNvSpPr txBox="1">
            <a:spLocks/>
          </p:cNvSpPr>
          <p:nvPr/>
        </p:nvSpPr>
        <p:spPr bwMode="auto">
          <a:xfrm>
            <a:off x="0" y="7937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More Hyper-Palatable Foods in the Ultra-processed Meals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D9BC8293-5D27-4EEA-8997-E2DBA93A1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1701" y="5756275"/>
            <a:ext cx="119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Mean ± SE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5F2E5C8-D19F-DAA0-7805-C4787CBE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1" y="6424572"/>
            <a:ext cx="52768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TL Fazzino et al.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Nature Food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4:144-147 (2023).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7B24A-DB4F-0A97-576E-D98770383A7B}"/>
              </a:ext>
            </a:extLst>
          </p:cNvPr>
          <p:cNvSpPr txBox="1"/>
          <p:nvPr/>
        </p:nvSpPr>
        <p:spPr>
          <a:xfrm>
            <a:off x="6270308" y="1500071"/>
            <a:ext cx="128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P&lt;0.0001</a:t>
            </a:r>
          </a:p>
        </p:txBody>
      </p:sp>
    </p:spTree>
    <p:extLst>
      <p:ext uri="{BB962C8B-B14F-4D97-AF65-F5344CB8AC3E}">
        <p14:creationId xmlns:p14="http://schemas.microsoft.com/office/powerpoint/2010/main" val="440840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67358-68EF-4678-B598-C4B413A90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5FCF67-BFF4-4438-BD2E-E0897D9C55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EC6FDA-5F01-4FFA-A8A7-4DE81009B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312" y="-43130"/>
            <a:ext cx="6795376" cy="69128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CC2C5E-2980-4D06-BDCB-49AE85E85E1B}"/>
              </a:ext>
            </a:extLst>
          </p:cNvPr>
          <p:cNvSpPr/>
          <p:nvPr/>
        </p:nvSpPr>
        <p:spPr>
          <a:xfrm>
            <a:off x="2757580" y="2552286"/>
            <a:ext cx="6556076" cy="342900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2CC89E-9E3C-6877-E01C-9D3ACE617D98}"/>
              </a:ext>
            </a:extLst>
          </p:cNvPr>
          <p:cNvSpPr/>
          <p:nvPr/>
        </p:nvSpPr>
        <p:spPr>
          <a:xfrm>
            <a:off x="2757580" y="2935273"/>
            <a:ext cx="6556076" cy="59850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7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7D8FC8-A1E3-81F3-57A6-0EF5A4EFB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553" y="958391"/>
            <a:ext cx="8141089" cy="48956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90962-C4EA-72EA-3C4A-1F0ABD3F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9BD7323-36A8-06BB-072B-6CE379A5087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What Mediated the Ultra-processed vs Unprocessed Effect?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4B3D92-6712-DD55-8F4A-7E5D55317922}"/>
              </a:ext>
            </a:extLst>
          </p:cNvPr>
          <p:cNvSpPr txBox="1"/>
          <p:nvPr/>
        </p:nvSpPr>
        <p:spPr>
          <a:xfrm>
            <a:off x="73413" y="4162154"/>
            <a:ext cx="3690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Non-beverage Energy Density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88EF57-E627-19E1-A0C0-878F2B371C46}"/>
              </a:ext>
            </a:extLst>
          </p:cNvPr>
          <p:cNvSpPr txBox="1"/>
          <p:nvPr/>
        </p:nvSpPr>
        <p:spPr>
          <a:xfrm>
            <a:off x="849656" y="2468242"/>
            <a:ext cx="2779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Hyper-palatable Foods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C3F4FC2C-411D-6B8A-3D02-C90896392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1" y="6424572"/>
            <a:ext cx="52768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TL Fazzino et al.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Nature Food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4:144-147 (2023).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F98D26-35A6-E634-1E81-7D9DE2935409}"/>
              </a:ext>
            </a:extLst>
          </p:cNvPr>
          <p:cNvSpPr/>
          <p:nvPr/>
        </p:nvSpPr>
        <p:spPr>
          <a:xfrm>
            <a:off x="3763847" y="3695045"/>
            <a:ext cx="7814820" cy="40011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59307B-8BB0-D1F6-2FB0-DD68C14BAC87}"/>
              </a:ext>
            </a:extLst>
          </p:cNvPr>
          <p:cNvSpPr/>
          <p:nvPr/>
        </p:nvSpPr>
        <p:spPr>
          <a:xfrm>
            <a:off x="3763847" y="5355733"/>
            <a:ext cx="7814820" cy="40011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29A106-50AA-C3C5-36EA-06B77A251657}"/>
              </a:ext>
            </a:extLst>
          </p:cNvPr>
          <p:cNvSpPr txBox="1"/>
          <p:nvPr/>
        </p:nvSpPr>
        <p:spPr>
          <a:xfrm>
            <a:off x="7339582" y="1038558"/>
            <a:ext cx="2553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(N=20; 1635 Meals)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ECDC4CD-4B0D-2A3C-D5A9-94E079F38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358" y="2868352"/>
            <a:ext cx="33559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TL Fazzino et al.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Obesity 27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:1761-1768 (2019)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A83627-6AF0-5925-17E6-7DD4C5FF5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415" y="4586537"/>
            <a:ext cx="33080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L Johnson et al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Obes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Rev 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</a:rPr>
              <a:t>10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:681–692 (2009)</a:t>
            </a:r>
          </a:p>
        </p:txBody>
      </p:sp>
    </p:spTree>
    <p:extLst>
      <p:ext uri="{BB962C8B-B14F-4D97-AF65-F5344CB8AC3E}">
        <p14:creationId xmlns:p14="http://schemas.microsoft.com/office/powerpoint/2010/main" val="271923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A6720-82ED-557E-0949-A9CEADA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" y="768453"/>
            <a:ext cx="11420475" cy="59531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Compare </a:t>
            </a:r>
            <a:r>
              <a:rPr lang="en-US" i="1" dirty="0"/>
              <a:t>ad libitum </a:t>
            </a:r>
            <a:r>
              <a:rPr lang="en-US" dirty="0"/>
              <a:t>energy intake between 4 test diets provided for one week each in a randomized, counterbalanced sequence. All test diets are matched for macronutrients, fiber, sugar, and sodium: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E57D-8FA2-C918-BF64-DA648BE3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40753F4-9FB9-EE95-D88F-C7D1064B3C9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New Study Ongoing: ClinicalTrials.gov NCT05290064</a:t>
            </a:r>
          </a:p>
        </p:txBody>
      </p:sp>
    </p:spTree>
    <p:extLst>
      <p:ext uri="{BB962C8B-B14F-4D97-AF65-F5344CB8AC3E}">
        <p14:creationId xmlns:p14="http://schemas.microsoft.com/office/powerpoint/2010/main" val="1621287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A6720-82ED-557E-0949-A9CEADA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" y="768453"/>
            <a:ext cx="11420475" cy="59531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Compare </a:t>
            </a:r>
            <a:r>
              <a:rPr lang="en-US" i="1" dirty="0"/>
              <a:t>ad libitum </a:t>
            </a:r>
            <a:r>
              <a:rPr lang="en-US" dirty="0"/>
              <a:t>energy intake between 4 test diets provided for one week each in a randomized, counterbalanced sequence. All test diets are matched for macronutrients, fiber, sugar, and sodium: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Minimally processed diet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non-beverage energy density &amp;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hyper-palatable foods (MPF </a:t>
            </a:r>
            <a:r>
              <a:rPr lang="en-US" dirty="0" err="1"/>
              <a:t>ll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E57D-8FA2-C918-BF64-DA648BE3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40753F4-9FB9-EE95-D88F-C7D1064B3C9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New Study Ongoing: ClinicalTrials.gov NCT05290064</a:t>
            </a:r>
          </a:p>
        </p:txBody>
      </p:sp>
    </p:spTree>
    <p:extLst>
      <p:ext uri="{BB962C8B-B14F-4D97-AF65-F5344CB8AC3E}">
        <p14:creationId xmlns:p14="http://schemas.microsoft.com/office/powerpoint/2010/main" val="4281303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12192000" cy="6870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6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0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NOVA groups</a:t>
                      </a:r>
                      <a:endParaRPr lang="pt-BR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Examples</a:t>
                      </a:r>
                      <a:r>
                        <a:rPr lang="en-US" sz="2000" baseline="0" dirty="0"/>
                        <a:t> </a:t>
                      </a:r>
                      <a:endParaRPr lang="pt-BR" sz="20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2135">
                <a:tc>
                  <a:txBody>
                    <a:bodyPr/>
                    <a:lstStyle/>
                    <a:p>
                      <a:r>
                        <a:rPr lang="en-US" sz="2200" b="1" dirty="0"/>
                        <a:t>1) Unprocessed or minimally processed foods</a:t>
                      </a:r>
                      <a:endParaRPr lang="en-US" sz="2000" b="0" i="1" baseline="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dirty="0"/>
                        <a:t>Edible parts of plants and animals after separation from nature or preserved by minimal processes (no substances added)</a:t>
                      </a:r>
                      <a:endParaRPr lang="pt-BR" sz="1800" b="0" dirty="0"/>
                    </a:p>
                  </a:txBody>
                  <a:tcPr>
                    <a:solidFill>
                      <a:srgbClr val="00EE6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EE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5776">
                <a:tc>
                  <a:txBody>
                    <a:bodyPr/>
                    <a:lstStyle/>
                    <a:p>
                      <a:r>
                        <a:rPr lang="en-US" sz="2200" b="1" dirty="0"/>
                        <a:t>2) Processed culinary ingredients</a:t>
                      </a:r>
                      <a:endParaRPr lang="en-US" sz="2000" b="0" baseline="0" dirty="0"/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i="0" dirty="0"/>
                        <a:t>Substances extracted</a:t>
                      </a:r>
                      <a:r>
                        <a:rPr lang="en-US" sz="1800" b="0" i="0" baseline="0" dirty="0"/>
                        <a:t> </a:t>
                      </a:r>
                      <a:r>
                        <a:rPr lang="en-US" sz="1800" b="0" i="0" dirty="0"/>
                        <a:t>from foods or </a:t>
                      </a:r>
                      <a:r>
                        <a:rPr lang="en-US" sz="1800" b="0" i="0" baseline="0" dirty="0"/>
                        <a:t>nature and used to prepare, cook and season Group 1 foods</a:t>
                      </a:r>
                      <a:endParaRPr lang="pt-BR" sz="1800" b="0" i="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71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200" b="1" dirty="0"/>
                        <a:t>3) Processed</a:t>
                      </a:r>
                      <a:r>
                        <a:rPr lang="en-US" sz="2200" b="1" baseline="0" dirty="0"/>
                        <a:t>  foods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i="0" dirty="0"/>
                        <a:t>Group 1 foods modified</a:t>
                      </a:r>
                      <a:r>
                        <a:rPr lang="en-US" sz="1800" b="0" i="0" baseline="0" dirty="0"/>
                        <a:t> with the addition of Group 2 ingredients aiming food preservation and/or enhancement of its sensory qualities</a:t>
                      </a:r>
                      <a:endParaRPr lang="pt-BR" sz="1800" b="0" i="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643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4) Ultra-processed foods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Formulations of several ingredients that include original or chemically modified food substances obtained with the fractioning of whole foods and additives used to make the final product palatable or hyper-palatable. The aim is to make convenient, tasteful and low-cost products liable to replace all other NOVA food groups</a:t>
                      </a:r>
                      <a:endParaRPr kumimoji="0" lang="en-US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552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55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00" y="1093415"/>
            <a:ext cx="1247149" cy="103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3788" y="3848723"/>
            <a:ext cx="1120531" cy="950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5" name="Picture 13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8218" y="3848723"/>
            <a:ext cx="1284524" cy="93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7" name="Picture 8" descr="Image result for but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4240" y="2471538"/>
            <a:ext cx="1198880" cy="98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Image result for chicken fres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1929" y="1112807"/>
            <a:ext cx="1253752" cy="94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Image result for palm hearts in a bott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4719" y="3845028"/>
            <a:ext cx="841434" cy="94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2378" y="2512120"/>
            <a:ext cx="695047" cy="99042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4400" y="2399315"/>
            <a:ext cx="894080" cy="107773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960" y="2456240"/>
            <a:ext cx="1107440" cy="1056640"/>
          </a:xfrm>
          <a:prstGeom prst="rect">
            <a:avLst/>
          </a:prstGeom>
        </p:spPr>
      </p:pic>
      <p:pic>
        <p:nvPicPr>
          <p:cNvPr id="17" name="Picture 2" descr="3D Rice paper package isolated on white Stock Photo - 3350474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8119" y="1121967"/>
            <a:ext cx="992145" cy="99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esultado de imagem para milk package white bac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4319" y="1137870"/>
            <a:ext cx="1002234" cy="100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t1.gstatic.com/images?q=tbn:ANd9GcS9ChZIpqNmmciV_nHTim0c3ZdqpksafZCoZ5fUQ-QkHsLfiy0q">
            <a:extLst>
              <a:ext uri="{FF2B5EF4-FFF2-40B4-BE49-F238E27FC236}">
                <a16:creationId xmlns:a16="http://schemas.microsoft.com/office/drawing/2014/main" id="{D4F6EDCD-0B39-4CF0-94C1-AC0A3AF3E117}"/>
              </a:ext>
            </a:extLst>
          </p:cNvPr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73643">
            <a:off x="7548821" y="5159474"/>
            <a:ext cx="654148" cy="80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http://payload.cargocollective.com/1/3/100991/1906125/ruffles_mandioca.jpg">
            <a:extLst>
              <a:ext uri="{FF2B5EF4-FFF2-40B4-BE49-F238E27FC236}">
                <a16:creationId xmlns:a16="http://schemas.microsoft.com/office/drawing/2014/main" id="{5FFB2C6A-C186-436D-8A9A-C1181344E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84317" y="5126160"/>
            <a:ext cx="654996" cy="803564"/>
          </a:xfrm>
          <a:prstGeom prst="rect">
            <a:avLst/>
          </a:prstGeom>
          <a:noFill/>
        </p:spPr>
      </p:pic>
      <p:pic>
        <p:nvPicPr>
          <p:cNvPr id="23" name="Picture 2" descr="Image result wey dey for tang">
            <a:extLst>
              <a:ext uri="{FF2B5EF4-FFF2-40B4-BE49-F238E27FC236}">
                <a16:creationId xmlns:a16="http://schemas.microsoft.com/office/drawing/2014/main" id="{0EB7F37C-91D6-459E-8879-BB6852248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6411" y="5136516"/>
            <a:ext cx="656820" cy="81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t2.gstatic.com/images?q=tbn:ANd9GcQvzI8IlMxVMKOjsXN6j8T3mGXXmyGphHfCiki7E6GUKLpTuKWwEg">
            <a:extLst>
              <a:ext uri="{FF2B5EF4-FFF2-40B4-BE49-F238E27FC236}">
                <a16:creationId xmlns:a16="http://schemas.microsoft.com/office/drawing/2014/main" id="{1197549E-E6B5-4893-9A9C-970E87B055E8}"/>
              </a:ext>
            </a:extLst>
          </p:cNvPr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362682" y="5139397"/>
            <a:ext cx="630211" cy="815463"/>
          </a:xfrm>
          <a:prstGeom prst="rect">
            <a:avLst/>
          </a:prstGeom>
          <a:noFill/>
        </p:spPr>
      </p:pic>
      <p:pic>
        <p:nvPicPr>
          <p:cNvPr id="25" name="Picture 2" descr="http://www.my-food-online.net/media/image/thumbnail/5c7c94758ed99f44cf02e83b0920a7cc_720x600.jpg">
            <a:extLst>
              <a:ext uri="{FF2B5EF4-FFF2-40B4-BE49-F238E27FC236}">
                <a16:creationId xmlns:a16="http://schemas.microsoft.com/office/drawing/2014/main" id="{B9B9243D-CBA0-4156-8899-EBC9C455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1326882" y="5143347"/>
            <a:ext cx="715478" cy="794328"/>
          </a:xfrm>
          <a:prstGeom prst="rect">
            <a:avLst/>
          </a:prstGeom>
          <a:noFill/>
        </p:spPr>
      </p:pic>
      <p:pic>
        <p:nvPicPr>
          <p:cNvPr id="26" name="Picture 6" descr="http://www.panco.com.br/images/produtos/paes/forma_premium.jpg">
            <a:extLst>
              <a:ext uri="{FF2B5EF4-FFF2-40B4-BE49-F238E27FC236}">
                <a16:creationId xmlns:a16="http://schemas.microsoft.com/office/drawing/2014/main" id="{8A232F6C-61B7-49D9-8FBB-5959EFEC7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599" y="6014456"/>
            <a:ext cx="1289676" cy="79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t3.gstatic.com/images?q=tbn:ANd9GcSI2iboWs2vfSykH8bx8GN9VufqQ8bciSS9Hb_jpaebpmjbRNh9">
            <a:extLst>
              <a:ext uri="{FF2B5EF4-FFF2-40B4-BE49-F238E27FC236}">
                <a16:creationId xmlns:a16="http://schemas.microsoft.com/office/drawing/2014/main" id="{74BD9FE4-C6F8-4591-A6A1-BF29C5FFE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665861" y="5995984"/>
            <a:ext cx="1200728" cy="8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 descr="Image result for maggi chicken noodles chicken flavor">
            <a:extLst>
              <a:ext uri="{FF2B5EF4-FFF2-40B4-BE49-F238E27FC236}">
                <a16:creationId xmlns:a16="http://schemas.microsoft.com/office/drawing/2014/main" id="{FCA6BAA3-703D-46E9-BEBB-92E0C04FB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9539" y="5977509"/>
            <a:ext cx="752671" cy="87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m 32">
            <a:extLst>
              <a:ext uri="{FF2B5EF4-FFF2-40B4-BE49-F238E27FC236}">
                <a16:creationId xmlns:a16="http://schemas.microsoft.com/office/drawing/2014/main" id="{8A29E2D9-F7E4-4E92-A6B0-4B4FCCC8A9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985135" y="5956227"/>
            <a:ext cx="1166174" cy="841443"/>
          </a:xfrm>
          <a:prstGeom prst="rect">
            <a:avLst/>
          </a:prstGeom>
        </p:spPr>
      </p:pic>
      <p:pic>
        <p:nvPicPr>
          <p:cNvPr id="33" name="Picture 2" descr="https://encrypted-tbn0.gstatic.com/images?q=tbn:ANd9GcRfgWDZKR8WHKZxftz4G1xt_0a764EGTbe-GWVgnHtJGz0KdkT8og">
            <a:extLst>
              <a:ext uri="{FF2B5EF4-FFF2-40B4-BE49-F238E27FC236}">
                <a16:creationId xmlns:a16="http://schemas.microsoft.com/office/drawing/2014/main" id="{66593125-0AB9-4208-8C80-3A0995FBA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9147" y="3912701"/>
            <a:ext cx="1555098" cy="8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6C40C58-C956-AD46-78F8-3CFBA4309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4"/>
          <a:stretch/>
        </p:blipFill>
        <p:spPr bwMode="auto">
          <a:xfrm>
            <a:off x="7117470" y="5016235"/>
            <a:ext cx="5189082" cy="218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17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A6720-82ED-557E-0949-A9CEADA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" y="768453"/>
            <a:ext cx="11420475" cy="59531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Compare </a:t>
            </a:r>
            <a:r>
              <a:rPr lang="en-US" i="1" dirty="0"/>
              <a:t>ad libitum </a:t>
            </a:r>
            <a:r>
              <a:rPr lang="en-US" dirty="0"/>
              <a:t>energy intake between 4 test diets provided for one week each in a randomized, counterbalanced sequence. All test diets are matched for macronutrients, fiber, sugar, and sodium: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Minimally processed diet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non-beverage energy density &amp;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hyper-palatable foods (MPF </a:t>
            </a:r>
            <a:r>
              <a:rPr lang="en-US" dirty="0" err="1"/>
              <a:t>ll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Ultra-processed diet </a:t>
            </a:r>
            <a:r>
              <a:rPr lang="en-US" dirty="0">
                <a:solidFill>
                  <a:srgbClr val="00B050"/>
                </a:solidFill>
              </a:rPr>
              <a:t>high</a:t>
            </a:r>
            <a:r>
              <a:rPr lang="en-US" dirty="0"/>
              <a:t> in non-beverage energy density &amp; </a:t>
            </a:r>
            <a:r>
              <a:rPr lang="en-US" dirty="0">
                <a:solidFill>
                  <a:srgbClr val="00B050"/>
                </a:solidFill>
              </a:rPr>
              <a:t>high</a:t>
            </a:r>
            <a:r>
              <a:rPr lang="en-US" dirty="0"/>
              <a:t> in hyper-palatable foods (UPF </a:t>
            </a:r>
            <a:r>
              <a:rPr lang="en-US" dirty="0" err="1"/>
              <a:t>hh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E57D-8FA2-C918-BF64-DA648BE3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40753F4-9FB9-EE95-D88F-C7D1064B3C9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New Study Ongoing: ClinicalTrials.gov NCT05290064</a:t>
            </a:r>
          </a:p>
        </p:txBody>
      </p:sp>
    </p:spTree>
    <p:extLst>
      <p:ext uri="{BB962C8B-B14F-4D97-AF65-F5344CB8AC3E}">
        <p14:creationId xmlns:p14="http://schemas.microsoft.com/office/powerpoint/2010/main" val="2094984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A6720-82ED-557E-0949-A9CEADA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" y="768453"/>
            <a:ext cx="11420475" cy="59531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Compare </a:t>
            </a:r>
            <a:r>
              <a:rPr lang="en-US" i="1" dirty="0"/>
              <a:t>ad libitum </a:t>
            </a:r>
            <a:r>
              <a:rPr lang="en-US" dirty="0"/>
              <a:t>energy intake between 4 test diets provided for one week each in a randomized, counterbalanced sequence. All test diets are matched for macronutrients, fiber, sugar, and sodium: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Minimally processed diet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non-beverage energy density &amp;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hyper-palatable foods (MPF </a:t>
            </a:r>
            <a:r>
              <a:rPr lang="en-US" dirty="0" err="1"/>
              <a:t>ll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Ultra-processed diet </a:t>
            </a:r>
            <a:r>
              <a:rPr lang="en-US" dirty="0">
                <a:solidFill>
                  <a:srgbClr val="00B050"/>
                </a:solidFill>
              </a:rPr>
              <a:t>high</a:t>
            </a:r>
            <a:r>
              <a:rPr lang="en-US" dirty="0"/>
              <a:t> in non-beverage energy density &amp; </a:t>
            </a:r>
            <a:r>
              <a:rPr lang="en-US" dirty="0">
                <a:solidFill>
                  <a:srgbClr val="00B050"/>
                </a:solidFill>
              </a:rPr>
              <a:t>high</a:t>
            </a:r>
            <a:r>
              <a:rPr lang="en-US" dirty="0"/>
              <a:t> in hyper-palatable foods (UPF </a:t>
            </a:r>
            <a:r>
              <a:rPr lang="en-US" dirty="0" err="1"/>
              <a:t>hh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Ultra-processed diet </a:t>
            </a:r>
            <a:r>
              <a:rPr lang="en-US" dirty="0">
                <a:solidFill>
                  <a:srgbClr val="00B050"/>
                </a:solidFill>
              </a:rPr>
              <a:t>high</a:t>
            </a:r>
            <a:r>
              <a:rPr lang="en-US" dirty="0"/>
              <a:t> in non-beverage energy density &amp;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hyper-palatable foods (UPF hl)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E57D-8FA2-C918-BF64-DA648BE3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40753F4-9FB9-EE95-D88F-C7D1064B3C9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New Study Ongoing: ClinicalTrials.gov NCT05290064</a:t>
            </a:r>
          </a:p>
        </p:txBody>
      </p:sp>
    </p:spTree>
    <p:extLst>
      <p:ext uri="{BB962C8B-B14F-4D97-AF65-F5344CB8AC3E}">
        <p14:creationId xmlns:p14="http://schemas.microsoft.com/office/powerpoint/2010/main" val="138553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A6720-82ED-557E-0949-A9CEADA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2" y="768453"/>
            <a:ext cx="11420475" cy="59531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Compare </a:t>
            </a:r>
            <a:r>
              <a:rPr lang="en-US" i="1" dirty="0"/>
              <a:t>ad libitum </a:t>
            </a:r>
            <a:r>
              <a:rPr lang="en-US" dirty="0"/>
              <a:t>energy intake between 4 test diets provided for one week each in a randomized, counterbalanced sequence. All test diets are matched for macronutrients, fiber, sugar, and sodium: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Minimally processed diet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non-beverage energy density &amp;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hyper-palatable foods (MPF </a:t>
            </a:r>
            <a:r>
              <a:rPr lang="en-US" dirty="0" err="1"/>
              <a:t>ll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Ultra-processed diet </a:t>
            </a:r>
            <a:r>
              <a:rPr lang="en-US" dirty="0">
                <a:solidFill>
                  <a:srgbClr val="00B050"/>
                </a:solidFill>
              </a:rPr>
              <a:t>high</a:t>
            </a:r>
            <a:r>
              <a:rPr lang="en-US" dirty="0"/>
              <a:t> in non-beverage energy density &amp; </a:t>
            </a:r>
            <a:r>
              <a:rPr lang="en-US" dirty="0">
                <a:solidFill>
                  <a:srgbClr val="00B050"/>
                </a:solidFill>
              </a:rPr>
              <a:t>high</a:t>
            </a:r>
            <a:r>
              <a:rPr lang="en-US" dirty="0"/>
              <a:t> in hyper-palatable foods (UPF </a:t>
            </a:r>
            <a:r>
              <a:rPr lang="en-US" dirty="0" err="1"/>
              <a:t>hh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Ultra-processed diet </a:t>
            </a:r>
            <a:r>
              <a:rPr lang="en-US" dirty="0">
                <a:solidFill>
                  <a:srgbClr val="00B050"/>
                </a:solidFill>
              </a:rPr>
              <a:t>high</a:t>
            </a:r>
            <a:r>
              <a:rPr lang="en-US" dirty="0"/>
              <a:t> in non-beverage energy density &amp;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hyper-palatable foods (UPF hl)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Ultra-processed diet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non-beverage energy density &amp; </a:t>
            </a:r>
            <a:r>
              <a:rPr lang="en-US" dirty="0">
                <a:solidFill>
                  <a:srgbClr val="FF0000"/>
                </a:solidFill>
              </a:rPr>
              <a:t>low</a:t>
            </a:r>
            <a:r>
              <a:rPr lang="en-US" dirty="0"/>
              <a:t> in hyper-palatable foods (UPF </a:t>
            </a:r>
            <a:r>
              <a:rPr lang="en-US" dirty="0" err="1"/>
              <a:t>ll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E57D-8FA2-C918-BF64-DA648BE3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40753F4-9FB9-EE95-D88F-C7D1064B3C9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New Study Ongoing: ClinicalTrials.gov NCT05290064</a:t>
            </a:r>
          </a:p>
        </p:txBody>
      </p:sp>
    </p:spTree>
    <p:extLst>
      <p:ext uri="{BB962C8B-B14F-4D97-AF65-F5344CB8AC3E}">
        <p14:creationId xmlns:p14="http://schemas.microsoft.com/office/powerpoint/2010/main" val="4106341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5E81D-2C53-C3F2-F7F2-F766BD13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5A65F-A9CE-4DFF-9C23-8435DCA8FD39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29A30B1-D72F-4334-2BB7-FCBA594BD70F}"/>
              </a:ext>
            </a:extLst>
          </p:cNvPr>
          <p:cNvGraphicFramePr>
            <a:graphicFrameLocks noGrp="1"/>
          </p:cNvGraphicFramePr>
          <p:nvPr/>
        </p:nvGraphicFramePr>
        <p:xfrm>
          <a:off x="506185" y="694118"/>
          <a:ext cx="11179629" cy="56622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2590">
                  <a:extLst>
                    <a:ext uri="{9D8B030D-6E8A-4147-A177-3AD203B41FA5}">
                      <a16:colId xmlns:a16="http://schemas.microsoft.com/office/drawing/2014/main" val="4086380454"/>
                    </a:ext>
                  </a:extLst>
                </a:gridCol>
                <a:gridCol w="2098423">
                  <a:extLst>
                    <a:ext uri="{9D8B030D-6E8A-4147-A177-3AD203B41FA5}">
                      <a16:colId xmlns:a16="http://schemas.microsoft.com/office/drawing/2014/main" val="1182074846"/>
                    </a:ext>
                  </a:extLst>
                </a:gridCol>
                <a:gridCol w="1982442">
                  <a:extLst>
                    <a:ext uri="{9D8B030D-6E8A-4147-A177-3AD203B41FA5}">
                      <a16:colId xmlns:a16="http://schemas.microsoft.com/office/drawing/2014/main" val="239398321"/>
                    </a:ext>
                  </a:extLst>
                </a:gridCol>
                <a:gridCol w="1748087">
                  <a:extLst>
                    <a:ext uri="{9D8B030D-6E8A-4147-A177-3AD203B41FA5}">
                      <a16:colId xmlns:a16="http://schemas.microsoft.com/office/drawing/2014/main" val="3130331120"/>
                    </a:ext>
                  </a:extLst>
                </a:gridCol>
                <a:gridCol w="1748087">
                  <a:extLst>
                    <a:ext uri="{9D8B030D-6E8A-4147-A177-3AD203B41FA5}">
                      <a16:colId xmlns:a16="http://schemas.microsoft.com/office/drawing/2014/main" val="1195339997"/>
                    </a:ext>
                  </a:extLst>
                </a:gridCol>
              </a:tblGrid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MPF ll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UPF hh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UPF hl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UPF ll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0216050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Three Daily Meals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4239468"/>
                  </a:ext>
                </a:extLst>
              </a:tr>
              <a:tr h="6621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Ultra-Processed Foods (% of energy)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80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1381056"/>
                  </a:ext>
                </a:extLst>
              </a:tr>
              <a:tr h="6621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Hyperpalatable foods (% of energy)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56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9156605"/>
                  </a:ext>
                </a:extLst>
              </a:tr>
              <a:tr h="6621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Non-beverage Energy Density (kcal/g)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0.99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1.95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1.90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1.01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8389435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Energy Density (kcal/g)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0.98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0.97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1.15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0.99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9660974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Carbohydrate (% of energy)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46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9719407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Fat (% of energy)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383458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Protein (% of energy)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20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8239984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Sodium (mg/1000 kcal)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2247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1945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1891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2373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154645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Fiber (g/1000 kcal)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21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18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387101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Sugars (g/1000 kcal)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32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34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32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1324925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8CC13769-76BA-5D96-E863-670BD8B5B97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Average Composition of the 7-day Menus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965CD7-75C7-0991-183D-56C4FA632ADD}"/>
              </a:ext>
            </a:extLst>
          </p:cNvPr>
          <p:cNvSpPr/>
          <p:nvPr/>
        </p:nvSpPr>
        <p:spPr>
          <a:xfrm>
            <a:off x="506185" y="2200935"/>
            <a:ext cx="11179630" cy="15629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5E81D-2C53-C3F2-F7F2-F766BD13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5A65F-A9CE-4DFF-9C23-8435DCA8FD39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29A30B1-D72F-4334-2BB7-FCBA594BD70F}"/>
              </a:ext>
            </a:extLst>
          </p:cNvPr>
          <p:cNvGraphicFramePr>
            <a:graphicFrameLocks noGrp="1"/>
          </p:cNvGraphicFramePr>
          <p:nvPr/>
        </p:nvGraphicFramePr>
        <p:xfrm>
          <a:off x="1451881" y="1271061"/>
          <a:ext cx="9288237" cy="3926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4019">
                  <a:extLst>
                    <a:ext uri="{9D8B030D-6E8A-4147-A177-3AD203B41FA5}">
                      <a16:colId xmlns:a16="http://schemas.microsoft.com/office/drawing/2014/main" val="4086380454"/>
                    </a:ext>
                  </a:extLst>
                </a:gridCol>
                <a:gridCol w="4874218">
                  <a:extLst>
                    <a:ext uri="{9D8B030D-6E8A-4147-A177-3AD203B41FA5}">
                      <a16:colId xmlns:a16="http://schemas.microsoft.com/office/drawing/2014/main" val="1182074846"/>
                    </a:ext>
                  </a:extLst>
                </a:gridCol>
              </a:tblGrid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Mean ± SD (min, max)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0216050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Males/ Females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11/7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4239468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 (y)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33.6 </a:t>
                      </a:r>
                      <a:r>
                        <a:rPr lang="en-US" sz="2800" dirty="0">
                          <a:effectLst/>
                        </a:rPr>
                        <a:t>± 10.4 (19, 52)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9660974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Height (cm)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172.8 </a:t>
                      </a:r>
                      <a:r>
                        <a:rPr lang="en-US" sz="2800" dirty="0">
                          <a:effectLst/>
                        </a:rPr>
                        <a:t>± 8.0 (158, 185)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9719407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Body Weight (kg)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86.9 </a:t>
                      </a:r>
                      <a:r>
                        <a:rPr lang="en-US" sz="2800" dirty="0">
                          <a:effectLst/>
                        </a:rPr>
                        <a:t>± 18.1 (61.7, 119.1)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24383458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BMI (kg/m</a:t>
                      </a:r>
                      <a:r>
                        <a:rPr lang="en-US" sz="28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29.0 </a:t>
                      </a:r>
                      <a:r>
                        <a:rPr lang="en-US" sz="2800" dirty="0">
                          <a:effectLst/>
                        </a:rPr>
                        <a:t>± 5.4 (20.8, 41.8)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8239984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Fat Mass (kg)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29.2 </a:t>
                      </a:r>
                      <a:r>
                        <a:rPr lang="en-US" sz="2800" dirty="0">
                          <a:effectLst/>
                        </a:rPr>
                        <a:t>± 15.6 (6.8, 66.1)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154645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Body Fat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32.4 </a:t>
                      </a:r>
                      <a:r>
                        <a:rPr lang="en-US" sz="2800" dirty="0">
                          <a:effectLst/>
                        </a:rPr>
                        <a:t>± 12.8 (10.2, 55.5)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387101"/>
                  </a:ext>
                </a:extLst>
              </a:tr>
              <a:tr h="3235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1324925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8CC13769-76BA-5D96-E863-670BD8B5B97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Baseline Participant Characteristics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9DDB118E-32BD-F72C-4310-3F4E25D85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857" y="6393131"/>
            <a:ext cx="892628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Unpublished Interim Analysis (N=18/36): ClinicalTrials.gov NCT05290064</a:t>
            </a:r>
          </a:p>
        </p:txBody>
      </p:sp>
    </p:spTree>
    <p:extLst>
      <p:ext uri="{BB962C8B-B14F-4D97-AF65-F5344CB8AC3E}">
        <p14:creationId xmlns:p14="http://schemas.microsoft.com/office/powerpoint/2010/main" val="2494240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E57D-8FA2-C918-BF64-DA648BE3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5B845EF-5851-C0A0-9F36-A6CF245A7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857" y="6393131"/>
            <a:ext cx="892628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Unpublished Interim Analysis (N=18/36): ClinicalTrials.gov NCT05290064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40753F4-9FB9-EE95-D88F-C7D1064B3C9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 Significant Differences in Appetite Ratings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7C25A8-0EEE-30DF-C568-768C5C2F6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708026"/>
            <a:ext cx="9144792" cy="5645386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B4EEE831-2A50-3944-B259-A9D13FFE2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5425" y="5014911"/>
            <a:ext cx="119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Mean ± SE</a:t>
            </a:r>
          </a:p>
        </p:txBody>
      </p:sp>
    </p:spTree>
    <p:extLst>
      <p:ext uri="{BB962C8B-B14F-4D97-AF65-F5344CB8AC3E}">
        <p14:creationId xmlns:p14="http://schemas.microsoft.com/office/powerpoint/2010/main" val="4039488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E57D-8FA2-C918-BF64-DA648BE3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5B845EF-5851-C0A0-9F36-A6CF245A7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857" y="6393131"/>
            <a:ext cx="892628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Unpublished Interim Analysis (N=18/36): ClinicalTrials.gov NCT05290064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40753F4-9FB9-EE95-D88F-C7D1064B3C9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 Significant Differences in Meal Pleasantness Ratings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E92C94-A9AE-46A7-9A3C-AE7BD41C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606307"/>
            <a:ext cx="9144792" cy="5645386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BE23F3B8-0E3D-9082-A4C2-36748217B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9142" y="5526540"/>
            <a:ext cx="119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Mean ± SE</a:t>
            </a:r>
          </a:p>
        </p:txBody>
      </p:sp>
    </p:spTree>
    <p:extLst>
      <p:ext uri="{BB962C8B-B14F-4D97-AF65-F5344CB8AC3E}">
        <p14:creationId xmlns:p14="http://schemas.microsoft.com/office/powerpoint/2010/main" val="2006488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E57D-8FA2-C918-BF64-DA648BE3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5B845EF-5851-C0A0-9F36-A6CF245A7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857" y="6393131"/>
            <a:ext cx="892628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Unpublished Interim Analysis (N=18/36): ClinicalTrials.gov NCT05290064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40753F4-9FB9-EE95-D88F-C7D1064B3C9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 Significant Differences in Meal Eating Rate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BE23F3B8-0E3D-9082-A4C2-36748217B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9142" y="5526540"/>
            <a:ext cx="119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Mean ± 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2F05D5-9D14-137A-3A3E-12BD80D76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669978"/>
            <a:ext cx="9144792" cy="56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07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A5597F-08DE-810E-B9D4-DC1CD8EB2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893527"/>
            <a:ext cx="9144792" cy="56453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E57D-8FA2-C918-BF64-DA648BE3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5B845EF-5851-C0A0-9F36-A6CF245A7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857" y="6393131"/>
            <a:ext cx="892628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Unpublished Interim Analysis (N=18/36): ClinicalTrials.gov NCT05290064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40753F4-9FB9-EE95-D88F-C7D1064B3C9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900" dirty="0">
                <a:solidFill>
                  <a:srgbClr val="0000FF"/>
                </a:solidFill>
                <a:latin typeface="Calibri"/>
              </a:rPr>
              <a:t>Primary Outcome: Ad Libitum Energy Intake Differences</a:t>
            </a:r>
            <a:endParaRPr kumimoji="0" lang="en-US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1B2AD46-9B8B-883C-5F03-C026DF622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9142" y="5526540"/>
            <a:ext cx="119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Mean ± 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F50D27-8206-FCFE-6647-28837E490446}"/>
              </a:ext>
            </a:extLst>
          </p:cNvPr>
          <p:cNvSpPr txBox="1"/>
          <p:nvPr/>
        </p:nvSpPr>
        <p:spPr>
          <a:xfrm>
            <a:off x="3856031" y="1644899"/>
            <a:ext cx="19434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/>
              <a:t>Δ</a:t>
            </a:r>
            <a:r>
              <a:rPr lang="en-US" sz="2000" dirty="0"/>
              <a:t> ~1000 kcal/d</a:t>
            </a:r>
          </a:p>
          <a:p>
            <a:pPr algn="ctr"/>
            <a:r>
              <a:rPr lang="en-US" sz="2000" dirty="0"/>
              <a:t>P&lt;0.0001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34E61C-CCF6-89E9-4787-13952E34F1CD}"/>
              </a:ext>
            </a:extLst>
          </p:cNvPr>
          <p:cNvSpPr txBox="1"/>
          <p:nvPr/>
        </p:nvSpPr>
        <p:spPr>
          <a:xfrm>
            <a:off x="6148096" y="1388464"/>
            <a:ext cx="173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/>
              <a:t>Δ</a:t>
            </a:r>
            <a:r>
              <a:rPr lang="en-US" sz="2000" dirty="0"/>
              <a:t> ~200 kcal/d</a:t>
            </a:r>
          </a:p>
          <a:p>
            <a:pPr algn="ctr"/>
            <a:r>
              <a:rPr lang="en-US" sz="2000" dirty="0"/>
              <a:t>P=0.07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C2A204-1EAE-F3B8-D478-6028332AD36D}"/>
              </a:ext>
            </a:extLst>
          </p:cNvPr>
          <p:cNvSpPr txBox="1"/>
          <p:nvPr/>
        </p:nvSpPr>
        <p:spPr>
          <a:xfrm>
            <a:off x="8147487" y="1958023"/>
            <a:ext cx="1730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000" dirty="0"/>
              <a:t>Δ</a:t>
            </a:r>
            <a:r>
              <a:rPr lang="en-US" sz="2000" dirty="0"/>
              <a:t> ~630 kcal/d</a:t>
            </a:r>
          </a:p>
          <a:p>
            <a:pPr algn="ctr"/>
            <a:r>
              <a:rPr lang="en-US" sz="2000" dirty="0"/>
              <a:t>P&lt;0.0001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5FBA2B-C89A-0547-0B2E-A24ED61F3524}"/>
              </a:ext>
            </a:extLst>
          </p:cNvPr>
          <p:cNvGrpSpPr/>
          <p:nvPr/>
        </p:nvGrpSpPr>
        <p:grpSpPr>
          <a:xfrm>
            <a:off x="4262561" y="615956"/>
            <a:ext cx="5244996" cy="1125758"/>
            <a:chOff x="4262561" y="637990"/>
            <a:chExt cx="5244996" cy="11257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CD7AE5-FD72-83F3-2914-048F0DB3D797}"/>
                </a:ext>
              </a:extLst>
            </p:cNvPr>
            <p:cNvSpPr txBox="1"/>
            <p:nvPr/>
          </p:nvSpPr>
          <p:spPr>
            <a:xfrm>
              <a:off x="5970501" y="637990"/>
              <a:ext cx="17302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sz="2000" dirty="0"/>
                <a:t>Δ</a:t>
              </a:r>
              <a:r>
                <a:rPr lang="en-US" sz="2000" dirty="0"/>
                <a:t> ~170 kcal/d</a:t>
              </a:r>
            </a:p>
            <a:p>
              <a:pPr algn="ctr"/>
              <a:r>
                <a:rPr lang="en-US" sz="2000" dirty="0"/>
                <a:t>P=0.11</a:t>
              </a:r>
            </a:p>
          </p:txBody>
        </p:sp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A669313B-8292-CB72-9219-CC1FC9DAF4BE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rot="10800000" flipV="1">
              <a:off x="4262561" y="991933"/>
              <a:ext cx="1707940" cy="634556"/>
            </a:xfrm>
            <a:prstGeom prst="bentConnector3">
              <a:avLst>
                <a:gd name="adj1" fmla="val 99668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D69CF396-B749-EF78-8FF9-383D10551C19}"/>
                </a:ext>
              </a:extLst>
            </p:cNvPr>
            <p:cNvCxnSpPr>
              <a:cxnSpLocks/>
            </p:cNvCxnSpPr>
            <p:nvPr/>
          </p:nvCxnSpPr>
          <p:spPr>
            <a:xfrm>
              <a:off x="7748460" y="991932"/>
              <a:ext cx="1759097" cy="771816"/>
            </a:xfrm>
            <a:prstGeom prst="bentConnector3">
              <a:avLst>
                <a:gd name="adj1" fmla="val 100125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FE7664E-DA0D-681F-3560-B0D04E55BC9D}"/>
              </a:ext>
            </a:extLst>
          </p:cNvPr>
          <p:cNvSpPr/>
          <p:nvPr/>
        </p:nvSpPr>
        <p:spPr>
          <a:xfrm>
            <a:off x="5514680" y="1122901"/>
            <a:ext cx="4880655" cy="4582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67E016-727C-D42A-525F-D79BA3B4202C}"/>
              </a:ext>
            </a:extLst>
          </p:cNvPr>
          <p:cNvSpPr/>
          <p:nvPr/>
        </p:nvSpPr>
        <p:spPr>
          <a:xfrm>
            <a:off x="7030288" y="1124712"/>
            <a:ext cx="3346194" cy="4582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83F115-B814-7B73-1182-B2EF9E326E8D}"/>
              </a:ext>
            </a:extLst>
          </p:cNvPr>
          <p:cNvSpPr/>
          <p:nvPr/>
        </p:nvSpPr>
        <p:spPr>
          <a:xfrm>
            <a:off x="8623116" y="1126423"/>
            <a:ext cx="1944227" cy="4582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6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2" grpId="0" animBg="1"/>
      <p:bldP spid="1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DFB889-3341-D1E8-A19A-2577A4F05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33" y="906255"/>
            <a:ext cx="10303132" cy="54868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E57D-8FA2-C918-BF64-DA648BE3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5B845EF-5851-C0A0-9F36-A6CF245A7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857" y="6393131"/>
            <a:ext cx="892628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Unpublished Interim Analysis (N=18/36): ClinicalTrials.gov NCT05290064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40753F4-9FB9-EE95-D88F-C7D1064B3C9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Weight Changes Correspond to Energy Intake Differences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74774-833C-2584-39FF-77E1BFA61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9142" y="5526540"/>
            <a:ext cx="119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Mean ± SE</a:t>
            </a:r>
          </a:p>
        </p:txBody>
      </p:sp>
    </p:spTree>
    <p:extLst>
      <p:ext uri="{BB962C8B-B14F-4D97-AF65-F5344CB8AC3E}">
        <p14:creationId xmlns:p14="http://schemas.microsoft.com/office/powerpoint/2010/main" val="4169146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4B8DEB93-F18C-DA9C-B765-AF46890411D6}"/>
              </a:ext>
            </a:extLst>
          </p:cNvPr>
          <p:cNvGrpSpPr/>
          <p:nvPr/>
        </p:nvGrpSpPr>
        <p:grpSpPr>
          <a:xfrm>
            <a:off x="840379" y="253804"/>
            <a:ext cx="10299476" cy="6015699"/>
            <a:chOff x="817212" y="370292"/>
            <a:chExt cx="10299476" cy="60156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D40205-AAFB-B11F-6B50-601A23C459FA}"/>
                </a:ext>
              </a:extLst>
            </p:cNvPr>
            <p:cNvSpPr txBox="1"/>
            <p:nvPr/>
          </p:nvSpPr>
          <p:spPr>
            <a:xfrm>
              <a:off x="4912438" y="370292"/>
              <a:ext cx="23671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Whole Foods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F5D37C-6481-EDAA-C30A-1C9C6EB16F3C}"/>
                </a:ext>
              </a:extLst>
            </p:cNvPr>
            <p:cNvSpPr txBox="1"/>
            <p:nvPr/>
          </p:nvSpPr>
          <p:spPr>
            <a:xfrm>
              <a:off x="817212" y="1550967"/>
              <a:ext cx="262321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Deconstructed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&amp; Modified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3FD3467-BEBE-5CD3-5FEE-2156B8389B8E}"/>
                </a:ext>
              </a:extLst>
            </p:cNvPr>
            <p:cNvSpPr txBox="1"/>
            <p:nvPr/>
          </p:nvSpPr>
          <p:spPr>
            <a:xfrm>
              <a:off x="4572506" y="1674077"/>
              <a:ext cx="30469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Ingredients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(Uncommon in home-cooking)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68D5D6-77DC-78BC-CCD0-DBA607E82E05}"/>
                </a:ext>
              </a:extLst>
            </p:cNvPr>
            <p:cNvSpPr txBox="1"/>
            <p:nvPr/>
          </p:nvSpPr>
          <p:spPr>
            <a:xfrm>
              <a:off x="5328076" y="3492892"/>
              <a:ext cx="14925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E0292A-E920-DCCD-9B6B-4F74CEC93F15}"/>
                </a:ext>
              </a:extLst>
            </p:cNvPr>
            <p:cNvSpPr txBox="1"/>
            <p:nvPr/>
          </p:nvSpPr>
          <p:spPr>
            <a:xfrm>
              <a:off x="8661910" y="1550967"/>
              <a:ext cx="239899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Additives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Preservatives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F753A4F-1472-C69F-46D9-ED0127279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71850" y="819150"/>
              <a:ext cx="1608565" cy="854928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5C594A1-3DEF-D00F-75BD-3D26724EB89A}"/>
                </a:ext>
              </a:extLst>
            </p:cNvPr>
            <p:cNvCxnSpPr>
              <a:cxnSpLocks/>
              <a:stCxn id="4" idx="2"/>
              <a:endCxn id="6" idx="0"/>
            </p:cNvCxnSpPr>
            <p:nvPr/>
          </p:nvCxnSpPr>
          <p:spPr>
            <a:xfrm>
              <a:off x="6096000" y="955067"/>
              <a:ext cx="0" cy="71901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2496059-07BB-429C-5457-8B48C4069EE3}"/>
                </a:ext>
              </a:extLst>
            </p:cNvPr>
            <p:cNvCxnSpPr>
              <a:cxnSpLocks/>
              <a:stCxn id="8" idx="1"/>
              <a:endCxn id="6" idx="3"/>
            </p:cNvCxnSpPr>
            <p:nvPr/>
          </p:nvCxnSpPr>
          <p:spPr>
            <a:xfrm flipH="1">
              <a:off x="7619494" y="2089576"/>
              <a:ext cx="1042416" cy="15388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450C35F-CA2B-158D-57DD-24E73C7F10A1}"/>
                </a:ext>
              </a:extLst>
            </p:cNvPr>
            <p:cNvCxnSpPr>
              <a:cxnSpLocks/>
            </p:cNvCxnSpPr>
            <p:nvPr/>
          </p:nvCxnSpPr>
          <p:spPr>
            <a:xfrm>
              <a:off x="6074337" y="2575293"/>
              <a:ext cx="0" cy="977894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BF6587B-B92A-937D-F170-28952B8AA390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>
              <a:off x="3440431" y="2089576"/>
              <a:ext cx="1132075" cy="15388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A6DC24-3F1D-E2E8-02B6-91842F1C98DA}"/>
                </a:ext>
              </a:extLst>
            </p:cNvPr>
            <p:cNvSpPr txBox="1"/>
            <p:nvPr/>
          </p:nvSpPr>
          <p:spPr>
            <a:xfrm>
              <a:off x="5206600" y="4077667"/>
              <a:ext cx="1735475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Purpose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Convenient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Inexpensive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Palatable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Profitable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Displace NOVA 1-3</a:t>
              </a:r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298702B0-E25B-1DB2-CF51-DC677E6C390A}"/>
                </a:ext>
              </a:extLst>
            </p:cNvPr>
            <p:cNvSpPr/>
            <p:nvPr/>
          </p:nvSpPr>
          <p:spPr>
            <a:xfrm>
              <a:off x="6971259" y="3553187"/>
              <a:ext cx="397095" cy="2832804"/>
            </a:xfrm>
            <a:prstGeom prst="rightBrace">
              <a:avLst>
                <a:gd name="adj1" fmla="val 163255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F763D03-8E6F-2CC7-1FD8-FC9A2516E77C}"/>
                </a:ext>
              </a:extLst>
            </p:cNvPr>
            <p:cNvSpPr txBox="1"/>
            <p:nvPr/>
          </p:nvSpPr>
          <p:spPr>
            <a:xfrm>
              <a:off x="7368354" y="4307869"/>
              <a:ext cx="374833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NOVA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A3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Ultra-processed Food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768419F-B93F-7936-0895-C7E4524EAD98}"/>
              </a:ext>
            </a:extLst>
          </p:cNvPr>
          <p:cNvSpPr txBox="1"/>
          <p:nvPr/>
        </p:nvSpPr>
        <p:spPr>
          <a:xfrm>
            <a:off x="3618853" y="6468887"/>
            <a:ext cx="500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d67905e7"/>
                <a:ea typeface="+mn-ea"/>
                <a:cs typeface="+mn-cs"/>
              </a:rPr>
              <a:t>G Scrinis &amp; C Monteiro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1513558b.I"/>
                <a:ea typeface="+mn-ea"/>
                <a:cs typeface="+mn-cs"/>
              </a:rPr>
              <a:t>Nat. Food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919a0533.B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d67905e7"/>
                <a:ea typeface="+mn-ea"/>
                <a:cs typeface="+mn-cs"/>
              </a:rPr>
              <a:t>, 671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d67905e7+20"/>
                <a:ea typeface="+mn-ea"/>
                <a:cs typeface="+mn-cs"/>
              </a:rPr>
              <a:t>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d67905e7"/>
                <a:ea typeface="+mn-ea"/>
                <a:cs typeface="+mn-cs"/>
              </a:rPr>
              <a:t>673 (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d67905e7"/>
                <a:ea typeface="+mn-ea"/>
                <a:cs typeface="+mn-cs"/>
              </a:rPr>
              <a:t>2022)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d67905e7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42219-FFD8-599F-6C4D-C4D7C00D0F81}"/>
              </a:ext>
            </a:extLst>
          </p:cNvPr>
          <p:cNvSpPr txBox="1"/>
          <p:nvPr/>
        </p:nvSpPr>
        <p:spPr>
          <a:xfrm>
            <a:off x="6094497" y="2629076"/>
            <a:ext cx="2978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Industrial Processing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C22F36-34C7-DD7E-8EE8-BE154801BCC7}"/>
              </a:ext>
            </a:extLst>
          </p:cNvPr>
          <p:cNvSpPr txBox="1"/>
          <p:nvPr/>
        </p:nvSpPr>
        <p:spPr>
          <a:xfrm>
            <a:off x="495194" y="4167955"/>
            <a:ext cx="4659244" cy="1077218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NOVA does not consider nutritional profile!</a:t>
            </a:r>
          </a:p>
        </p:txBody>
      </p:sp>
    </p:spTree>
    <p:extLst>
      <p:ext uri="{BB962C8B-B14F-4D97-AF65-F5344CB8AC3E}">
        <p14:creationId xmlns:p14="http://schemas.microsoft.com/office/powerpoint/2010/main" val="215319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71AFFF-91E0-160E-F794-EBB200D71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36" y="869475"/>
            <a:ext cx="10315326" cy="54868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E57D-8FA2-C918-BF64-DA648BE3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5B845EF-5851-C0A0-9F36-A6CF245A7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857" y="6393131"/>
            <a:ext cx="892628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Unpublished Interim Analysis (N=18/36): ClinicalTrials.gov NCT05290064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40753F4-9FB9-EE95-D88F-C7D1064B3C9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Only the Minimally Processed Diet Led to Body Fat Loss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74774-833C-2584-39FF-77E1BFA61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9142" y="5526540"/>
            <a:ext cx="119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Mean ± SE</a:t>
            </a:r>
          </a:p>
        </p:txBody>
      </p:sp>
    </p:spTree>
    <p:extLst>
      <p:ext uri="{BB962C8B-B14F-4D97-AF65-F5344CB8AC3E}">
        <p14:creationId xmlns:p14="http://schemas.microsoft.com/office/powerpoint/2010/main" val="3843496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C6555-DDC1-6339-32D8-027A32C8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5A65F-A9CE-4DFF-9C23-8435DCA8FD39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16A9C-3895-68C7-A713-ED2789719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19" y="508203"/>
            <a:ext cx="5365214" cy="631072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C84B74-E0A1-F20B-A1B4-E187760A51E4}"/>
              </a:ext>
            </a:extLst>
          </p:cNvPr>
          <p:cNvGrpSpPr/>
          <p:nvPr/>
        </p:nvGrpSpPr>
        <p:grpSpPr>
          <a:xfrm>
            <a:off x="5310013" y="1313949"/>
            <a:ext cx="6771818" cy="4564986"/>
            <a:chOff x="5420183" y="708026"/>
            <a:chExt cx="6771818" cy="45649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C7D829-4094-B75D-DB11-C88CC16DC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0183" y="708026"/>
              <a:ext cx="6771818" cy="456498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31F916-ADB7-397F-7097-61FB4F0EB863}"/>
                </a:ext>
              </a:extLst>
            </p:cNvPr>
            <p:cNvSpPr/>
            <p:nvPr/>
          </p:nvSpPr>
          <p:spPr>
            <a:xfrm>
              <a:off x="9584675" y="2897436"/>
              <a:ext cx="2607325" cy="2375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1A1394B-8A36-D14F-A6CD-5CD38404BAB9}"/>
              </a:ext>
            </a:extLst>
          </p:cNvPr>
          <p:cNvSpPr txBox="1"/>
          <p:nvPr/>
        </p:nvSpPr>
        <p:spPr>
          <a:xfrm>
            <a:off x="5310013" y="6300192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00"/>
                </a:solidFill>
              </a:rPr>
              <a:t>KA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Maki et al.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Nat </a:t>
            </a:r>
            <a:r>
              <a:rPr lang="en-US" altLang="en-US" sz="1800" i="1" dirty="0">
                <a:solidFill>
                  <a:srgbClr val="000000"/>
                </a:solidFill>
              </a:rPr>
              <a:t>Rev Immunol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24:453-4 (2024).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BA4EE83-B329-2734-CF2D-FC0117B611BA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900" dirty="0">
                <a:solidFill>
                  <a:srgbClr val="0000FF"/>
                </a:solidFill>
                <a:latin typeface="Calibri"/>
              </a:rPr>
              <a:t>Ultra-processed Food Mechanisms: Beyond Obesity</a:t>
            </a:r>
            <a:endParaRPr kumimoji="0" lang="en-US" altLang="en-US" sz="39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13001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17BEEB8B-3C23-4176-85A6-6AF109738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524" y="153363"/>
            <a:ext cx="2523753" cy="628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2BF49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2BF4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2BF49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2BF49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Intramural NIDDK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3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Zoha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A3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Acqeel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A30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Alexis Ayuketah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Robert Brychta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Kong Chen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A30FF"/>
                </a:solidFill>
              </a:rPr>
              <a:t>Meible Chi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A30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Stephanie Chung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A30FF"/>
                </a:solidFill>
              </a:rPr>
              <a:t>Christopher Colvin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3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Elise Costa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Amber Courville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3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Valerie Darcey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A30FF"/>
                </a:solidFill>
              </a:rPr>
              <a:t>Jenna Feeley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3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Isabelle Gallagher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A30FF"/>
                </a:solidFill>
              </a:rPr>
              <a:t>Emma Grindstaff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A30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Juen Guo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Rebecca Howard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Melissa La Noire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/>
              <a:t>Susanne McGehee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FF"/>
                </a:solidFill>
              </a:rPr>
              <a:t>Katherine McNeel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Lauren Milley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A30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97284" name="Rectangle 5">
            <a:extLst>
              <a:ext uri="{FF2B5EF4-FFF2-40B4-BE49-F238E27FC236}">
                <a16:creationId xmlns:a16="http://schemas.microsoft.com/office/drawing/2014/main" id="{F4268271-DE7A-4086-A98D-3D10C7B88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565" y="153363"/>
            <a:ext cx="3348170" cy="20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2BF49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2BF4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2BF49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2BF49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Special Thanks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MCRU Nursing Staff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NIH Nutrition Department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00"/>
                </a:solidFill>
              </a:rPr>
              <a:t>(Sara Turner &amp; Shanna Yang)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Volunteer Study Participants</a:t>
            </a:r>
          </a:p>
        </p:txBody>
      </p:sp>
      <p:sp>
        <p:nvSpPr>
          <p:cNvPr id="97285" name="Text Box 8">
            <a:extLst>
              <a:ext uri="{FF2B5EF4-FFF2-40B4-BE49-F238E27FC236}">
                <a16:creationId xmlns:a16="http://schemas.microsoft.com/office/drawing/2014/main" id="{7FC9BBB2-9F7A-494A-8666-8B6698AE6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669" y="153363"/>
            <a:ext cx="3917331" cy="195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2BF49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2BF4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2BF49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2BF49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Collaborators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Tera Fazzino (U Kansas)</a:t>
            </a: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00"/>
                </a:solidFill>
              </a:rPr>
              <a:t>Ciaran Forde (Wageningen)</a:t>
            </a: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Paule Joseph (NIAAA)</a:t>
            </a: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00"/>
                </a:solidFill>
              </a:rPr>
              <a:t>Katherine Maki (NIH CC)</a:t>
            </a: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Michael Sack (NHLBI)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A0057-2B06-A7DA-D7E0-0F13CC9ED23C}"/>
              </a:ext>
            </a:extLst>
          </p:cNvPr>
          <p:cNvSpPr txBox="1"/>
          <p:nvPr/>
        </p:nvSpPr>
        <p:spPr>
          <a:xfrm>
            <a:off x="8274669" y="2610277"/>
            <a:ext cx="3994601" cy="1038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Funders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7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Intramural Research Program of the National Institutes of Health, NIDDK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C84B1C5-1D80-84D1-310C-3B775545E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25" y="585304"/>
            <a:ext cx="2523753" cy="32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2BF49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A2BF49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A2BF49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A2BF49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2BF49"/>
              </a:buClr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FF"/>
                </a:solidFill>
              </a:rPr>
              <a:t>Jude Ong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Klaudia Raisinger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Irene Rozga</a:t>
            </a:r>
            <a:endParaRPr lang="en-US" altLang="en-US" sz="1800" dirty="0">
              <a:solidFill>
                <a:srgbClr val="0000FF"/>
              </a:solidFill>
            </a:endParaRP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FF"/>
                </a:solidFill>
              </a:rPr>
              <a:t>Sanaz Sakiani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Alex Schick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Michael Stagliano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000FF"/>
                </a:solidFill>
              </a:rPr>
              <a:t>Nick Urbanski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Mary Walter 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Peter Walter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0A30FF"/>
                </a:solidFill>
              </a:rPr>
              <a:t>Nan Zhai</a:t>
            </a:r>
          </a:p>
          <a:p>
            <a:pPr marL="0" marR="0" lvl="0" indent="0" algn="l" defTabSz="4572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A30FF"/>
                </a:solidFill>
                <a:effectLst/>
                <a:uLnTx/>
                <a:uFillTx/>
              </a:rPr>
              <a:t>Megan Zhou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A84E0B-A807-C2E6-FD78-3404CAF5B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746" y="0"/>
            <a:ext cx="8345510" cy="3799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A501D6-74B3-35AD-B095-CD44568BC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658" y="3799268"/>
            <a:ext cx="6156101" cy="25564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0542D8-CBA8-4AAC-9C2F-9654DC4BF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7" y="-21383"/>
            <a:ext cx="8044769" cy="2147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D47C49-6F33-DBCE-EF44-8415C0A5A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819" y="1797511"/>
            <a:ext cx="6582094" cy="30475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574BB2-ED2A-7A90-F0F9-FB24CAB3B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97872"/>
            <a:ext cx="6516710" cy="2994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C3B6D1-1538-C415-44D5-5A54E11B0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864" y="3733477"/>
            <a:ext cx="6336406" cy="31231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636F82-1150-20B1-BB69-CBF1234E9D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5329" y="-32078"/>
            <a:ext cx="6516710" cy="2376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2F24F0-5B02-4CDA-3E71-0D043171664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163"/>
          <a:stretch/>
        </p:blipFill>
        <p:spPr>
          <a:xfrm>
            <a:off x="33087" y="2063032"/>
            <a:ext cx="5825777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BB7F19-8855-25C2-5B14-BDADEE4495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8666" y="1416684"/>
            <a:ext cx="7109138" cy="3657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BA33547-9C2D-26D0-8AB9-D240091BFB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730" y="37059"/>
            <a:ext cx="7186411" cy="15905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167E44D-358A-9C4B-0542-90FB39D7CE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241" y="4542442"/>
            <a:ext cx="11255245" cy="226668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9D3EC29-F591-5555-CFEF-DBACA2D322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4776" y="44147"/>
            <a:ext cx="8801105" cy="14231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7AD3F8-92F2-962C-D75C-5399DCBB08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401" y="1778986"/>
            <a:ext cx="6439437" cy="2846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99865-8704-BCFE-6916-57C2817E38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8475" y="1822686"/>
            <a:ext cx="6552211" cy="22242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0D9139-7E0B-2A83-4229-902643BE8B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9400" y="117426"/>
            <a:ext cx="9071857" cy="229243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2356394-7C51-1ADB-ACB4-D9518514FF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24010" y="4382237"/>
            <a:ext cx="7753082" cy="2292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16A35C-DA91-4FD1-20DE-7A3E9003FB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9121" y="2248853"/>
            <a:ext cx="9905659" cy="19362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C7E6428-4B13-6683-4509-1E0C620F0D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101" y="4535893"/>
            <a:ext cx="7416529" cy="20380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3228F7-0238-95C8-421B-E8382F78DA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1450" y="1836394"/>
            <a:ext cx="8831218" cy="253577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B567CA9-73C5-93EC-3C43-3D2375D8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93B8874-92D1-F24B-4F3A-0F4E25D2B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56" y="681281"/>
            <a:ext cx="10445487" cy="2739211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Public Health Researchers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Say UPFs are Bad News!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(even after adjusting for nutritional profile)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95560-7437-DE4D-9069-A67671F4BFE2}"/>
              </a:ext>
            </a:extLst>
          </p:cNvPr>
          <p:cNvSpPr txBox="1"/>
          <p:nvPr/>
        </p:nvSpPr>
        <p:spPr>
          <a:xfrm>
            <a:off x="873256" y="3450169"/>
            <a:ext cx="10445488" cy="3046988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“The observational data shows that there’s a pretty clear association between ultra-processed food and a lot of bad health outcomes. Before FDA can do anything with that, we’re going to need a lot more research.”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FDA Commissioner Robert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Califf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Jan 31, 2024</a:t>
            </a:r>
          </a:p>
        </p:txBody>
      </p:sp>
    </p:spTree>
    <p:extLst>
      <p:ext uri="{BB962C8B-B14F-4D97-AF65-F5344CB8AC3E}">
        <p14:creationId xmlns:p14="http://schemas.microsoft.com/office/powerpoint/2010/main" val="379876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7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25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7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69B71-F441-4523-94E9-A2628AC21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01E352B-3252-4081-8968-DCBDD2121452}"/>
              </a:ext>
            </a:extLst>
          </p:cNvPr>
          <p:cNvSpPr txBox="1">
            <a:spLocks/>
          </p:cNvSpPr>
          <p:nvPr/>
        </p:nvSpPr>
        <p:spPr bwMode="auto">
          <a:xfrm>
            <a:off x="0" y="-29378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Ultra-processed vs Unprocessed Ad Libitum Diet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D2950-A4A2-49ED-A83E-019D0A07D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37" y="664352"/>
            <a:ext cx="10276958" cy="5228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E8BD95-9566-C1EF-39B1-7B1ABD0A800C}"/>
              </a:ext>
            </a:extLst>
          </p:cNvPr>
          <p:cNvSpPr txBox="1"/>
          <p:nvPr/>
        </p:nvSpPr>
        <p:spPr>
          <a:xfrm>
            <a:off x="0" y="4421931"/>
            <a:ext cx="12192000" cy="46166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Diets matched for Presented Calories, Fat, Carbs, Sugar, Sodium, Fiber, Glycemic Load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7935BF0-E028-BEF3-25D9-50E6D8226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85" y="6215746"/>
            <a:ext cx="52768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KD Hall et al.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Cell Metabolism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30:1-11 (2019).</a:t>
            </a:r>
          </a:p>
        </p:txBody>
      </p:sp>
    </p:spTree>
    <p:extLst>
      <p:ext uri="{BB962C8B-B14F-4D97-AF65-F5344CB8AC3E}">
        <p14:creationId xmlns:p14="http://schemas.microsoft.com/office/powerpoint/2010/main" val="15436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69B71-F441-4523-94E9-A2628AC21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5A65F-A9CE-4DFF-9C23-8435DCA8FD3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01E352B-3252-4081-8968-DCBDD212145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 Differences in Self-Reported Appetite Measures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D9BC8293-5D27-4EEA-8997-E2DBA93A1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1701" y="5756275"/>
            <a:ext cx="119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Mean ± 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49DF3-D16F-4E1B-A94D-54F72A3D1E3F}"/>
              </a:ext>
            </a:extLst>
          </p:cNvPr>
          <p:cNvSpPr txBox="1"/>
          <p:nvPr/>
        </p:nvSpPr>
        <p:spPr>
          <a:xfrm>
            <a:off x="4783657" y="2092368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490±34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0F472-360E-4C51-A200-1198AF0C435D}"/>
              </a:ext>
            </a:extLst>
          </p:cNvPr>
          <p:cNvSpPr txBox="1"/>
          <p:nvPr/>
        </p:nvSpPr>
        <p:spPr>
          <a:xfrm>
            <a:off x="4728094" y="2787460"/>
            <a:ext cx="106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1102±75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D1B384-B84F-489D-8F26-A03991F04134}"/>
              </a:ext>
            </a:extLst>
          </p:cNvPr>
          <p:cNvSpPr txBox="1"/>
          <p:nvPr/>
        </p:nvSpPr>
        <p:spPr>
          <a:xfrm>
            <a:off x="4655413" y="3903473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1387±105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710D7-E674-4D89-9BF6-C393E0029113}"/>
              </a:ext>
            </a:extLst>
          </p:cNvPr>
          <p:cNvSpPr txBox="1"/>
          <p:nvPr/>
        </p:nvSpPr>
        <p:spPr>
          <a:xfrm>
            <a:off x="7809573" y="3157789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872±60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A4C48A-4DFC-4653-89E5-796326E101F3}"/>
              </a:ext>
            </a:extLst>
          </p:cNvPr>
          <p:cNvSpPr txBox="1"/>
          <p:nvPr/>
        </p:nvSpPr>
        <p:spPr>
          <a:xfrm>
            <a:off x="7809573" y="2570528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492±31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58F0C9-D25C-49D5-A352-6B1692FEB04F}"/>
              </a:ext>
            </a:extLst>
          </p:cNvPr>
          <p:cNvSpPr txBox="1"/>
          <p:nvPr/>
        </p:nvSpPr>
        <p:spPr>
          <a:xfrm>
            <a:off x="7754012" y="4045546"/>
            <a:ext cx="1063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1106±82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A6FCFEC1-8B85-459C-A043-49400A3AD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85" y="6215746"/>
            <a:ext cx="52768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KD Hall et al.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Cell Metabolism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30:1-11 (2019).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5F5F7D-82F7-4663-A402-64C35AC2A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844" y="807115"/>
            <a:ext cx="8230313" cy="494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07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Number Placeholder 3">
            <a:extLst>
              <a:ext uri="{FF2B5EF4-FFF2-40B4-BE49-F238E27FC236}">
                <a16:creationId xmlns:a16="http://schemas.microsoft.com/office/drawing/2014/main" id="{39883F4C-69C0-4B5A-9504-FEEB18FC1A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47FE20-488F-4BCA-9FC0-51459495DA2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EA288F9E-CE2D-4338-BDA8-7A5A70001493}"/>
              </a:ext>
            </a:extLst>
          </p:cNvPr>
          <p:cNvSpPr txBox="1">
            <a:spLocks/>
          </p:cNvSpPr>
          <p:nvPr/>
        </p:nvSpPr>
        <p:spPr bwMode="auto">
          <a:xfrm>
            <a:off x="1524000" y="-49213"/>
            <a:ext cx="9144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Ultra-processed Diet Caused Increased Intake</a:t>
            </a:r>
          </a:p>
        </p:txBody>
      </p:sp>
      <p:pic>
        <p:nvPicPr>
          <p:cNvPr id="153604" name="Picture 5">
            <a:extLst>
              <a:ext uri="{FF2B5EF4-FFF2-40B4-BE49-F238E27FC236}">
                <a16:creationId xmlns:a16="http://schemas.microsoft.com/office/drawing/2014/main" id="{386A7F66-EC00-4004-9EB3-71863E491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112839"/>
            <a:ext cx="8229600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5FAD0073-3244-4363-A282-2A6C3262D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1701" y="5756275"/>
            <a:ext cx="119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Mean ± SE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E723619-C366-421F-8C85-4B6292F62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85" y="6215746"/>
            <a:ext cx="52768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KD Hall et al.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Cell Metabolism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30:1-11 (2019).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FBFAA7-26E5-4C22-B105-FDC24AC13F87}"/>
              </a:ext>
            </a:extLst>
          </p:cNvPr>
          <p:cNvSpPr txBox="1"/>
          <p:nvPr/>
        </p:nvSpPr>
        <p:spPr>
          <a:xfrm>
            <a:off x="3530868" y="723256"/>
            <a:ext cx="5130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8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∆EI = 508 ± 106 kcal/d; P=0.0001</a:t>
            </a:r>
          </a:p>
        </p:txBody>
      </p:sp>
    </p:spTree>
    <p:extLst>
      <p:ext uri="{BB962C8B-B14F-4D97-AF65-F5344CB8AC3E}">
        <p14:creationId xmlns:p14="http://schemas.microsoft.com/office/powerpoint/2010/main" val="2620905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Number Placeholder 3">
            <a:extLst>
              <a:ext uri="{FF2B5EF4-FFF2-40B4-BE49-F238E27FC236}">
                <a16:creationId xmlns:a16="http://schemas.microsoft.com/office/drawing/2014/main" id="{545EB7FB-12D2-4FB2-B6BF-3CDB3A840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F8152-D4C4-4210-B146-CC0721EA39C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ED9268AA-D76A-4720-A05F-073C37DE2721}"/>
              </a:ext>
            </a:extLst>
          </p:cNvPr>
          <p:cNvSpPr txBox="1">
            <a:spLocks/>
          </p:cNvSpPr>
          <p:nvPr/>
        </p:nvSpPr>
        <p:spPr bwMode="auto">
          <a:xfrm>
            <a:off x="0" y="-1588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Ultra-processed Diet Caused Weight Gain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B37811-1AAB-4DB9-BCF0-97BC3CC4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066800"/>
            <a:ext cx="7874000" cy="472440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24018F24-3E47-475D-AA4E-21AC74079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1701" y="5756275"/>
            <a:ext cx="119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Mean ± SE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A84D07B-E5F1-44CD-AA04-E956E4AF1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85" y="6215746"/>
            <a:ext cx="52768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KD Hall et al.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Cell Metabolism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30:1-11 (2019).</a:t>
            </a:r>
          </a:p>
        </p:txBody>
      </p:sp>
    </p:spTree>
    <p:extLst>
      <p:ext uri="{BB962C8B-B14F-4D97-AF65-F5344CB8AC3E}">
        <p14:creationId xmlns:p14="http://schemas.microsoft.com/office/powerpoint/2010/main" val="243811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BD169-62C9-4776-ACC6-C9E55AE1A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154" y="1200032"/>
            <a:ext cx="8001693" cy="4801017"/>
          </a:xfrm>
          <a:prstGeom prst="rect">
            <a:avLst/>
          </a:prstGeom>
        </p:spPr>
      </p:pic>
      <p:sp>
        <p:nvSpPr>
          <p:cNvPr id="156674" name="Slide Number Placeholder 3">
            <a:extLst>
              <a:ext uri="{FF2B5EF4-FFF2-40B4-BE49-F238E27FC236}">
                <a16:creationId xmlns:a16="http://schemas.microsoft.com/office/drawing/2014/main" id="{545EB7FB-12D2-4FB2-B6BF-3CDB3A8408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6F8152-D4C4-4210-B146-CC0721EA39C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789691-E930-4F65-A87F-050E87B7D03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70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Ultra-processed Diet Caused Body Fat Gain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29EEF03-8ACD-4794-ACBF-5F9EC8CDC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1701" y="5756275"/>
            <a:ext cx="1196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Mean ± SE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A3069B26-9BB0-4BEA-806D-3D02CDEA8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85" y="6215746"/>
            <a:ext cx="527683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KD Hall et al. </a:t>
            </a: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Cell Metabolism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30:1-11 (2019).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NIH IRP Design">
  <a:themeElements>
    <a:clrScheme name="1_NIH IRP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NIH IRP Desig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IH IRP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IH IRP Design">
  <a:themeElements>
    <a:clrScheme name="NIH IRP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IH IRP Desig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IH IRP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H IRP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H IRP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H IRP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H IRP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H IRP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H IRP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H IRP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H IRP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H IRP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H IRP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H IRP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NIH IRP Design">
  <a:themeElements>
    <a:clrScheme name="1_NIH IRP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NIH IRP Desig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IH IRP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NIH IRP Design">
  <a:themeElements>
    <a:clrScheme name="1_NIH IRP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NIH IRP Desig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IH IRP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NIH IRP Design">
  <a:themeElements>
    <a:clrScheme name="1_NIH IRP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NIH IRP Design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IH IRP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IH IRP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IH IRP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10B73881D37E45AF4A4C8D73366B3A" ma:contentTypeVersion="18" ma:contentTypeDescription="Create a new document." ma:contentTypeScope="" ma:versionID="ceae6f29cb358a98e362ef5f7c3f1962">
  <xsd:schema xmlns:xsd="http://www.w3.org/2001/XMLSchema" xmlns:xs="http://www.w3.org/2001/XMLSchema" xmlns:p="http://schemas.microsoft.com/office/2006/metadata/properties" xmlns:ns2="94f6e291-0e24-4ac6-a50e-8d03f69e61c3" xmlns:ns3="c3893e0b-39d1-4e4a-9629-1a364b5b9be6" targetNamespace="http://schemas.microsoft.com/office/2006/metadata/properties" ma:root="true" ma:fieldsID="fceb2bad1b87b4978e56e12a84898391" ns2:_="" ns3:_="">
    <xsd:import namespace="94f6e291-0e24-4ac6-a50e-8d03f69e61c3"/>
    <xsd:import namespace="c3893e0b-39d1-4e4a-9629-1a364b5b9b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6e291-0e24-4ac6-a50e-8d03f69e61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24e286a-2879-483a-8422-50a323b3f8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93e0b-39d1-4e4a-9629-1a364b5b9be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e17100e-331e-40a0-b4ce-fbf30f210506}" ma:internalName="TaxCatchAll" ma:showField="CatchAllData" ma:web="c3893e0b-39d1-4e4a-9629-1a364b5b9b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893e0b-39d1-4e4a-9629-1a364b5b9be6" xsi:nil="true"/>
    <lcf76f155ced4ddcb4097134ff3c332f xmlns="94f6e291-0e24-4ac6-a50e-8d03f69e61c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C957E7-54CC-4B9D-8CDA-C33DA6D62757}"/>
</file>

<file path=customXml/itemProps2.xml><?xml version="1.0" encoding="utf-8"?>
<ds:datastoreItem xmlns:ds="http://schemas.openxmlformats.org/officeDocument/2006/customXml" ds:itemID="{72532E9E-E29B-446C-9C6C-17F45198255C}"/>
</file>

<file path=customXml/itemProps3.xml><?xml version="1.0" encoding="utf-8"?>
<ds:datastoreItem xmlns:ds="http://schemas.openxmlformats.org/officeDocument/2006/customXml" ds:itemID="{D472158B-6F72-4E9F-8802-833494912B0D}"/>
</file>

<file path=docMetadata/LabelInfo.xml><?xml version="1.0" encoding="utf-8"?>
<clbl:labelList xmlns:clbl="http://schemas.microsoft.com/office/2020/mipLabelMetadata">
  <clbl:label id="{14b77578-9773-42d5-8507-251ca2dc2b06}" enabled="0" method="" siteId="{14b77578-9773-42d5-8507-251ca2dc2b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5702</TotalTime>
  <Words>1733</Words>
  <Application>Microsoft Office PowerPoint</Application>
  <PresentationFormat>Widescreen</PresentationFormat>
  <Paragraphs>311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AdvOT1513558b.I</vt:lpstr>
      <vt:lpstr>AdvOT919a0533.B</vt:lpstr>
      <vt:lpstr>AdvOTd67905e7</vt:lpstr>
      <vt:lpstr>AdvOTd67905e7+20</vt:lpstr>
      <vt:lpstr>Arial</vt:lpstr>
      <vt:lpstr>Calibri</vt:lpstr>
      <vt:lpstr>1_NIH IRP Design</vt:lpstr>
      <vt:lpstr>NIH IRP Design</vt:lpstr>
      <vt:lpstr>3_NIH IRP Design</vt:lpstr>
      <vt:lpstr>Office Theme</vt:lpstr>
      <vt:lpstr>4_NIH IRP Design</vt:lpstr>
      <vt:lpstr>5_NIH IRP Design</vt:lpstr>
      <vt:lpstr>Unraveling the Mechanisms of  Ultra-processed Foods  Kevin D. Hall, Ph.D. National Institute of Diabetes &amp; Digestive &amp; Kidney Diseases National Institutes of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Calories, Carbs, or Quality? What Matters Most for Body Weight   Kevin D. Hall, Ph.D. National Institute of Diabetes &amp; Digestive &amp; Kidney Diseases National Institutes of Health</dc:title>
  <dc:creator>Hall, Kevin (NIH/NIDDK) [E]</dc:creator>
  <cp:lastModifiedBy>Hall, Kevin (NIH/NIDDK) [E]</cp:lastModifiedBy>
  <cp:revision>97</cp:revision>
  <dcterms:created xsi:type="dcterms:W3CDTF">2020-09-30T18:57:31Z</dcterms:created>
  <dcterms:modified xsi:type="dcterms:W3CDTF">2025-03-10T14:18:40Z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0x0101003B10B73881D37E45AF4A4C8D73366B3A</vt:lpwstr>
  </property>
</Properties>
</file>