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69" r:id="rId2"/>
    <p:sldMasterId id="2147483781" r:id="rId3"/>
    <p:sldMasterId id="2147483853" r:id="rId4"/>
  </p:sldMasterIdLst>
  <p:notesMasterIdLst>
    <p:notesMasterId r:id="rId15"/>
  </p:notesMasterIdLst>
  <p:handoutMasterIdLst>
    <p:handoutMasterId r:id="rId16"/>
  </p:handoutMasterIdLst>
  <p:sldIdLst>
    <p:sldId id="315" r:id="rId5"/>
    <p:sldId id="333" r:id="rId6"/>
    <p:sldId id="306" r:id="rId7"/>
    <p:sldId id="400" r:id="rId8"/>
    <p:sldId id="403" r:id="rId9"/>
    <p:sldId id="305" r:id="rId10"/>
    <p:sldId id="407" r:id="rId11"/>
    <p:sldId id="404" r:id="rId12"/>
    <p:sldId id="405" r:id="rId13"/>
    <p:sldId id="406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guyen, Thien, H" initials="T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3979" autoAdjust="0"/>
  </p:normalViewPr>
  <p:slideViewPr>
    <p:cSldViewPr showGuides="1">
      <p:cViewPr varScale="1">
        <p:scale>
          <a:sx n="108" d="100"/>
          <a:sy n="108" d="100"/>
        </p:scale>
        <p:origin x="1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15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2" d="100"/>
          <a:sy n="82" d="100"/>
        </p:scale>
        <p:origin x="-318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r">
              <a:defRPr sz="1200"/>
            </a:lvl1pPr>
          </a:lstStyle>
          <a:p>
            <a:fld id="{33F16D11-D464-44E1-B05A-4ED685C7A1F3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r">
              <a:defRPr sz="1200"/>
            </a:lvl1pPr>
          </a:lstStyle>
          <a:p>
            <a:fld id="{E880D1D0-EE09-4EFB-9889-4BABBC4F0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18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r">
              <a:defRPr sz="1200"/>
            </a:lvl1pPr>
          </a:lstStyle>
          <a:p>
            <a:fld id="{91D150AA-A9C3-4AF2-80F8-F9C2C48175A4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6" rIns="93173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3" tIns="46586" rIns="93173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22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00331" y="8710599"/>
            <a:ext cx="2982607" cy="45845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23" tIns="45862" rIns="91723" bIns="45862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64" charset="-128"/>
              </a:defRPr>
            </a:lvl1pPr>
            <a:lvl2pPr marL="745253" indent="-286636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64" charset="-128"/>
              </a:defRPr>
            </a:lvl2pPr>
            <a:lvl3pPr marL="1146543" indent="-229309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64" charset="-128"/>
              </a:defRPr>
            </a:lvl3pPr>
            <a:lvl4pPr marL="1605161" indent="-229309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64" charset="-128"/>
              </a:defRPr>
            </a:lvl4pPr>
            <a:lvl5pPr marL="2063778" indent="-229309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64" charset="-128"/>
              </a:defRPr>
            </a:lvl5pPr>
            <a:lvl6pPr marL="2522395" indent="-229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64" charset="-128"/>
              </a:defRPr>
            </a:lvl6pPr>
            <a:lvl7pPr marL="2981013" indent="-229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64" charset="-128"/>
              </a:defRPr>
            </a:lvl7pPr>
            <a:lvl8pPr marL="3439630" indent="-229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64" charset="-128"/>
              </a:defRPr>
            </a:lvl8pPr>
            <a:lvl9pPr marL="3898247" indent="-229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64" charset="-128"/>
              </a:defRPr>
            </a:lvl9pPr>
          </a:lstStyle>
          <a:p>
            <a:fld id="{280D54B2-D226-45EE-B46C-004D961FEF93}" type="slidenum">
              <a:rPr lang="en-US" altLang="en-US" sz="1200">
                <a:solidFill>
                  <a:srgbClr val="000000"/>
                </a:solidFill>
              </a:rPr>
              <a:pPr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663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the topic of my talk is a controversial one.  And we can go way back to Pliny the Elder….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327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235">
              <a:defRPr/>
            </a:pP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75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235">
              <a:defRPr/>
            </a:pPr>
            <a:r>
              <a:rPr lang="en-US" baseline="0" dirty="0" smtClean="0"/>
              <a:t> issues: not popular, already not followed, therefore aspirational for many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922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235">
              <a:defRPr/>
            </a:pPr>
            <a:r>
              <a:rPr lang="en-US" baseline="0" dirty="0" smtClean="0"/>
              <a:t> issues: not popular, already not followed, therefore aspirational for many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50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we’ll discuss two methodological issues with regard to the observational evidence base: confounding and selection bias,. Biggest threats…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766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235">
              <a:defRPr/>
            </a:pPr>
            <a:r>
              <a:rPr lang="en-US" baseline="0" dirty="0" smtClean="0"/>
              <a:t> issues: not popular, already not followed, therefore aspirational for many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657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 baseline="0">
                <a:solidFill>
                  <a:srgbClr val="96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C858-0D95-4F97-8784-D6DF17FC3AF8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E585AF-D40F-4685-9EE3-C22223348F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C858-0D95-4F97-8784-D6DF17FC3AF8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85AF-D40F-4685-9EE3-C22223348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C858-0D95-4F97-8784-D6DF17FC3AF8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85AF-D40F-4685-9EE3-C22223348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-76200"/>
            <a:ext cx="9144000" cy="57912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3333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Osaka" pitchFamily="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Osaka" pitchFamily="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Osaka" pitchFamily="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Osaka" pitchFamily="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Osaka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Osaka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Osaka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Osaka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Osaka" pitchFamily="2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Osaka" pitchFamily="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Osaka" pitchFamily="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Osaka" pitchFamily="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Osaka" pitchFamily="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Osaka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Osaka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Osaka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Osaka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Osaka" pitchFamily="2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0" y="5638800"/>
            <a:ext cx="9144000" cy="0"/>
          </a:xfrm>
          <a:prstGeom prst="line">
            <a:avLst/>
          </a:prstGeom>
          <a:noFill/>
          <a:ln w="635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>
                <a:solidFill>
                  <a:srgbClr val="CCCCCC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60486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Should alcohol be encouraged as part of a healthy lifestyle? No.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927679-B0F7-46D8-87B6-3D4255B127D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9/18/14</a:t>
            </a:r>
          </a:p>
        </p:txBody>
      </p:sp>
    </p:spTree>
    <p:extLst>
      <p:ext uri="{BB962C8B-B14F-4D97-AF65-F5344CB8AC3E}">
        <p14:creationId xmlns:p14="http://schemas.microsoft.com/office/powerpoint/2010/main" val="1071513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Should alcohol be encouraged as part of a healthy lifestyle? No.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7C36B-F1F8-419C-B6E6-C0D8CB23CEA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9/18/14</a:t>
            </a:r>
          </a:p>
        </p:txBody>
      </p:sp>
    </p:spTree>
    <p:extLst>
      <p:ext uri="{BB962C8B-B14F-4D97-AF65-F5344CB8AC3E}">
        <p14:creationId xmlns:p14="http://schemas.microsoft.com/office/powerpoint/2010/main" val="2675388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8862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862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Should alcohol be encouraged as part of a healthy lifestyle? No.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095F59-F24C-4310-8989-FD57CF2E728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9/18/14</a:t>
            </a:r>
          </a:p>
        </p:txBody>
      </p:sp>
    </p:spTree>
    <p:extLst>
      <p:ext uri="{BB962C8B-B14F-4D97-AF65-F5344CB8AC3E}">
        <p14:creationId xmlns:p14="http://schemas.microsoft.com/office/powerpoint/2010/main" val="2916724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Should alcohol be encouraged as part of a healthy lifestyle? No.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E2D6C8-E901-4DDA-8D2A-48E2D466A0C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9/18/14</a:t>
            </a:r>
          </a:p>
        </p:txBody>
      </p:sp>
    </p:spTree>
    <p:extLst>
      <p:ext uri="{BB962C8B-B14F-4D97-AF65-F5344CB8AC3E}">
        <p14:creationId xmlns:p14="http://schemas.microsoft.com/office/powerpoint/2010/main" val="3769655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Should alcohol be encouraged as part of a healthy lifestyle? No.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6C7EC3-2DB6-49ED-8689-5C1EEE86F92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9/18/14</a:t>
            </a:r>
          </a:p>
        </p:txBody>
      </p:sp>
    </p:spTree>
    <p:extLst>
      <p:ext uri="{BB962C8B-B14F-4D97-AF65-F5344CB8AC3E}">
        <p14:creationId xmlns:p14="http://schemas.microsoft.com/office/powerpoint/2010/main" val="2868715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Should alcohol be encouraged as part of a healthy lifestyle? No.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657B3-A0F0-4D5C-AFE8-8F29AEA18A5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9/18/14</a:t>
            </a:r>
          </a:p>
        </p:txBody>
      </p:sp>
    </p:spTree>
    <p:extLst>
      <p:ext uri="{BB962C8B-B14F-4D97-AF65-F5344CB8AC3E}">
        <p14:creationId xmlns:p14="http://schemas.microsoft.com/office/powerpoint/2010/main" val="2207737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Should alcohol be encouraged as part of a healthy lifestyle? No.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451233-4C3F-44CE-8853-ED1B4A6CE28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9/18/14</a:t>
            </a:r>
          </a:p>
        </p:txBody>
      </p:sp>
    </p:spTree>
    <p:extLst>
      <p:ext uri="{BB962C8B-B14F-4D97-AF65-F5344CB8AC3E}">
        <p14:creationId xmlns:p14="http://schemas.microsoft.com/office/powerpoint/2010/main" val="2145963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96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baseline="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baseline="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baseline="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baseline="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C858-0D95-4F97-8784-D6DF17FC3AF8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85AF-D40F-4685-9EE3-C22223348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Should alcohol be encouraged as part of a healthy lifestyle? No.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969C1-6199-4EA0-9A9E-D23F906D1DF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9/18/14</a:t>
            </a:r>
          </a:p>
        </p:txBody>
      </p:sp>
    </p:spTree>
    <p:extLst>
      <p:ext uri="{BB962C8B-B14F-4D97-AF65-F5344CB8AC3E}">
        <p14:creationId xmlns:p14="http://schemas.microsoft.com/office/powerpoint/2010/main" val="3392537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Should alcohol be encouraged as part of a healthy lifestyle? No.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C5256B-65E8-4495-9607-1FBC3E01A3D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9/18/14</a:t>
            </a:r>
          </a:p>
        </p:txBody>
      </p:sp>
    </p:spTree>
    <p:extLst>
      <p:ext uri="{BB962C8B-B14F-4D97-AF65-F5344CB8AC3E}">
        <p14:creationId xmlns:p14="http://schemas.microsoft.com/office/powerpoint/2010/main" val="2208461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762000"/>
            <a:ext cx="19812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00"/>
            <a:ext cx="57912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Should alcohol be encouraged as part of a healthy lifestyle? No.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CA229E-E336-467E-B67B-BB0507A509F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9/18/14</a:t>
            </a:r>
          </a:p>
        </p:txBody>
      </p:sp>
    </p:spTree>
    <p:extLst>
      <p:ext uri="{BB962C8B-B14F-4D97-AF65-F5344CB8AC3E}">
        <p14:creationId xmlns:p14="http://schemas.microsoft.com/office/powerpoint/2010/main" val="2105383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-76200"/>
            <a:ext cx="9144000" cy="57912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3333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Osaka" pitchFamily="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Osaka" pitchFamily="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Osaka" pitchFamily="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Osaka" pitchFamily="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Osaka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Osaka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Osaka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Osaka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Osaka" pitchFamily="2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Osaka" pitchFamily="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Osaka" pitchFamily="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Osaka" pitchFamily="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Osaka" pitchFamily="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Osaka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Osaka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Osaka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Osaka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Osaka" pitchFamily="2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0" y="5638800"/>
            <a:ext cx="9144000" cy="0"/>
          </a:xfrm>
          <a:prstGeom prst="line">
            <a:avLst/>
          </a:prstGeom>
          <a:noFill/>
          <a:ln w="635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019800"/>
            <a:ext cx="9683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>
                <a:solidFill>
                  <a:srgbClr val="CCCCCC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67025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Should alcohol be encouraged as part of a healthy lifestyle? No.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927679-B0F7-46D8-87B6-3D4255B127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611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Should alcohol be encouraged as part of a healthy lifestyle? No.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7C36B-F1F8-419C-B6E6-C0D8CB23CEA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xfrm>
            <a:off x="6629400" y="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9/18/14</a:t>
            </a:r>
          </a:p>
        </p:txBody>
      </p:sp>
    </p:spTree>
    <p:extLst>
      <p:ext uri="{BB962C8B-B14F-4D97-AF65-F5344CB8AC3E}">
        <p14:creationId xmlns:p14="http://schemas.microsoft.com/office/powerpoint/2010/main" val="673546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8862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862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Should alcohol be encouraged as part of a healthy lifestyle? No.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095F59-F24C-4310-8989-FD57CF2E728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xfrm>
            <a:off x="6629400" y="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9/18/14</a:t>
            </a:r>
          </a:p>
        </p:txBody>
      </p:sp>
    </p:spTree>
    <p:extLst>
      <p:ext uri="{BB962C8B-B14F-4D97-AF65-F5344CB8AC3E}">
        <p14:creationId xmlns:p14="http://schemas.microsoft.com/office/powerpoint/2010/main" val="3734425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Should alcohol be encouraged as part of a healthy lifestyle? No.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E2D6C8-E901-4DDA-8D2A-48E2D466A0C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dt" sz="half" idx="12"/>
          </p:nvPr>
        </p:nvSpPr>
        <p:spPr>
          <a:xfrm>
            <a:off x="6629400" y="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9/18/14</a:t>
            </a:r>
          </a:p>
        </p:txBody>
      </p:sp>
    </p:spTree>
    <p:extLst>
      <p:ext uri="{BB962C8B-B14F-4D97-AF65-F5344CB8AC3E}">
        <p14:creationId xmlns:p14="http://schemas.microsoft.com/office/powerpoint/2010/main" val="9011769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Should alcohol be encouraged as part of a healthy lifestyle? No.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6C7EC3-2DB6-49ED-8689-5C1EEE86F92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2"/>
          </p:nvPr>
        </p:nvSpPr>
        <p:spPr>
          <a:xfrm>
            <a:off x="6629400" y="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9/18/14</a:t>
            </a:r>
          </a:p>
        </p:txBody>
      </p:sp>
    </p:spTree>
    <p:extLst>
      <p:ext uri="{BB962C8B-B14F-4D97-AF65-F5344CB8AC3E}">
        <p14:creationId xmlns:p14="http://schemas.microsoft.com/office/powerpoint/2010/main" val="867736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Should alcohol be encouraged as part of a healthy lifestyle? No.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657B3-A0F0-4D5C-AFE8-8F29AEA18A5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2"/>
          </p:nvPr>
        </p:nvSpPr>
        <p:spPr>
          <a:xfrm>
            <a:off x="6629400" y="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9/18/14</a:t>
            </a:r>
          </a:p>
        </p:txBody>
      </p:sp>
    </p:spTree>
    <p:extLst>
      <p:ext uri="{BB962C8B-B14F-4D97-AF65-F5344CB8AC3E}">
        <p14:creationId xmlns:p14="http://schemas.microsoft.com/office/powerpoint/2010/main" val="381125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C858-0D95-4F97-8784-D6DF17FC3AF8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85AF-D40F-4685-9EE3-C22223348F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Should alcohol be encouraged as part of a healthy lifestyle? No.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451233-4C3F-44CE-8853-ED1B4A6CE28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xfrm>
            <a:off x="6629400" y="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9/18/14</a:t>
            </a:r>
          </a:p>
        </p:txBody>
      </p:sp>
    </p:spTree>
    <p:extLst>
      <p:ext uri="{BB962C8B-B14F-4D97-AF65-F5344CB8AC3E}">
        <p14:creationId xmlns:p14="http://schemas.microsoft.com/office/powerpoint/2010/main" val="1326211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Should alcohol be encouraged as part of a healthy lifestyle? No.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969C1-6199-4EA0-9A9E-D23F906D1DF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xfrm>
            <a:off x="6629400" y="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9/18/14</a:t>
            </a:r>
          </a:p>
        </p:txBody>
      </p:sp>
    </p:spTree>
    <p:extLst>
      <p:ext uri="{BB962C8B-B14F-4D97-AF65-F5344CB8AC3E}">
        <p14:creationId xmlns:p14="http://schemas.microsoft.com/office/powerpoint/2010/main" val="2237916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Should alcohol be encouraged as part of a healthy lifestyle? No.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C5256B-65E8-4495-9607-1FBC3E01A3D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xfrm>
            <a:off x="6629400" y="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9/18/14</a:t>
            </a:r>
          </a:p>
        </p:txBody>
      </p:sp>
    </p:spTree>
    <p:extLst>
      <p:ext uri="{BB962C8B-B14F-4D97-AF65-F5344CB8AC3E}">
        <p14:creationId xmlns:p14="http://schemas.microsoft.com/office/powerpoint/2010/main" val="36012715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762000"/>
            <a:ext cx="19812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00"/>
            <a:ext cx="57912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Should alcohol be encouraged as part of a healthy lifestyle? No.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CA229E-E336-467E-B67B-BB0507A509F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xfrm>
            <a:off x="6629400" y="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9/18/14</a:t>
            </a:r>
          </a:p>
        </p:txBody>
      </p:sp>
    </p:spTree>
    <p:extLst>
      <p:ext uri="{BB962C8B-B14F-4D97-AF65-F5344CB8AC3E}">
        <p14:creationId xmlns:p14="http://schemas.microsoft.com/office/powerpoint/2010/main" val="25565862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0374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104900" y="706438"/>
            <a:ext cx="6261100" cy="1143000"/>
          </a:xfrm>
        </p:spPr>
        <p:txBody>
          <a:bodyPr>
            <a:normAutofit/>
          </a:bodyPr>
          <a:lstStyle>
            <a:lvl1pPr algn="ctr">
              <a:defRPr sz="6000" baseline="0"/>
            </a:lvl1pPr>
          </a:lstStyle>
          <a:p>
            <a:r>
              <a:rPr lang="en-CA" dirty="0"/>
              <a:t>Thank You!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104900" y="2032001"/>
            <a:ext cx="6261100" cy="38227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12" name="TextBox 1"/>
          <p:cNvSpPr txBox="1">
            <a:spLocks noChangeArrowheads="1"/>
          </p:cNvSpPr>
          <p:nvPr userDrawn="1"/>
        </p:nvSpPr>
        <p:spPr bwMode="auto">
          <a:xfrm>
            <a:off x="737393" y="4657407"/>
            <a:ext cx="7123113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039"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solidFill>
                  <a:prstClr val="black"/>
                </a:solidFill>
                <a:latin typeface="Arial"/>
              </a:rPr>
              <a:t>website: </a:t>
            </a:r>
            <a:r>
              <a:rPr lang="en-US" altLang="en-US" sz="1400" dirty="0">
                <a:solidFill>
                  <a:srgbClr val="2626A4"/>
                </a:solidFill>
                <a:latin typeface="Arial"/>
              </a:rPr>
              <a:t>cisur.ca</a:t>
            </a:r>
            <a:r>
              <a:rPr lang="en-US" altLang="en-US" sz="1400" dirty="0">
                <a:solidFill>
                  <a:srgbClr val="EEECE1"/>
                </a:solidFill>
                <a:latin typeface="Arial"/>
              </a:rPr>
              <a:t> </a:t>
            </a:r>
            <a:r>
              <a:rPr lang="en-US" altLang="en-US" sz="1400" dirty="0">
                <a:solidFill>
                  <a:prstClr val="black"/>
                </a:solidFill>
                <a:latin typeface="Arial"/>
              </a:rPr>
              <a:t>email: </a:t>
            </a:r>
            <a:r>
              <a:rPr lang="en-US" altLang="en-US" sz="1400" dirty="0">
                <a:solidFill>
                  <a:srgbClr val="2626A4"/>
                </a:solidFill>
                <a:latin typeface="Arial"/>
              </a:rPr>
              <a:t>cisur@uvic.ca</a:t>
            </a:r>
            <a:r>
              <a:rPr lang="en-US" altLang="en-US" sz="1400" dirty="0">
                <a:solidFill>
                  <a:srgbClr val="EEECE1"/>
                </a:solidFill>
                <a:latin typeface="Arial"/>
              </a:rPr>
              <a:t>  </a:t>
            </a:r>
            <a:r>
              <a:rPr lang="en-US" altLang="en-US" sz="1400" dirty="0">
                <a:solidFill>
                  <a:prstClr val="black"/>
                </a:solidFill>
                <a:latin typeface="Arial"/>
              </a:rPr>
              <a:t>Blog: </a:t>
            </a:r>
            <a:r>
              <a:rPr lang="en-US" altLang="en-US" sz="1400" dirty="0">
                <a:solidFill>
                  <a:srgbClr val="2626A4"/>
                </a:solidFill>
                <a:latin typeface="Arial"/>
              </a:rPr>
              <a:t>oac.uvic.ca/carbc</a:t>
            </a:r>
            <a:r>
              <a:rPr lang="en-US" altLang="en-US" sz="1400" dirty="0">
                <a:solidFill>
                  <a:srgbClr val="EEECE1"/>
                </a:solidFill>
                <a:latin typeface="Arial"/>
              </a:rPr>
              <a:t>  </a:t>
            </a:r>
          </a:p>
          <a:p>
            <a:pPr defTabSz="457039">
              <a:spcBef>
                <a:spcPct val="0"/>
              </a:spcBef>
              <a:buFontTx/>
              <a:buNone/>
              <a:defRPr/>
            </a:pPr>
            <a:r>
              <a:rPr lang="en-US" altLang="en-US" sz="800" dirty="0">
                <a:solidFill>
                  <a:srgbClr val="EEECE1"/>
                </a:solidFill>
                <a:latin typeface="Arial"/>
              </a:rPr>
              <a:t>                                     </a:t>
            </a:r>
          </a:p>
          <a:p>
            <a:pPr defTabSz="457039">
              <a:spcBef>
                <a:spcPct val="0"/>
              </a:spcBef>
              <a:buFontTx/>
              <a:buNone/>
              <a:defRPr/>
            </a:pPr>
            <a:r>
              <a:rPr lang="en-US" altLang="en-US" sz="800" dirty="0">
                <a:solidFill>
                  <a:srgbClr val="EEECE1"/>
                </a:solidFill>
                <a:latin typeface="Arial"/>
              </a:rPr>
              <a:t>                                                  </a:t>
            </a:r>
            <a:r>
              <a:rPr lang="en-US" altLang="en-US" sz="1400" dirty="0" err="1">
                <a:solidFill>
                  <a:srgbClr val="2626A4"/>
                </a:solidFill>
                <a:latin typeface="Arial"/>
              </a:rPr>
              <a:t>UVic.CISUR</a:t>
            </a:r>
            <a:r>
              <a:rPr lang="en-US" altLang="en-US" sz="1400" dirty="0">
                <a:solidFill>
                  <a:prstClr val="black"/>
                </a:solidFill>
                <a:latin typeface="Arial"/>
              </a:rPr>
              <a:t>                 </a:t>
            </a:r>
            <a:r>
              <a:rPr lang="en-US" altLang="en-US" sz="1400" dirty="0" err="1">
                <a:solidFill>
                  <a:srgbClr val="2626A4"/>
                </a:solidFill>
                <a:latin typeface="Arial"/>
              </a:rPr>
              <a:t>Uvic_CISUR</a:t>
            </a:r>
            <a:r>
              <a:rPr lang="en-US" altLang="en-US" sz="1400" dirty="0">
                <a:solidFill>
                  <a:srgbClr val="2626A4"/>
                </a:solidFill>
                <a:latin typeface="Arial"/>
              </a:rPr>
              <a:t>               </a:t>
            </a:r>
            <a:r>
              <a:rPr lang="en-US" altLang="en-US" sz="1400" dirty="0" err="1">
                <a:solidFill>
                  <a:srgbClr val="2626A4"/>
                </a:solidFill>
                <a:latin typeface="Arial"/>
              </a:rPr>
              <a:t>CARBCUvic</a:t>
            </a:r>
            <a:endParaRPr lang="en-US" altLang="en-US" sz="1400" dirty="0">
              <a:solidFill>
                <a:srgbClr val="2626A4"/>
              </a:solidFill>
              <a:latin typeface="Arial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390" y="5013217"/>
            <a:ext cx="269875" cy="26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8278" y="4990220"/>
            <a:ext cx="274637" cy="27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0281" y="5022320"/>
            <a:ext cx="25310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916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676C2E5-5620-4144-AFB7-AF598EEE6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171792-C1EA-435E-8A1A-D2732234C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748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C858-0D95-4F97-8784-D6DF17FC3AF8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85AF-D40F-4685-9EE3-C22223348F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C858-0D95-4F97-8784-D6DF17FC3AF8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85AF-D40F-4685-9EE3-C22223348F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C858-0D95-4F97-8784-D6DF17FC3AF8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85AF-D40F-4685-9EE3-C22223348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C858-0D95-4F97-8784-D6DF17FC3AF8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85AF-D40F-4685-9EE3-C22223348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C858-0D95-4F97-8784-D6DF17FC3AF8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85AF-D40F-4685-9EE3-C22223348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C858-0D95-4F97-8784-D6DF17FC3AF8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85AF-D40F-4685-9EE3-C22223348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9ABC858-0D95-4F97-8784-D6DF17FC3AF8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EE585AF-D40F-4685-9EE3-C22223348F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 userDrawn="1"/>
        </p:nvSpPr>
        <p:spPr bwMode="auto">
          <a:xfrm>
            <a:off x="0" y="-42863"/>
            <a:ext cx="9144000" cy="347663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Osaka" pitchFamily="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Osaka" pitchFamily="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Osaka" pitchFamily="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Osaka" pitchFamily="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Osaka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Osaka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Osaka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Osaka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Osaka" pitchFamily="2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0"/>
            <a:ext cx="7924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This is the title of this slide.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0"/>
            <a:ext cx="7924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0"/>
            <a:ext cx="510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Arial" charset="0"/>
                <a:ea typeface="Osaka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Should alcohol be encouraged as part of a healthy lifestyle? No.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5903913"/>
            <a:ext cx="144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4400" b="1">
                <a:solidFill>
                  <a:srgbClr val="D9D9D9"/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68E2237-2FCF-49BF-8358-4A59752D9ECB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08080"/>
                </a:solidFill>
                <a:latin typeface="Arial" charset="0"/>
                <a:ea typeface="Osaka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9/18/14</a:t>
            </a:r>
          </a:p>
        </p:txBody>
      </p:sp>
      <p:pic>
        <p:nvPicPr>
          <p:cNvPr id="1032" name="Picture 1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19800"/>
            <a:ext cx="9683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62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0"/>
            <a:ext cx="7924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This is the title of this slide.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0"/>
            <a:ext cx="7924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0"/>
            <a:ext cx="510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Arial" charset="0"/>
                <a:ea typeface="Osaka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Should alcohol be encouraged as part of a healthy lifestyle? No.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5903913"/>
            <a:ext cx="144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4400" b="1">
                <a:solidFill>
                  <a:srgbClr val="D9D9D9"/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68E2237-2FCF-49BF-8358-4A59752D9ECB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2414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1104900" y="706438"/>
            <a:ext cx="660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104900" y="2032001"/>
            <a:ext cx="6604000" cy="3822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3" y="5945717"/>
            <a:ext cx="4097867" cy="82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0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</p:sldLayoutIdLst>
  <p:txStyles>
    <p:titleStyle>
      <a:lvl1pPr algn="l" defTabSz="457039" rtl="0" eaLnBrk="1" latinLnBrk="0" hangingPunct="1">
        <a:spcBef>
          <a:spcPct val="0"/>
        </a:spcBef>
        <a:buNone/>
        <a:defRPr sz="2800" kern="1200">
          <a:solidFill>
            <a:srgbClr val="0E3C75"/>
          </a:solidFill>
          <a:latin typeface="+mj-lt"/>
          <a:ea typeface="+mj-ea"/>
          <a:cs typeface="+mj-cs"/>
        </a:defRPr>
      </a:lvl1pPr>
    </p:titleStyle>
    <p:bodyStyle>
      <a:lvl1pPr marL="342779" indent="-342779" algn="l" defTabSz="45703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defTabSz="457039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8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6" indent="-228520" algn="l" defTabSz="457039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6" indent="-228520" algn="l" defTabSz="457039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4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4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2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32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6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5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4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2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" y="838200"/>
            <a:ext cx="9067254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1914942"/>
            <a:ext cx="5410200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US Dietary Guidelines and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 Labelling 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5726871"/>
            <a:ext cx="4572000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039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Timothy S. Naimi M.D., M.P.H.</a:t>
            </a:r>
          </a:p>
          <a:p>
            <a:pPr marL="0" marR="0" lvl="0" indent="0" algn="ctr" defTabSz="457039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Director, Canadian Institute for Substance Use Research </a:t>
            </a:r>
          </a:p>
        </p:txBody>
      </p:sp>
    </p:spTree>
    <p:extLst>
      <p:ext uri="{BB962C8B-B14F-4D97-AF65-F5344CB8AC3E}">
        <p14:creationId xmlns:p14="http://schemas.microsoft.com/office/powerpoint/2010/main" val="12365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77200" cy="12192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Drink Size, # Drinks per Bottle, </a:t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# Calories per Drink, Health Info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Should alcohol be encouraged as part of a healthy lifestyle? No.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66875"/>
            <a:ext cx="836295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44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95400" y="381000"/>
            <a:ext cx="65532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+mj-lt"/>
                <a:ea typeface="Osaka" charset="0"/>
              </a:rPr>
              <a:t>Pliny </a:t>
            </a:r>
            <a:r>
              <a:rPr lang="en-US" sz="3600" b="1" dirty="0">
                <a:solidFill>
                  <a:srgbClr val="C00000"/>
                </a:solidFill>
                <a:latin typeface="+mj-lt"/>
                <a:ea typeface="Osaka" charset="0"/>
              </a:rPr>
              <a:t>the Elder, 1st C</a:t>
            </a:r>
            <a:r>
              <a:rPr lang="en-US" sz="3600" b="1" dirty="0" smtClean="0">
                <a:solidFill>
                  <a:srgbClr val="C00000"/>
                </a:solidFill>
                <a:latin typeface="+mj-lt"/>
                <a:ea typeface="Osaka" charset="0"/>
              </a:rPr>
              <a:t>., Rome </a:t>
            </a:r>
            <a:endParaRPr lang="en-US" sz="3600" b="1" dirty="0">
              <a:solidFill>
                <a:srgbClr val="C00000"/>
              </a:solidFill>
              <a:latin typeface="+mj-lt"/>
              <a:ea typeface="Osaka" charset="0"/>
            </a:endParaRPr>
          </a:p>
          <a:p>
            <a:pPr algn="ctr">
              <a:defRPr/>
            </a:pPr>
            <a:endParaRPr lang="en-US" sz="4000" dirty="0">
              <a:latin typeface="+mj-lt"/>
              <a:ea typeface="Osaka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b="1" dirty="0">
                <a:latin typeface="+mj-lt"/>
                <a:ea typeface="Osaka" charset="0"/>
              </a:rPr>
              <a:t>"It is hard to say whether wine does good to more people than it </a:t>
            </a:r>
            <a:r>
              <a:rPr lang="en-US" sz="2800" b="1" dirty="0" smtClean="0">
                <a:latin typeface="+mj-lt"/>
                <a:ea typeface="Osaka" charset="0"/>
              </a:rPr>
              <a:t>harms...</a:t>
            </a:r>
          </a:p>
          <a:p>
            <a:pPr>
              <a:lnSpc>
                <a:spcPct val="150000"/>
              </a:lnSpc>
              <a:defRPr/>
            </a:pPr>
            <a:r>
              <a:rPr lang="en-US" sz="2800" b="1" dirty="0">
                <a:latin typeface="+mj-lt"/>
                <a:ea typeface="Osaka" charset="0"/>
              </a:rPr>
              <a:t>m</a:t>
            </a:r>
            <a:r>
              <a:rPr lang="en-US" sz="2800" b="1" dirty="0" smtClean="0">
                <a:latin typeface="+mj-lt"/>
                <a:ea typeface="Osaka" charset="0"/>
              </a:rPr>
              <a:t>edical </a:t>
            </a:r>
            <a:r>
              <a:rPr lang="en-US" sz="2800" b="1" dirty="0">
                <a:latin typeface="+mj-lt"/>
                <a:ea typeface="Osaka" charset="0"/>
              </a:rPr>
              <a:t>opinion is very divided"</a:t>
            </a:r>
          </a:p>
        </p:txBody>
      </p:sp>
      <p:pic>
        <p:nvPicPr>
          <p:cNvPr id="1026" name="Picture 2" descr="Image result for images pliny the el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794" y="3878193"/>
            <a:ext cx="1927806" cy="275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mages pliny the el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13653"/>
            <a:ext cx="2514600" cy="299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10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altLang="en-US" sz="3600" dirty="0" smtClean="0">
                <a:solidFill>
                  <a:srgbClr val="C00000"/>
                </a:solidFill>
              </a:rPr>
              <a:t>Bottom Line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279525"/>
            <a:ext cx="8305800" cy="3597275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 smtClean="0">
                <a:solidFill>
                  <a:schemeClr val="tx1"/>
                </a:solidFill>
                <a:latin typeface="+mn-lt"/>
              </a:rPr>
              <a:t>There are many reasons why people drink</a:t>
            </a:r>
          </a:p>
          <a:p>
            <a:pPr marL="0" indent="0">
              <a:buClr>
                <a:schemeClr val="accent1"/>
              </a:buClr>
              <a:buNone/>
            </a:pPr>
            <a:endParaRPr lang="en-US" altLang="en-US" sz="2800" b="1" dirty="0" smtClean="0">
              <a:solidFill>
                <a:schemeClr val="tx1"/>
              </a:solidFill>
              <a:latin typeface="+mn-lt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+mn-lt"/>
                <a:ea typeface="Osaka" charset="0"/>
              </a:rPr>
              <a:t>On balance, alcohol an unhealthy substance</a:t>
            </a:r>
          </a:p>
          <a:p>
            <a:pPr marL="0" indent="0">
              <a:buClr>
                <a:schemeClr val="accent1"/>
              </a:buClr>
              <a:buNone/>
            </a:pPr>
            <a:endParaRPr lang="en-US" sz="2800" b="1" dirty="0" smtClean="0">
              <a:solidFill>
                <a:schemeClr val="tx1"/>
              </a:solidFill>
              <a:latin typeface="+mn-lt"/>
              <a:ea typeface="Osaka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chemeClr val="tx1"/>
                </a:solidFill>
              </a:rPr>
              <a:t>For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most,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low-volume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alcohol </a:t>
            </a:r>
            <a:r>
              <a:rPr lang="en-US" altLang="en-US" sz="2800" b="1" dirty="0">
                <a:solidFill>
                  <a:schemeClr val="tx1"/>
                </a:solidFill>
              </a:rPr>
              <a:t>can be used with low risk;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but risk of death increases </a:t>
            </a:r>
            <a:r>
              <a:rPr lang="en-US" sz="2800" b="1" dirty="0">
                <a:solidFill>
                  <a:schemeClr val="tx1"/>
                </a:solidFill>
              </a:rPr>
              <a:t>above 1 </a:t>
            </a:r>
            <a:r>
              <a:rPr lang="en-US" sz="2800" b="1" dirty="0" smtClean="0">
                <a:solidFill>
                  <a:schemeClr val="tx1"/>
                </a:solidFill>
              </a:rPr>
              <a:t>drink/d</a:t>
            </a:r>
          </a:p>
          <a:p>
            <a:pPr marL="0" indent="0">
              <a:buClr>
                <a:schemeClr val="accent1"/>
              </a:buClr>
              <a:buNone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2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2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2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2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2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solidFill>
                  <a:schemeClr val="bg1"/>
                </a:solidFill>
              </a:rPr>
              <a:t>Should alcohol be encouraged as part of a healthy lifestyle? No.</a:t>
            </a:r>
          </a:p>
        </p:txBody>
      </p:sp>
    </p:spTree>
    <p:extLst>
      <p:ext uri="{BB962C8B-B14F-4D97-AF65-F5344CB8AC3E}">
        <p14:creationId xmlns:p14="http://schemas.microsoft.com/office/powerpoint/2010/main" val="60715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altLang="en-US" sz="3600" dirty="0" smtClean="0">
                <a:solidFill>
                  <a:srgbClr val="C00000"/>
                </a:solidFill>
              </a:rPr>
              <a:t>Final Recommendations: </a:t>
            </a:r>
            <a:br>
              <a:rPr lang="en-US" altLang="en-US" sz="3600" dirty="0" smtClean="0">
                <a:solidFill>
                  <a:srgbClr val="C00000"/>
                </a:solidFill>
              </a:rPr>
            </a:br>
            <a:r>
              <a:rPr lang="en-US" altLang="en-US" sz="3600" dirty="0" smtClean="0">
                <a:solidFill>
                  <a:srgbClr val="C00000"/>
                </a:solidFill>
              </a:rPr>
              <a:t>U.S. DG Advisory Committee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838200" y="1812925"/>
            <a:ext cx="7620000" cy="4130675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 smtClean="0">
                <a:solidFill>
                  <a:schemeClr val="tx1"/>
                </a:solidFill>
                <a:latin typeface="+mn-lt"/>
              </a:rPr>
              <a:t>Do not drink alcohol because you think it will make you healthier (</a:t>
            </a:r>
            <a:r>
              <a:rPr lang="en-US" altLang="en-US" sz="2800" b="1" dirty="0" smtClean="0">
                <a:solidFill>
                  <a:srgbClr val="0070C0"/>
                </a:solidFill>
                <a:latin typeface="+mn-lt"/>
              </a:rPr>
              <a:t>adopted/retained</a:t>
            </a:r>
            <a:r>
              <a:rPr lang="en-US" altLang="en-US" sz="2800" b="1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0" indent="0">
              <a:buClr>
                <a:schemeClr val="accent1"/>
              </a:buClr>
              <a:buNone/>
            </a:pPr>
            <a:endParaRPr lang="en-US" altLang="en-US" sz="2800" b="1" dirty="0" smtClean="0">
              <a:solidFill>
                <a:schemeClr val="tx1"/>
              </a:solidFill>
              <a:latin typeface="+mn-lt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 smtClean="0">
                <a:solidFill>
                  <a:schemeClr val="tx1"/>
                </a:solidFill>
                <a:latin typeface="+mn-lt"/>
              </a:rPr>
              <a:t>If </a:t>
            </a:r>
            <a:r>
              <a:rPr lang="en-US" altLang="en-US" sz="2800" b="1" dirty="0">
                <a:solidFill>
                  <a:schemeClr val="tx1"/>
                </a:solidFill>
                <a:latin typeface="+mn-lt"/>
              </a:rPr>
              <a:t>you drink alcohol, </a:t>
            </a:r>
            <a:r>
              <a:rPr lang="en-US" altLang="en-US" sz="2800" b="1" dirty="0" smtClean="0">
                <a:solidFill>
                  <a:schemeClr val="tx1"/>
                </a:solidFill>
                <a:latin typeface="+mn-lt"/>
              </a:rPr>
              <a:t>drinking </a:t>
            </a:r>
            <a:r>
              <a:rPr lang="en-US" altLang="en-US" sz="2800" b="1" dirty="0">
                <a:solidFill>
                  <a:schemeClr val="tx1"/>
                </a:solidFill>
                <a:latin typeface="+mn-lt"/>
              </a:rPr>
              <a:t>less is </a:t>
            </a:r>
            <a:r>
              <a:rPr lang="en-US" altLang="en-US" sz="2800" b="1" dirty="0" smtClean="0">
                <a:solidFill>
                  <a:schemeClr val="tx1"/>
                </a:solidFill>
                <a:latin typeface="+mn-lt"/>
              </a:rPr>
              <a:t>better </a:t>
            </a:r>
            <a:r>
              <a:rPr lang="en-US" altLang="en-US" sz="2800" b="1" dirty="0">
                <a:solidFill>
                  <a:schemeClr val="tx1"/>
                </a:solidFill>
                <a:latin typeface="+mn-lt"/>
              </a:rPr>
              <a:t>for health than drinking </a:t>
            </a:r>
            <a:r>
              <a:rPr lang="en-US" altLang="en-US" sz="2800" b="1" dirty="0" smtClean="0">
                <a:solidFill>
                  <a:schemeClr val="tx1"/>
                </a:solidFill>
                <a:latin typeface="+mn-lt"/>
              </a:rPr>
              <a:t>more (</a:t>
            </a:r>
            <a:r>
              <a:rPr lang="en-US" altLang="en-US" sz="2800" b="1" dirty="0" smtClean="0">
                <a:solidFill>
                  <a:srgbClr val="0070C0"/>
                </a:solidFill>
                <a:latin typeface="+mn-lt"/>
              </a:rPr>
              <a:t>adopted</a:t>
            </a:r>
            <a:r>
              <a:rPr lang="en-US" altLang="en-US" sz="28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altLang="en-US" sz="2800" b="1" dirty="0">
              <a:solidFill>
                <a:schemeClr val="tx1"/>
              </a:solidFill>
              <a:latin typeface="+mn-lt"/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altLang="en-US" sz="2800" b="1" dirty="0" smtClean="0">
              <a:solidFill>
                <a:schemeClr val="tx1"/>
              </a:solidFill>
              <a:latin typeface="+mn-lt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 smtClean="0">
                <a:solidFill>
                  <a:schemeClr val="tx1"/>
                </a:solidFill>
                <a:latin typeface="+mn-lt"/>
              </a:rPr>
              <a:t>For those who drink, recommended limits are 1 drink per day for women </a:t>
            </a:r>
            <a:r>
              <a:rPr lang="en-US" altLang="en-US" sz="2800" b="1" dirty="0">
                <a:solidFill>
                  <a:schemeClr val="tx1"/>
                </a:solidFill>
                <a:latin typeface="+mn-lt"/>
              </a:rPr>
              <a:t>and </a:t>
            </a:r>
            <a:r>
              <a:rPr lang="en-US" altLang="en-US" sz="2800" b="1" dirty="0" smtClean="0">
                <a:solidFill>
                  <a:schemeClr val="tx1"/>
                </a:solidFill>
                <a:latin typeface="+mn-lt"/>
              </a:rPr>
              <a:t>men on </a:t>
            </a:r>
            <a:r>
              <a:rPr lang="en-US" altLang="en-US" sz="2800" b="1" dirty="0">
                <a:solidFill>
                  <a:schemeClr val="tx1"/>
                </a:solidFill>
                <a:latin typeface="+mn-lt"/>
              </a:rPr>
              <a:t>days </a:t>
            </a:r>
            <a:r>
              <a:rPr lang="en-US" altLang="en-US" sz="2800" b="1" dirty="0" smtClean="0">
                <a:solidFill>
                  <a:schemeClr val="tx1"/>
                </a:solidFill>
                <a:latin typeface="+mn-lt"/>
              </a:rPr>
              <a:t>when alcohol </a:t>
            </a:r>
            <a:r>
              <a:rPr lang="en-US" altLang="en-US" sz="2800" b="1" dirty="0">
                <a:solidFill>
                  <a:schemeClr val="tx1"/>
                </a:solidFill>
                <a:latin typeface="+mn-lt"/>
              </a:rPr>
              <a:t>is </a:t>
            </a:r>
            <a:r>
              <a:rPr lang="en-US" altLang="en-US" sz="2800" b="1" dirty="0" smtClean="0">
                <a:solidFill>
                  <a:schemeClr val="tx1"/>
                </a:solidFill>
                <a:latin typeface="+mn-lt"/>
              </a:rPr>
              <a:t>consumed (</a:t>
            </a:r>
            <a:r>
              <a:rPr lang="en-US" altLang="en-US" sz="2800" b="1" dirty="0" smtClean="0">
                <a:solidFill>
                  <a:srgbClr val="0070C0"/>
                </a:solidFill>
                <a:latin typeface="+mn-lt"/>
              </a:rPr>
              <a:t>not adopted, </a:t>
            </a:r>
            <a:r>
              <a:rPr lang="en-US" altLang="en-US" sz="2800" b="1" dirty="0" smtClean="0">
                <a:solidFill>
                  <a:srgbClr val="0070C0"/>
                </a:solidFill>
                <a:latin typeface="+mn-lt"/>
              </a:rPr>
              <a:t>2/1 limits retained</a:t>
            </a:r>
            <a:r>
              <a:rPr lang="en-US" altLang="en-US" sz="28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altLang="en-US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2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2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2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2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2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saka" pitchFamily="2" charset="-128"/>
                <a:cs typeface="+mn-cs"/>
              </a:rPr>
              <a:t>Should alcohol be encouraged as part of a healthy lifestyle? No.</a:t>
            </a:r>
          </a:p>
        </p:txBody>
      </p:sp>
    </p:spTree>
    <p:extLst>
      <p:ext uri="{BB962C8B-B14F-4D97-AF65-F5344CB8AC3E}">
        <p14:creationId xmlns:p14="http://schemas.microsoft.com/office/powerpoint/2010/main" val="232382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altLang="en-US" sz="3600" dirty="0" smtClean="0">
                <a:solidFill>
                  <a:srgbClr val="C00000"/>
                </a:solidFill>
              </a:rPr>
              <a:t>What Changed?</a:t>
            </a:r>
            <a:endParaRPr lang="en-US" altLang="en-US" sz="3600" dirty="0" smtClean="0">
              <a:solidFill>
                <a:srgbClr val="C00000"/>
              </a:solidFill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381000" y="1812925"/>
            <a:ext cx="8229600" cy="2911475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 smtClean="0">
                <a:solidFill>
                  <a:schemeClr val="tx1"/>
                </a:solidFill>
                <a:latin typeface="+mn-lt"/>
              </a:rPr>
              <a:t>All-cause mortality: higher risk at 2 than 1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 smtClean="0">
                <a:solidFill>
                  <a:schemeClr val="tx1"/>
                </a:solidFill>
                <a:latin typeface="+mn-lt"/>
              </a:rPr>
              <a:t>Limitations of existing studies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 smtClean="0">
                <a:solidFill>
                  <a:schemeClr val="tx1"/>
                </a:solidFill>
                <a:latin typeface="+mn-lt"/>
              </a:rPr>
              <a:t>S</a:t>
            </a:r>
            <a:r>
              <a:rPr lang="en-US" altLang="en-US" sz="2800" b="1" dirty="0" smtClean="0">
                <a:solidFill>
                  <a:schemeClr val="tx1"/>
                </a:solidFill>
                <a:latin typeface="+mn-lt"/>
              </a:rPr>
              <a:t>till no randomized trials …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 smtClean="0">
                <a:solidFill>
                  <a:schemeClr val="tx1"/>
                </a:solidFill>
                <a:latin typeface="+mn-lt"/>
              </a:rPr>
              <a:t>Mendelian randomization: no protection of ‘moderate’ drinking agains</a:t>
            </a:r>
            <a:r>
              <a:rPr lang="en-US" altLang="en-US" sz="2800" b="1" dirty="0">
                <a:solidFill>
                  <a:schemeClr val="tx1"/>
                </a:solidFill>
                <a:latin typeface="+mn-lt"/>
              </a:rPr>
              <a:t>t</a:t>
            </a:r>
            <a:r>
              <a:rPr lang="en-US" altLang="en-US" sz="2800" b="1" dirty="0" smtClean="0">
                <a:solidFill>
                  <a:schemeClr val="tx1"/>
                </a:solidFill>
                <a:latin typeface="+mn-lt"/>
              </a:rPr>
              <a:t> heart attacks, strokes</a:t>
            </a:r>
            <a:endParaRPr lang="en-US" altLang="en-US" sz="2800" b="1" dirty="0" smtClean="0">
              <a:solidFill>
                <a:schemeClr val="tx1"/>
              </a:solidFill>
              <a:latin typeface="+mn-lt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 smtClean="0">
                <a:solidFill>
                  <a:schemeClr val="tx1"/>
                </a:solidFill>
                <a:latin typeface="+mn-lt"/>
              </a:rPr>
              <a:t>Alcohol and cancer, even at low doses</a:t>
            </a:r>
            <a:endParaRPr lang="en-US" altLang="en-US" sz="2800" b="1" dirty="0" smtClean="0">
              <a:solidFill>
                <a:schemeClr val="tx1"/>
              </a:solidFill>
              <a:latin typeface="+mn-lt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 smtClean="0">
                <a:solidFill>
                  <a:schemeClr val="tx1"/>
                </a:solidFill>
                <a:latin typeface="+mn-lt"/>
              </a:rPr>
              <a:t>1-2 drinks/day: similar risks for men and women</a:t>
            </a:r>
            <a:endParaRPr lang="en-US" altLang="en-US" sz="2800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2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2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2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2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2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saka" pitchFamily="2" charset="-128"/>
                <a:cs typeface="+mn-cs"/>
              </a:rPr>
              <a:t>Should alcohol be encouraged as part of a healthy lifestyle? No.</a:t>
            </a:r>
          </a:p>
        </p:txBody>
      </p:sp>
    </p:spTree>
    <p:extLst>
      <p:ext uri="{BB962C8B-B14F-4D97-AF65-F5344CB8AC3E}">
        <p14:creationId xmlns:p14="http://schemas.microsoft.com/office/powerpoint/2010/main" val="269879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45820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dirty="0" smtClean="0">
                <a:solidFill>
                  <a:srgbClr val="C00000"/>
                </a:solidFill>
                <a:latin typeface="Arial" charset="0"/>
              </a:rPr>
              <a:t>The Precautionary Principle</a:t>
            </a:r>
            <a:endParaRPr lang="en-US" sz="3600" i="1" dirty="0" smtClean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45059" name="Picture 3" descr="drive carefully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2709" y="1295400"/>
            <a:ext cx="9037260" cy="5482721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370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altLang="en-US" sz="3600" dirty="0" smtClean="0">
                <a:solidFill>
                  <a:srgbClr val="C00000"/>
                </a:solidFill>
              </a:rPr>
              <a:t>Alcohol </a:t>
            </a:r>
            <a:endParaRPr lang="en-US" altLang="en-US" sz="3600" dirty="0" smtClean="0">
              <a:solidFill>
                <a:srgbClr val="C00000"/>
              </a:solidFill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381000" y="1812925"/>
            <a:ext cx="8229600" cy="2911475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 smtClean="0">
                <a:solidFill>
                  <a:schemeClr val="tx1"/>
                </a:solidFill>
                <a:latin typeface="+mn-lt"/>
              </a:rPr>
              <a:t>Leading cause of death, costs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 smtClean="0">
                <a:solidFill>
                  <a:schemeClr val="tx1"/>
                </a:solidFill>
                <a:latin typeface="+mn-lt"/>
              </a:rPr>
              <a:t>Second hand effects, social problems</a:t>
            </a:r>
            <a:endParaRPr lang="en-US" altLang="en-US" sz="2800" b="1" dirty="0" smtClean="0">
              <a:solidFill>
                <a:schemeClr val="tx1"/>
              </a:solidFill>
              <a:latin typeface="+mn-lt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 smtClean="0">
                <a:solidFill>
                  <a:schemeClr val="tx1"/>
                </a:solidFill>
                <a:latin typeface="+mn-lt"/>
              </a:rPr>
              <a:t>Carcinogen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 smtClean="0">
                <a:solidFill>
                  <a:schemeClr val="tx1"/>
                </a:solidFill>
                <a:latin typeface="+mn-lt"/>
              </a:rPr>
              <a:t>No nutritional value … except calories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 smtClean="0">
                <a:solidFill>
                  <a:schemeClr val="tx1"/>
                </a:solidFill>
                <a:latin typeface="+mn-lt"/>
              </a:rPr>
              <a:t>Minimal labelling requirements ??</a:t>
            </a:r>
            <a:endParaRPr lang="en-US" altLang="en-US" sz="2800" b="1" dirty="0" smtClean="0">
              <a:solidFill>
                <a:schemeClr val="tx1"/>
              </a:solidFill>
              <a:latin typeface="+mn-lt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2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2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2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2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2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saka" pitchFamily="2" charset="-128"/>
                <a:cs typeface="+mn-cs"/>
              </a:rPr>
              <a:t>Should alcohol be encouraged as part of a healthy lifestyle? No.</a:t>
            </a:r>
          </a:p>
        </p:txBody>
      </p:sp>
    </p:spTree>
    <p:extLst>
      <p:ext uri="{BB962C8B-B14F-4D97-AF65-F5344CB8AC3E}">
        <p14:creationId xmlns:p14="http://schemas.microsoft.com/office/powerpoint/2010/main" val="414633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924800" cy="685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Turkey Chili, Flavored Water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Should alcohol be encouraged as part of a healthy lifestyle? No.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147" y="1461117"/>
            <a:ext cx="2783053" cy="48244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461116"/>
            <a:ext cx="2743200" cy="484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30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3276600" cy="685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Tequila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Should alcohol be encouraged as part of a healthy lifestyle? No.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06280"/>
            <a:ext cx="3108003" cy="637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88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Osaka" pitchFamily="-64" charset="-128"/>
            <a:cs typeface="Osaka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Osaka" pitchFamily="-64" charset="-128"/>
            <a:cs typeface="Osaka" pitchFamily="-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Osaka" pitchFamily="-64" charset="-128"/>
            <a:cs typeface="Osaka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Osaka" pitchFamily="-64" charset="-128"/>
            <a:cs typeface="Osaka" pitchFamily="-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slid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17393</TotalTime>
  <Words>440</Words>
  <Application>Microsoft Office PowerPoint</Application>
  <PresentationFormat>On-screen Show (4:3)</PresentationFormat>
  <Paragraphs>51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Century Gothic</vt:lpstr>
      <vt:lpstr>Courier New</vt:lpstr>
      <vt:lpstr>Osaka</vt:lpstr>
      <vt:lpstr>Times</vt:lpstr>
      <vt:lpstr>Wingdings</vt:lpstr>
      <vt:lpstr>Executive</vt:lpstr>
      <vt:lpstr>Blank Presentation</vt:lpstr>
      <vt:lpstr>1_Blank Presentation</vt:lpstr>
      <vt:lpstr>Title slide 1</vt:lpstr>
      <vt:lpstr>PowerPoint Presentation</vt:lpstr>
      <vt:lpstr>PowerPoint Presentation</vt:lpstr>
      <vt:lpstr>Bottom Line</vt:lpstr>
      <vt:lpstr>Final Recommendations:  U.S. DG Advisory Committee</vt:lpstr>
      <vt:lpstr>What Changed?</vt:lpstr>
      <vt:lpstr>The Precautionary Principle</vt:lpstr>
      <vt:lpstr>Alcohol </vt:lpstr>
      <vt:lpstr>Turkey Chili, Flavored Water </vt:lpstr>
      <vt:lpstr>Tequila</vt:lpstr>
      <vt:lpstr>Drink Size, # Drinks per Bottle,  # Calories per Drink, Health Info</vt:lpstr>
    </vt:vector>
  </TitlesOfParts>
  <Company>Boston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Nguyen, Thien, H</dc:creator>
  <cp:lastModifiedBy>Timothy Naimi</cp:lastModifiedBy>
  <cp:revision>988</cp:revision>
  <cp:lastPrinted>2021-06-01T23:35:40Z</cp:lastPrinted>
  <dcterms:created xsi:type="dcterms:W3CDTF">2013-10-21T17:49:59Z</dcterms:created>
  <dcterms:modified xsi:type="dcterms:W3CDTF">2021-06-01T23:38:20Z</dcterms:modified>
</cp:coreProperties>
</file>