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86" r:id="rId3"/>
    <p:sldId id="285" r:id="rId4"/>
    <p:sldId id="288" r:id="rId5"/>
    <p:sldId id="304" r:id="rId6"/>
    <p:sldId id="293" r:id="rId7"/>
    <p:sldId id="305" r:id="rId8"/>
    <p:sldId id="303" r:id="rId9"/>
    <p:sldId id="308" r:id="rId10"/>
    <p:sldId id="307" r:id="rId11"/>
    <p:sldId id="312" r:id="rId12"/>
    <p:sldId id="309" r:id="rId13"/>
    <p:sldId id="310" r:id="rId14"/>
    <p:sldId id="313" r:id="rId15"/>
    <p:sldId id="306" r:id="rId16"/>
    <p:sldId id="314" r:id="rId17"/>
    <p:sldId id="289" r:id="rId18"/>
    <p:sldId id="311" r:id="rId19"/>
    <p:sldId id="315"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7450" autoAdjust="0"/>
  </p:normalViewPr>
  <p:slideViewPr>
    <p:cSldViewPr snapToGrid="0">
      <p:cViewPr varScale="1">
        <p:scale>
          <a:sx n="45" d="100"/>
          <a:sy n="45" d="100"/>
        </p:scale>
        <p:origin x="1304" y="40"/>
      </p:cViewPr>
      <p:guideLst/>
    </p:cSldViewPr>
  </p:slideViewPr>
  <p:outlineViewPr>
    <p:cViewPr>
      <p:scale>
        <a:sx n="33" d="100"/>
        <a:sy n="33" d="100"/>
      </p:scale>
      <p:origin x="0" y="-9714"/>
    </p:cViewPr>
  </p:outlineViewPr>
  <p:notesTextViewPr>
    <p:cViewPr>
      <p:scale>
        <a:sx n="1" d="1"/>
        <a:sy n="1" d="1"/>
      </p:scale>
      <p:origin x="0" y="0"/>
    </p:cViewPr>
  </p:notesTextViewPr>
  <p:notesViewPr>
    <p:cSldViewPr snapToGrid="0">
      <p:cViewPr varScale="1">
        <p:scale>
          <a:sx n="79" d="100"/>
          <a:sy n="79" d="100"/>
        </p:scale>
        <p:origin x="2355"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mesk\Documents\Salmonella%20Petition\Salmonella%20USDA%20and%20Incidence%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mesk\Documents\Salmonella%20Petition\Salmonella%20USDA%20and%20Incidence%20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40634584895142E-2"/>
          <c:y val="0.10790786665685481"/>
          <c:w val="0.87524573594092969"/>
          <c:h val="0.8006781955993818"/>
        </c:manualLayout>
      </c:layout>
      <c:lineChart>
        <c:grouping val="standard"/>
        <c:varyColors val="0"/>
        <c:ser>
          <c:idx val="0"/>
          <c:order val="0"/>
          <c:tx>
            <c:strRef>
              <c:f>'USDA Samples'!$A$2</c:f>
              <c:strCache>
                <c:ptCount val="1"/>
                <c:pt idx="0">
                  <c:v>Kentucky</c:v>
                </c:pt>
              </c:strCache>
            </c:strRef>
          </c:tx>
          <c:spPr>
            <a:ln w="22225" cap="rnd">
              <a:solidFill>
                <a:srgbClr val="7030A0"/>
              </a:solidFill>
              <a:round/>
            </a:ln>
            <a:effectLst/>
          </c:spPr>
          <c:marker>
            <c:symbol val="diamond"/>
            <c:size val="6"/>
            <c:spPr>
              <a:solidFill>
                <a:srgbClr val="7030A0"/>
              </a:solidFill>
              <a:ln w="9525">
                <a:solidFill>
                  <a:schemeClr val="accent1"/>
                </a:solidFill>
                <a:round/>
              </a:ln>
              <a:effectLst/>
            </c:spPr>
          </c:marker>
          <c:cat>
            <c:numRef>
              <c:f>'USDA Samples'!$B$1:$L$1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'USDA Samples'!$B$2:$L$2</c:f>
              <c:numCache>
                <c:formatCode>General</c:formatCode>
                <c:ptCount val="11"/>
                <c:pt idx="0">
                  <c:v>43</c:v>
                </c:pt>
                <c:pt idx="1">
                  <c:v>45</c:v>
                </c:pt>
                <c:pt idx="2">
                  <c:v>49</c:v>
                </c:pt>
                <c:pt idx="3">
                  <c:v>47</c:v>
                </c:pt>
                <c:pt idx="4">
                  <c:v>37</c:v>
                </c:pt>
                <c:pt idx="5">
                  <c:v>40</c:v>
                </c:pt>
                <c:pt idx="6">
                  <c:v>45</c:v>
                </c:pt>
                <c:pt idx="7">
                  <c:v>52</c:v>
                </c:pt>
                <c:pt idx="8">
                  <c:v>48</c:v>
                </c:pt>
                <c:pt idx="9">
                  <c:v>50</c:v>
                </c:pt>
                <c:pt idx="10">
                  <c:v>61</c:v>
                </c:pt>
              </c:numCache>
            </c:numRef>
          </c:val>
          <c:smooth val="0"/>
          <c:extLst>
            <c:ext xmlns:c16="http://schemas.microsoft.com/office/drawing/2014/chart" uri="{C3380CC4-5D6E-409C-BE32-E72D297353CC}">
              <c16:uniqueId val="{00000000-B935-40EB-987F-9694CEB38BFB}"/>
            </c:ext>
          </c:extLst>
        </c:ser>
        <c:ser>
          <c:idx val="1"/>
          <c:order val="1"/>
          <c:tx>
            <c:strRef>
              <c:f>'USDA Samples'!$A$3</c:f>
              <c:strCache>
                <c:ptCount val="1"/>
                <c:pt idx="0">
                  <c:v>Enteritidis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val>
            <c:numRef>
              <c:f>'USDA Samples'!$B$3:$L$3</c:f>
              <c:numCache>
                <c:formatCode>General</c:formatCode>
                <c:ptCount val="11"/>
                <c:pt idx="0">
                  <c:v>6</c:v>
                </c:pt>
                <c:pt idx="1">
                  <c:v>8</c:v>
                </c:pt>
                <c:pt idx="2">
                  <c:v>14</c:v>
                </c:pt>
                <c:pt idx="3">
                  <c:v>11</c:v>
                </c:pt>
                <c:pt idx="4">
                  <c:v>18</c:v>
                </c:pt>
                <c:pt idx="5">
                  <c:v>21</c:v>
                </c:pt>
                <c:pt idx="6">
                  <c:v>27</c:v>
                </c:pt>
                <c:pt idx="7">
                  <c:v>23</c:v>
                </c:pt>
                <c:pt idx="8">
                  <c:v>20</c:v>
                </c:pt>
                <c:pt idx="9">
                  <c:v>13</c:v>
                </c:pt>
                <c:pt idx="10">
                  <c:v>14</c:v>
                </c:pt>
              </c:numCache>
            </c:numRef>
          </c:val>
          <c:smooth val="0"/>
          <c:extLst>
            <c:ext xmlns:c16="http://schemas.microsoft.com/office/drawing/2014/chart" uri="{C3380CC4-5D6E-409C-BE32-E72D297353CC}">
              <c16:uniqueId val="{00000001-B935-40EB-987F-9694CEB38BFB}"/>
            </c:ext>
          </c:extLst>
        </c:ser>
        <c:ser>
          <c:idx val="2"/>
          <c:order val="2"/>
          <c:tx>
            <c:strRef>
              <c:f>'USDA Samples'!$A$4</c:f>
              <c:strCache>
                <c:ptCount val="1"/>
                <c:pt idx="0">
                  <c:v>Typhimurium</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val>
            <c:numRef>
              <c:f>'USDA Samples'!$B$4:$L$4</c:f>
              <c:numCache>
                <c:formatCode>General</c:formatCode>
                <c:ptCount val="11"/>
                <c:pt idx="0">
                  <c:v>5</c:v>
                </c:pt>
                <c:pt idx="1">
                  <c:v>9</c:v>
                </c:pt>
                <c:pt idx="2">
                  <c:v>8</c:v>
                </c:pt>
                <c:pt idx="3">
                  <c:v>9</c:v>
                </c:pt>
                <c:pt idx="4">
                  <c:v>12</c:v>
                </c:pt>
                <c:pt idx="5">
                  <c:v>6</c:v>
                </c:pt>
                <c:pt idx="6">
                  <c:v>9</c:v>
                </c:pt>
                <c:pt idx="7">
                  <c:v>6</c:v>
                </c:pt>
                <c:pt idx="8">
                  <c:v>9</c:v>
                </c:pt>
                <c:pt idx="9">
                  <c:v>10</c:v>
                </c:pt>
                <c:pt idx="10">
                  <c:v>8</c:v>
                </c:pt>
              </c:numCache>
            </c:numRef>
          </c:val>
          <c:smooth val="0"/>
          <c:extLst>
            <c:ext xmlns:c16="http://schemas.microsoft.com/office/drawing/2014/chart" uri="{C3380CC4-5D6E-409C-BE32-E72D297353CC}">
              <c16:uniqueId val="{00000002-B935-40EB-987F-9694CEB38BFB}"/>
            </c:ext>
          </c:extLst>
        </c:ser>
        <c:ser>
          <c:idx val="3"/>
          <c:order val="3"/>
          <c:tx>
            <c:strRef>
              <c:f>'USDA Samples'!$A$5</c:f>
              <c:strCache>
                <c:ptCount val="1"/>
                <c:pt idx="0">
                  <c:v>Infantitis*</c:v>
                </c:pt>
              </c:strCache>
            </c:strRef>
          </c:tx>
          <c:spPr>
            <a:ln w="22225" cap="rnd">
              <a:solidFill>
                <a:schemeClr val="tx1"/>
              </a:solidFill>
              <a:round/>
            </a:ln>
            <a:effectLst/>
          </c:spPr>
          <c:marker>
            <c:symbol val="plus"/>
            <c:size val="6"/>
            <c:spPr>
              <a:noFill/>
              <a:ln w="9525">
                <a:solidFill>
                  <a:schemeClr val="tx1"/>
                </a:solidFill>
                <a:round/>
              </a:ln>
              <a:effectLst/>
            </c:spPr>
          </c:marker>
          <c:val>
            <c:numRef>
              <c:f>'USDA Samples'!$B$5:$L$5</c:f>
              <c:numCache>
                <c:formatCode>General</c:formatCode>
                <c:ptCount val="11"/>
                <c:pt idx="0">
                  <c:v>1</c:v>
                </c:pt>
                <c:pt idx="2">
                  <c:v>1</c:v>
                </c:pt>
                <c:pt idx="3">
                  <c:v>1</c:v>
                </c:pt>
                <c:pt idx="4">
                  <c:v>2</c:v>
                </c:pt>
                <c:pt idx="7">
                  <c:v>4</c:v>
                </c:pt>
                <c:pt idx="8">
                  <c:v>4</c:v>
                </c:pt>
                <c:pt idx="9">
                  <c:v>5</c:v>
                </c:pt>
                <c:pt idx="10">
                  <c:v>6</c:v>
                </c:pt>
              </c:numCache>
            </c:numRef>
          </c:val>
          <c:smooth val="0"/>
          <c:extLst>
            <c:ext xmlns:c16="http://schemas.microsoft.com/office/drawing/2014/chart" uri="{C3380CC4-5D6E-409C-BE32-E72D297353CC}">
              <c16:uniqueId val="{00000003-B935-40EB-987F-9694CEB38BFB}"/>
            </c:ext>
          </c:extLst>
        </c:ser>
        <c:ser>
          <c:idx val="4"/>
          <c:order val="4"/>
          <c:tx>
            <c:strRef>
              <c:f>'USDA Samples'!$A$6</c:f>
              <c:strCache>
                <c:ptCount val="1"/>
                <c:pt idx="0">
                  <c:v>Heidelberg</c:v>
                </c:pt>
              </c:strCache>
            </c:strRef>
          </c:tx>
          <c:spPr>
            <a:ln w="22225" cap="rnd">
              <a:solidFill>
                <a:schemeClr val="accent5"/>
              </a:solidFill>
              <a:round/>
            </a:ln>
            <a:effectLst/>
          </c:spPr>
          <c:marker>
            <c:symbol val="star"/>
            <c:size val="6"/>
            <c:spPr>
              <a:noFill/>
              <a:ln w="9525">
                <a:solidFill>
                  <a:schemeClr val="accent5"/>
                </a:solidFill>
                <a:round/>
              </a:ln>
              <a:effectLst/>
            </c:spPr>
          </c:marker>
          <c:val>
            <c:numRef>
              <c:f>'USDA Samples'!$B$6:$L$6</c:f>
              <c:numCache>
                <c:formatCode>General</c:formatCode>
                <c:ptCount val="11"/>
                <c:pt idx="0">
                  <c:v>15</c:v>
                </c:pt>
                <c:pt idx="1">
                  <c:v>15</c:v>
                </c:pt>
                <c:pt idx="2">
                  <c:v>11</c:v>
                </c:pt>
                <c:pt idx="3">
                  <c:v>13</c:v>
                </c:pt>
                <c:pt idx="4">
                  <c:v>13</c:v>
                </c:pt>
                <c:pt idx="5">
                  <c:v>14</c:v>
                </c:pt>
                <c:pt idx="6">
                  <c:v>3</c:v>
                </c:pt>
                <c:pt idx="7">
                  <c:v>3</c:v>
                </c:pt>
                <c:pt idx="8">
                  <c:v>3</c:v>
                </c:pt>
                <c:pt idx="9">
                  <c:v>4</c:v>
                </c:pt>
                <c:pt idx="10">
                  <c:v>3</c:v>
                </c:pt>
              </c:numCache>
            </c:numRef>
          </c:val>
          <c:smooth val="0"/>
          <c:extLst>
            <c:ext xmlns:c16="http://schemas.microsoft.com/office/drawing/2014/chart" uri="{C3380CC4-5D6E-409C-BE32-E72D297353CC}">
              <c16:uniqueId val="{00000004-B935-40EB-987F-9694CEB38BFB}"/>
            </c:ext>
          </c:extLst>
        </c:ser>
        <c:dLbls>
          <c:showLegendKey val="0"/>
          <c:showVal val="0"/>
          <c:showCatName val="0"/>
          <c:showSerName val="0"/>
          <c:showPercent val="0"/>
          <c:showBubbleSize val="0"/>
        </c:dLbls>
        <c:marker val="1"/>
        <c:smooth val="0"/>
        <c:axId val="542143048"/>
        <c:axId val="542143376"/>
      </c:lineChart>
      <c:catAx>
        <c:axId val="542143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2143376"/>
        <c:crosses val="autoZero"/>
        <c:auto val="1"/>
        <c:lblAlgn val="ctr"/>
        <c:lblOffset val="100"/>
        <c:noMultiLvlLbl val="0"/>
      </c:catAx>
      <c:valAx>
        <c:axId val="542143376"/>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Percent of Total Positive</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2143048"/>
        <c:crosses val="autoZero"/>
        <c:crossBetween val="between"/>
      </c:valAx>
      <c:spPr>
        <a:noFill/>
        <a:ln w="6350">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'Fig 1 Data'!$C$1</c:f>
              <c:strCache>
                <c:ptCount val="1"/>
                <c:pt idx="0">
                  <c:v>Enteritidis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'Fig 1 Data'!$A$36:$A$46</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'Fig 1 Data'!$C$36:$C$46</c:f>
              <c:numCache>
                <c:formatCode>General</c:formatCode>
                <c:ptCount val="11"/>
                <c:pt idx="0">
                  <c:v>1.7</c:v>
                </c:pt>
                <c:pt idx="1">
                  <c:v>2.2599999999999998</c:v>
                </c:pt>
                <c:pt idx="2">
                  <c:v>2.2400000000000002</c:v>
                </c:pt>
                <c:pt idx="3">
                  <c:v>2.0099999999999998</c:v>
                </c:pt>
                <c:pt idx="4">
                  <c:v>2.37</c:v>
                </c:pt>
                <c:pt idx="5">
                  <c:v>2.3199999999999998</c:v>
                </c:pt>
                <c:pt idx="6">
                  <c:v>2.88</c:v>
                </c:pt>
                <c:pt idx="7">
                  <c:v>2.42</c:v>
                </c:pt>
                <c:pt idx="8">
                  <c:v>2.2599999999999998</c:v>
                </c:pt>
                <c:pt idx="9">
                  <c:v>2.1</c:v>
                </c:pt>
                <c:pt idx="10">
                  <c:v>2.79</c:v>
                </c:pt>
              </c:numCache>
            </c:numRef>
          </c:val>
          <c:smooth val="0"/>
          <c:extLst>
            <c:ext xmlns:c16="http://schemas.microsoft.com/office/drawing/2014/chart" uri="{C3380CC4-5D6E-409C-BE32-E72D297353CC}">
              <c16:uniqueId val="{00000000-5C17-4993-B8E5-31FE248ADB30}"/>
            </c:ext>
          </c:extLst>
        </c:ser>
        <c:ser>
          <c:idx val="1"/>
          <c:order val="1"/>
          <c:tx>
            <c:strRef>
              <c:f>'Fig 1 Data'!$D$1</c:f>
              <c:strCache>
                <c:ptCount val="1"/>
                <c:pt idx="0">
                  <c:v>Typhimurium</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cat>
            <c:numRef>
              <c:f>'Fig 1 Data'!$A$36:$A$46</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'Fig 1 Data'!$D$36:$D$46</c:f>
              <c:numCache>
                <c:formatCode>General</c:formatCode>
                <c:ptCount val="11"/>
                <c:pt idx="0">
                  <c:v>2.3199999999999998</c:v>
                </c:pt>
                <c:pt idx="1">
                  <c:v>2.34</c:v>
                </c:pt>
                <c:pt idx="2">
                  <c:v>2.2799999999999998</c:v>
                </c:pt>
                <c:pt idx="3">
                  <c:v>2.04</c:v>
                </c:pt>
                <c:pt idx="4">
                  <c:v>2.13</c:v>
                </c:pt>
                <c:pt idx="5">
                  <c:v>1.98</c:v>
                </c:pt>
                <c:pt idx="6">
                  <c:v>1.97</c:v>
                </c:pt>
                <c:pt idx="7">
                  <c:v>1.96</c:v>
                </c:pt>
                <c:pt idx="8">
                  <c:v>1.82</c:v>
                </c:pt>
                <c:pt idx="9">
                  <c:v>1.76</c:v>
                </c:pt>
                <c:pt idx="10">
                  <c:v>1.58</c:v>
                </c:pt>
              </c:numCache>
            </c:numRef>
          </c:val>
          <c:smooth val="0"/>
          <c:extLst>
            <c:ext xmlns:c16="http://schemas.microsoft.com/office/drawing/2014/chart" uri="{C3380CC4-5D6E-409C-BE32-E72D297353CC}">
              <c16:uniqueId val="{00000001-5C17-4993-B8E5-31FE248ADB30}"/>
            </c:ext>
          </c:extLst>
        </c:ser>
        <c:ser>
          <c:idx val="2"/>
          <c:order val="2"/>
          <c:tx>
            <c:strRef>
              <c:f>'Fig 1 Data'!$E$1</c:f>
              <c:strCache>
                <c:ptCount val="1"/>
                <c:pt idx="0">
                  <c:v>Newport</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val>
            <c:numRef>
              <c:f>'Fig 1 Data'!$E$36:$E$46</c:f>
              <c:numCache>
                <c:formatCode>General</c:formatCode>
                <c:ptCount val="11"/>
                <c:pt idx="0">
                  <c:v>1.1399999999999999</c:v>
                </c:pt>
                <c:pt idx="1">
                  <c:v>1.1200000000000001</c:v>
                </c:pt>
                <c:pt idx="2">
                  <c:v>1.1299999999999999</c:v>
                </c:pt>
                <c:pt idx="3">
                  <c:v>1.18</c:v>
                </c:pt>
                <c:pt idx="4">
                  <c:v>1.26</c:v>
                </c:pt>
                <c:pt idx="5">
                  <c:v>1.24</c:v>
                </c:pt>
                <c:pt idx="6">
                  <c:v>1.63</c:v>
                </c:pt>
                <c:pt idx="7">
                  <c:v>1.66</c:v>
                </c:pt>
                <c:pt idx="8">
                  <c:v>1.62</c:v>
                </c:pt>
                <c:pt idx="9">
                  <c:v>1.1399999999999999</c:v>
                </c:pt>
                <c:pt idx="10">
                  <c:v>1.39</c:v>
                </c:pt>
              </c:numCache>
            </c:numRef>
          </c:val>
          <c:smooth val="0"/>
          <c:extLst>
            <c:ext xmlns:c16="http://schemas.microsoft.com/office/drawing/2014/chart" uri="{C3380CC4-5D6E-409C-BE32-E72D297353CC}">
              <c16:uniqueId val="{00000002-5C17-4993-B8E5-31FE248ADB30}"/>
            </c:ext>
          </c:extLst>
        </c:ser>
        <c:ser>
          <c:idx val="3"/>
          <c:order val="3"/>
          <c:tx>
            <c:strRef>
              <c:f>'Fig 1 Data'!$F$1</c:f>
              <c:strCache>
                <c:ptCount val="1"/>
                <c:pt idx="0">
                  <c:v>Javiana</c:v>
                </c:pt>
              </c:strCache>
            </c:strRef>
          </c:tx>
          <c:spPr>
            <a:ln w="22225" cap="rnd">
              <a:solidFill>
                <a:schemeClr val="accent2">
                  <a:lumMod val="60000"/>
                </a:schemeClr>
              </a:solidFill>
              <a:round/>
            </a:ln>
            <a:effectLst/>
          </c:spPr>
          <c:marker>
            <c:symbol val="x"/>
            <c:size val="6"/>
            <c:spPr>
              <a:noFill/>
              <a:ln w="9525">
                <a:solidFill>
                  <a:schemeClr val="accent2">
                    <a:lumMod val="60000"/>
                  </a:schemeClr>
                </a:solidFill>
                <a:round/>
              </a:ln>
              <a:effectLst/>
            </c:spPr>
          </c:marker>
          <c:val>
            <c:numRef>
              <c:f>'Fig 1 Data'!$F$36:$F$46</c:f>
              <c:numCache>
                <c:formatCode>General</c:formatCode>
                <c:ptCount val="11"/>
                <c:pt idx="0">
                  <c:v>0.6</c:v>
                </c:pt>
                <c:pt idx="1">
                  <c:v>0.44</c:v>
                </c:pt>
                <c:pt idx="2">
                  <c:v>0.47</c:v>
                </c:pt>
                <c:pt idx="3">
                  <c:v>0.42</c:v>
                </c:pt>
                <c:pt idx="4">
                  <c:v>0.7</c:v>
                </c:pt>
                <c:pt idx="5">
                  <c:v>0.65</c:v>
                </c:pt>
                <c:pt idx="6">
                  <c:v>0.97</c:v>
                </c:pt>
                <c:pt idx="7">
                  <c:v>0.94</c:v>
                </c:pt>
                <c:pt idx="8">
                  <c:v>0.91</c:v>
                </c:pt>
                <c:pt idx="9">
                  <c:v>0.71</c:v>
                </c:pt>
                <c:pt idx="10">
                  <c:v>0.85</c:v>
                </c:pt>
              </c:numCache>
            </c:numRef>
          </c:val>
          <c:smooth val="0"/>
          <c:extLst>
            <c:ext xmlns:c16="http://schemas.microsoft.com/office/drawing/2014/chart" uri="{C3380CC4-5D6E-409C-BE32-E72D297353CC}">
              <c16:uniqueId val="{00000003-5C17-4993-B8E5-31FE248ADB30}"/>
            </c:ext>
          </c:extLst>
        </c:ser>
        <c:ser>
          <c:idx val="4"/>
          <c:order val="4"/>
          <c:tx>
            <c:strRef>
              <c:f>'Fig 1 Data'!$G$1</c:f>
              <c:strCache>
                <c:ptCount val="1"/>
                <c:pt idx="0">
                  <c:v>I 4,[5],12:i:-</c:v>
                </c:pt>
              </c:strCache>
            </c:strRef>
          </c:tx>
          <c:spPr>
            <a:ln w="22225" cap="rnd">
              <a:solidFill>
                <a:schemeClr val="accent4">
                  <a:lumMod val="60000"/>
                </a:schemeClr>
              </a:solidFill>
              <a:round/>
            </a:ln>
            <a:effectLst/>
          </c:spPr>
          <c:marker>
            <c:symbol val="star"/>
            <c:size val="6"/>
            <c:spPr>
              <a:noFill/>
              <a:ln w="9525">
                <a:solidFill>
                  <a:schemeClr val="accent4">
                    <a:lumMod val="60000"/>
                  </a:schemeClr>
                </a:solidFill>
                <a:round/>
              </a:ln>
              <a:effectLst/>
            </c:spPr>
          </c:marker>
          <c:val>
            <c:numRef>
              <c:f>'Fig 1 Data'!$G$36:$G$46</c:f>
              <c:numCache>
                <c:formatCode>General</c:formatCode>
                <c:ptCount val="11"/>
                <c:pt idx="0">
                  <c:v>0.25</c:v>
                </c:pt>
                <c:pt idx="1">
                  <c:v>0.3</c:v>
                </c:pt>
                <c:pt idx="2">
                  <c:v>0.41</c:v>
                </c:pt>
                <c:pt idx="3">
                  <c:v>0.41</c:v>
                </c:pt>
                <c:pt idx="4">
                  <c:v>0.31</c:v>
                </c:pt>
                <c:pt idx="5">
                  <c:v>0.32</c:v>
                </c:pt>
                <c:pt idx="6">
                  <c:v>0.38</c:v>
                </c:pt>
                <c:pt idx="7">
                  <c:v>0.43</c:v>
                </c:pt>
                <c:pt idx="8">
                  <c:v>0.62</c:v>
                </c:pt>
                <c:pt idx="9">
                  <c:v>0.7</c:v>
                </c:pt>
                <c:pt idx="10">
                  <c:v>0.69</c:v>
                </c:pt>
              </c:numCache>
            </c:numRef>
          </c:val>
          <c:smooth val="0"/>
          <c:extLst>
            <c:ext xmlns:c16="http://schemas.microsoft.com/office/drawing/2014/chart" uri="{C3380CC4-5D6E-409C-BE32-E72D297353CC}">
              <c16:uniqueId val="{00000004-5C17-4993-B8E5-31FE248ADB30}"/>
            </c:ext>
          </c:extLst>
        </c:ser>
        <c:ser>
          <c:idx val="5"/>
          <c:order val="5"/>
          <c:tx>
            <c:strRef>
              <c:f>'Fig 1 Data'!$H$1</c:f>
              <c:strCache>
                <c:ptCount val="1"/>
                <c:pt idx="0">
                  <c:v>Heidelberg</c:v>
                </c:pt>
              </c:strCache>
            </c:strRef>
          </c:tx>
          <c:spPr>
            <a:ln w="22225" cap="rnd">
              <a:solidFill>
                <a:schemeClr val="accent1"/>
              </a:solidFill>
              <a:round/>
            </a:ln>
            <a:effectLst/>
          </c:spPr>
          <c:marker>
            <c:symbol val="x"/>
            <c:size val="6"/>
            <c:spPr>
              <a:noFill/>
              <a:ln w="9525">
                <a:solidFill>
                  <a:schemeClr val="accent1"/>
                </a:solidFill>
                <a:round/>
              </a:ln>
              <a:effectLst/>
            </c:spPr>
          </c:marker>
          <c:val>
            <c:numRef>
              <c:f>'Fig 1 Data'!$H$36:$H$46</c:f>
              <c:numCache>
                <c:formatCode>General</c:formatCode>
                <c:ptCount val="11"/>
                <c:pt idx="0">
                  <c:v>0.6</c:v>
                </c:pt>
                <c:pt idx="1">
                  <c:v>0.64</c:v>
                </c:pt>
                <c:pt idx="2">
                  <c:v>0.5</c:v>
                </c:pt>
                <c:pt idx="3">
                  <c:v>0.52</c:v>
                </c:pt>
                <c:pt idx="4">
                  <c:v>0.42</c:v>
                </c:pt>
                <c:pt idx="5">
                  <c:v>0.46</c:v>
                </c:pt>
                <c:pt idx="6">
                  <c:v>0.35</c:v>
                </c:pt>
                <c:pt idx="7">
                  <c:v>0.35</c:v>
                </c:pt>
                <c:pt idx="8">
                  <c:v>0.31</c:v>
                </c:pt>
                <c:pt idx="9">
                  <c:v>0.43</c:v>
                </c:pt>
                <c:pt idx="10">
                  <c:v>0.45</c:v>
                </c:pt>
              </c:numCache>
            </c:numRef>
          </c:val>
          <c:smooth val="0"/>
          <c:extLst>
            <c:ext xmlns:c16="http://schemas.microsoft.com/office/drawing/2014/chart" uri="{C3380CC4-5D6E-409C-BE32-E72D297353CC}">
              <c16:uniqueId val="{00000005-5C17-4993-B8E5-31FE248ADB30}"/>
            </c:ext>
          </c:extLst>
        </c:ser>
        <c:ser>
          <c:idx val="6"/>
          <c:order val="6"/>
          <c:tx>
            <c:strRef>
              <c:f>'Fig 1 Data'!$I$1</c:f>
              <c:strCache>
                <c:ptCount val="1"/>
                <c:pt idx="0">
                  <c:v>Infantis</c:v>
                </c:pt>
              </c:strCache>
            </c:strRef>
          </c:tx>
          <c:spPr>
            <a:ln w="22225" cap="rnd">
              <a:solidFill>
                <a:schemeClr val="tx1"/>
              </a:solidFill>
              <a:round/>
            </a:ln>
            <a:effectLst/>
          </c:spPr>
          <c:marker>
            <c:symbol val="plus"/>
            <c:size val="6"/>
            <c:spPr>
              <a:noFill/>
              <a:ln w="9525">
                <a:solidFill>
                  <a:schemeClr val="tx1"/>
                </a:solidFill>
                <a:round/>
              </a:ln>
              <a:effectLst/>
            </c:spPr>
          </c:marker>
          <c:val>
            <c:numRef>
              <c:f>'Fig 1 Data'!$I$36:$I$46</c:f>
              <c:numCache>
                <c:formatCode>General</c:formatCode>
                <c:ptCount val="11"/>
                <c:pt idx="0">
                  <c:v>0.2</c:v>
                </c:pt>
                <c:pt idx="1">
                  <c:v>0.17</c:v>
                </c:pt>
                <c:pt idx="2">
                  <c:v>0.16</c:v>
                </c:pt>
                <c:pt idx="3">
                  <c:v>0.17</c:v>
                </c:pt>
                <c:pt idx="4">
                  <c:v>0.21</c:v>
                </c:pt>
                <c:pt idx="5">
                  <c:v>0.2</c:v>
                </c:pt>
                <c:pt idx="6">
                  <c:v>0.26</c:v>
                </c:pt>
                <c:pt idx="7">
                  <c:v>0.28999999999999998</c:v>
                </c:pt>
                <c:pt idx="8">
                  <c:v>0.35</c:v>
                </c:pt>
                <c:pt idx="9">
                  <c:v>0.39</c:v>
                </c:pt>
                <c:pt idx="10">
                  <c:v>0.43</c:v>
                </c:pt>
              </c:numCache>
            </c:numRef>
          </c:val>
          <c:smooth val="0"/>
          <c:extLst>
            <c:ext xmlns:c16="http://schemas.microsoft.com/office/drawing/2014/chart" uri="{C3380CC4-5D6E-409C-BE32-E72D297353CC}">
              <c16:uniqueId val="{00000006-5C17-4993-B8E5-31FE248ADB30}"/>
            </c:ext>
          </c:extLst>
        </c:ser>
        <c:dLbls>
          <c:showLegendKey val="0"/>
          <c:showVal val="0"/>
          <c:showCatName val="0"/>
          <c:showSerName val="0"/>
          <c:showPercent val="0"/>
          <c:showBubbleSize val="0"/>
        </c:dLbls>
        <c:marker val="1"/>
        <c:smooth val="0"/>
        <c:axId val="542151248"/>
        <c:axId val="542150920"/>
        <c:extLst>
          <c:ext xmlns:c15="http://schemas.microsoft.com/office/drawing/2012/chart" uri="{02D57815-91ED-43cb-92C2-25804820EDAC}">
            <c15:filteredLineSeries>
              <c15:ser>
                <c:idx val="7"/>
                <c:order val="7"/>
                <c:tx>
                  <c:strRef>
                    <c:extLst>
                      <c:ext uri="{02D57815-91ED-43cb-92C2-25804820EDAC}">
                        <c15:formulaRef>
                          <c15:sqref>'Fig 1 Data'!$J$1</c15:sqref>
                        </c15:formulaRef>
                      </c:ext>
                    </c:extLst>
                    <c:strCache>
                      <c:ptCount val="1"/>
                      <c:pt idx="0">
                        <c:v>Muenchen</c:v>
                      </c:pt>
                    </c:strCache>
                  </c:strRef>
                </c:tx>
                <c:spPr>
                  <a:ln w="22225" cap="rnd">
                    <a:solidFill>
                      <a:schemeClr val="accent4">
                        <a:lumMod val="80000"/>
                        <a:lumOff val="20000"/>
                      </a:schemeClr>
                    </a:solidFill>
                    <a:round/>
                  </a:ln>
                  <a:effectLst/>
                </c:spPr>
                <c:marker>
                  <c:symbol val="none"/>
                </c:marker>
                <c:val>
                  <c:numRef>
                    <c:extLst>
                      <c:ext uri="{02D57815-91ED-43cb-92C2-25804820EDAC}">
                        <c15:formulaRef>
                          <c15:sqref>'Fig 1 Data'!$J$36:$J$46</c15:sqref>
                        </c15:formulaRef>
                      </c:ext>
                    </c:extLst>
                    <c:numCache>
                      <c:formatCode>General</c:formatCode>
                      <c:ptCount val="11"/>
                      <c:pt idx="0">
                        <c:v>0.25</c:v>
                      </c:pt>
                      <c:pt idx="1">
                        <c:v>0.25</c:v>
                      </c:pt>
                      <c:pt idx="2">
                        <c:v>0.25</c:v>
                      </c:pt>
                      <c:pt idx="3">
                        <c:v>0.32</c:v>
                      </c:pt>
                      <c:pt idx="4">
                        <c:v>0.28999999999999998</c:v>
                      </c:pt>
                      <c:pt idx="5">
                        <c:v>0.27</c:v>
                      </c:pt>
                      <c:pt idx="6">
                        <c:v>0.27</c:v>
                      </c:pt>
                      <c:pt idx="7">
                        <c:v>0.31</c:v>
                      </c:pt>
                      <c:pt idx="8">
                        <c:v>0.33</c:v>
                      </c:pt>
                      <c:pt idx="9">
                        <c:v>0.28999999999999998</c:v>
                      </c:pt>
                      <c:pt idx="10">
                        <c:v>0.27</c:v>
                      </c:pt>
                    </c:numCache>
                  </c:numRef>
                </c:val>
                <c:smooth val="0"/>
                <c:extLst>
                  <c:ext xmlns:c16="http://schemas.microsoft.com/office/drawing/2014/chart" uri="{C3380CC4-5D6E-409C-BE32-E72D297353CC}">
                    <c16:uniqueId val="{00000008-5C17-4993-B8E5-31FE248ADB3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'Fig 1 Data'!$K$1</c15:sqref>
                        </c15:formulaRef>
                      </c:ext>
                    </c:extLst>
                    <c:strCache>
                      <c:ptCount val="1"/>
                      <c:pt idx="0">
                        <c:v>Other serotypes</c:v>
                      </c:pt>
                    </c:strCache>
                  </c:strRef>
                </c:tx>
                <c:spPr>
                  <a:ln w="22225" cap="rnd">
                    <a:solidFill>
                      <a:schemeClr val="accent6">
                        <a:lumMod val="80000"/>
                        <a:lumOff val="20000"/>
                      </a:schemeClr>
                    </a:solidFill>
                    <a:round/>
                  </a:ln>
                  <a:effectLst/>
                </c:spPr>
                <c:marker>
                  <c:symbol val="none"/>
                </c:marker>
                <c:val>
                  <c:numLit>
                    <c:formatCode>General</c:formatCode>
                    <c:ptCount val="1"/>
                    <c:pt idx="0">
                      <c:v>1</c:v>
                    </c:pt>
                  </c:numLit>
                </c:val>
                <c:smooth val="0"/>
                <c:extLst xmlns:c15="http://schemas.microsoft.com/office/drawing/2012/chart">
                  <c:ext xmlns:c16="http://schemas.microsoft.com/office/drawing/2014/chart" uri="{C3380CC4-5D6E-409C-BE32-E72D297353CC}">
                    <c16:uniqueId val="{00000009-5C17-4993-B8E5-31FE248ADB3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 1 Data'!$L$1</c15:sqref>
                        </c15:formulaRef>
                      </c:ext>
                    </c:extLst>
                    <c:strCache>
                      <c:ptCount val="1"/>
                      <c:pt idx="0">
                        <c:v>Unknown serotype</c:v>
                      </c:pt>
                    </c:strCache>
                  </c:strRef>
                </c:tx>
                <c:spPr>
                  <a:ln w="22225" cap="rnd">
                    <a:solidFill>
                      <a:schemeClr val="accent2">
                        <a:lumMod val="80000"/>
                      </a:schemeClr>
                    </a:solidFill>
                    <a:round/>
                  </a:ln>
                  <a:effectLst/>
                </c:spPr>
                <c:marker>
                  <c:symbol val="none"/>
                </c:marker>
                <c:val>
                  <c:numRef>
                    <c:extLst xmlns:c15="http://schemas.microsoft.com/office/drawing/2012/chart">
                      <c:ext xmlns:c15="http://schemas.microsoft.com/office/drawing/2012/chart" uri="{02D57815-91ED-43cb-92C2-25804820EDAC}">
                        <c15:formulaRef>
                          <c15:sqref>'Fig 1 Data'!$L$36:$L$46</c15:sqref>
                        </c15:formulaRef>
                      </c:ext>
                    </c:extLst>
                    <c:numCache>
                      <c:formatCode>General</c:formatCode>
                      <c:ptCount val="11"/>
                      <c:pt idx="0">
                        <c:v>0.61</c:v>
                      </c:pt>
                      <c:pt idx="1">
                        <c:v>0.37</c:v>
                      </c:pt>
                      <c:pt idx="2">
                        <c:v>1.18</c:v>
                      </c:pt>
                      <c:pt idx="3">
                        <c:v>1.19</c:v>
                      </c:pt>
                      <c:pt idx="4">
                        <c:v>1.69</c:v>
                      </c:pt>
                      <c:pt idx="5">
                        <c:v>0.88</c:v>
                      </c:pt>
                      <c:pt idx="6">
                        <c:v>0.94</c:v>
                      </c:pt>
                      <c:pt idx="7">
                        <c:v>1</c:v>
                      </c:pt>
                      <c:pt idx="8">
                        <c:v>1.1499999999999999</c:v>
                      </c:pt>
                      <c:pt idx="9">
                        <c:v>0.95</c:v>
                      </c:pt>
                      <c:pt idx="10">
                        <c:v>0.93</c:v>
                      </c:pt>
                    </c:numCache>
                  </c:numRef>
                </c:val>
                <c:smooth val="0"/>
                <c:extLst xmlns:c15="http://schemas.microsoft.com/office/drawing/2012/chart">
                  <c:ext xmlns:c16="http://schemas.microsoft.com/office/drawing/2014/chart" uri="{C3380CC4-5D6E-409C-BE32-E72D297353CC}">
                    <c16:uniqueId val="{0000000A-5C17-4993-B8E5-31FE248ADB3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'Fig 1 Data'!$M$1</c15:sqref>
                        </c15:formulaRef>
                      </c:ext>
                    </c:extLst>
                    <c:strCache>
                      <c:ptCount val="1"/>
                      <c:pt idx="0">
                        <c:v>Partially serotyped</c:v>
                      </c:pt>
                    </c:strCache>
                  </c:strRef>
                </c:tx>
                <c:spPr>
                  <a:ln w="22225" cap="rnd">
                    <a:solidFill>
                      <a:schemeClr val="accent4">
                        <a:lumMod val="80000"/>
                      </a:schemeClr>
                    </a:solidFill>
                    <a:round/>
                  </a:ln>
                  <a:effectLst/>
                </c:spPr>
                <c:marker>
                  <c:symbol val="none"/>
                </c:marker>
                <c:val>
                  <c:numRef>
                    <c:extLst xmlns:c15="http://schemas.microsoft.com/office/drawing/2012/chart">
                      <c:ext xmlns:c15="http://schemas.microsoft.com/office/drawing/2012/chart" uri="{02D57815-91ED-43cb-92C2-25804820EDAC}">
                        <c15:formulaRef>
                          <c15:sqref>'Fig 1 Data'!$M$36:$M$46</c15:sqref>
                        </c15:formulaRef>
                      </c:ext>
                    </c:extLst>
                    <c:numCache>
                      <c:formatCode>General</c:formatCode>
                      <c:ptCount val="11"/>
                      <c:pt idx="0">
                        <c:v>0.49</c:v>
                      </c:pt>
                      <c:pt idx="1">
                        <c:v>0.54</c:v>
                      </c:pt>
                      <c:pt idx="2">
                        <c:v>0.44</c:v>
                      </c:pt>
                      <c:pt idx="3">
                        <c:v>0.37</c:v>
                      </c:pt>
                      <c:pt idx="4">
                        <c:v>0.5</c:v>
                      </c:pt>
                      <c:pt idx="5">
                        <c:v>0.33</c:v>
                      </c:pt>
                      <c:pt idx="6">
                        <c:v>0.3</c:v>
                      </c:pt>
                      <c:pt idx="7">
                        <c:v>0.33</c:v>
                      </c:pt>
                      <c:pt idx="8">
                        <c:v>0.32</c:v>
                      </c:pt>
                      <c:pt idx="9">
                        <c:v>0.27</c:v>
                      </c:pt>
                      <c:pt idx="10">
                        <c:v>0.24</c:v>
                      </c:pt>
                    </c:numCache>
                  </c:numRef>
                </c:val>
                <c:smooth val="0"/>
                <c:extLst xmlns:c15="http://schemas.microsoft.com/office/drawing/2012/chart">
                  <c:ext xmlns:c16="http://schemas.microsoft.com/office/drawing/2014/chart" uri="{C3380CC4-5D6E-409C-BE32-E72D297353CC}">
                    <c16:uniqueId val="{0000000B-5C17-4993-B8E5-31FE248ADB30}"/>
                  </c:ext>
                </c:extLst>
              </c15:ser>
            </c15:filteredLineSeries>
          </c:ext>
        </c:extLst>
      </c:lineChart>
      <c:catAx>
        <c:axId val="542151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2150920"/>
        <c:crosses val="autoZero"/>
        <c:auto val="1"/>
        <c:lblAlgn val="ctr"/>
        <c:lblOffset val="100"/>
        <c:noMultiLvlLbl val="0"/>
      </c:catAx>
      <c:valAx>
        <c:axId val="542150920"/>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Incidence Per 100,000 Population</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2151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0C463-651F-4B91-AE2B-39791EF6E848}"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8CED6-AD88-43B5-B058-1BFE5A405A58}" type="slidenum">
              <a:rPr lang="en-US" smtClean="0"/>
              <a:t>‹#›</a:t>
            </a:fld>
            <a:endParaRPr lang="en-US"/>
          </a:p>
        </p:txBody>
      </p:sp>
    </p:spTree>
    <p:extLst>
      <p:ext uri="{BB962C8B-B14F-4D97-AF65-F5344CB8AC3E}">
        <p14:creationId xmlns:p14="http://schemas.microsoft.com/office/powerpoint/2010/main" val="167915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foodbymars?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s/photos/farm?utm_source=unsplash&amp;utm_medium=referral&amp;utm_content=creditCopyText" TargetMode="External"/><Relationship Id="rId5" Type="http://schemas.openxmlformats.org/officeDocument/2006/relationships/hyperlink" Target="https://unsplash.com/@photostheart?utm_source=unsplash&amp;utm_medium=referral&amp;utm_content=creditCopyText" TargetMode="External"/><Relationship Id="rId4" Type="http://schemas.openxmlformats.org/officeDocument/2006/relationships/hyperlink" Target="/s/photos/chicken?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jessibo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Roast Photo by </a:t>
            </a:r>
            <a:r>
              <a:rPr lang="en-US" sz="1200" dirty="0">
                <a:hlinkClick r:id="rId3"/>
              </a:rPr>
              <a:t>Alison </a:t>
            </a:r>
            <a:r>
              <a:rPr lang="en-US" sz="1200" dirty="0" err="1">
                <a:hlinkClick r:id="rId3"/>
              </a:rPr>
              <a:t>Marras</a:t>
            </a:r>
            <a:r>
              <a:rPr lang="en-US" sz="1200" dirty="0"/>
              <a:t> on </a:t>
            </a:r>
            <a:r>
              <a:rPr lang="en-US" sz="1200" dirty="0" err="1">
                <a:hlinkClick r:id="rId4" action="ppaction://hlinkfile"/>
              </a:rPr>
              <a:t>Unsplash</a:t>
            </a:r>
            <a:r>
              <a:rPr lang="en-US" sz="1200" dirty="0"/>
              <a:t> , Farm Photo by </a:t>
            </a:r>
            <a:r>
              <a:rPr lang="en-US" sz="1200" dirty="0" err="1">
                <a:hlinkClick r:id="rId5"/>
              </a:rPr>
              <a:t>PhotosTheArt</a:t>
            </a:r>
            <a:r>
              <a:rPr lang="en-US" sz="1200" dirty="0"/>
              <a:t> on </a:t>
            </a:r>
            <a:r>
              <a:rPr lang="en-US" sz="1200" dirty="0" err="1">
                <a:hlinkClick r:id="rId6" action="ppaction://hlinkfile"/>
              </a:rPr>
              <a:t>Unsplash</a:t>
            </a:r>
            <a:r>
              <a:rPr lang="en-US" sz="1200" dirty="0"/>
              <a:t> </a:t>
            </a:r>
          </a:p>
        </p:txBody>
      </p:sp>
      <p:sp>
        <p:nvSpPr>
          <p:cNvPr id="4" name="Slide Number Placeholder 3"/>
          <p:cNvSpPr>
            <a:spLocks noGrp="1"/>
          </p:cNvSpPr>
          <p:nvPr>
            <p:ph type="sldNum" sz="quarter" idx="5"/>
          </p:nvPr>
        </p:nvSpPr>
        <p:spPr/>
        <p:txBody>
          <a:bodyPr/>
          <a:lstStyle/>
          <a:p>
            <a:fld id="{4088CED6-AD88-43B5-B058-1BFE5A405A58}" type="slidenum">
              <a:rPr lang="en-US" smtClean="0"/>
              <a:t>1</a:t>
            </a:fld>
            <a:endParaRPr lang="en-US"/>
          </a:p>
        </p:txBody>
      </p:sp>
    </p:spTree>
    <p:extLst>
      <p:ext uri="{BB962C8B-B14F-4D97-AF65-F5344CB8AC3E}">
        <p14:creationId xmlns:p14="http://schemas.microsoft.com/office/powerpoint/2010/main" val="3769865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10</a:t>
            </a:fld>
            <a:endParaRPr lang="en-US"/>
          </a:p>
        </p:txBody>
      </p:sp>
    </p:spTree>
    <p:extLst>
      <p:ext uri="{BB962C8B-B14F-4D97-AF65-F5344CB8AC3E}">
        <p14:creationId xmlns:p14="http://schemas.microsoft.com/office/powerpoint/2010/main" val="168794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088CED6-AD88-43B5-B058-1BFE5A405A58}" type="slidenum">
              <a:rPr lang="en-US" smtClean="0"/>
              <a:t>11</a:t>
            </a:fld>
            <a:endParaRPr lang="en-US"/>
          </a:p>
        </p:txBody>
      </p:sp>
    </p:spTree>
    <p:extLst>
      <p:ext uri="{BB962C8B-B14F-4D97-AF65-F5344CB8AC3E}">
        <p14:creationId xmlns:p14="http://schemas.microsoft.com/office/powerpoint/2010/main" val="302699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12</a:t>
            </a:fld>
            <a:endParaRPr lang="en-US"/>
          </a:p>
        </p:txBody>
      </p:sp>
    </p:spTree>
    <p:extLst>
      <p:ext uri="{BB962C8B-B14F-4D97-AF65-F5344CB8AC3E}">
        <p14:creationId xmlns:p14="http://schemas.microsoft.com/office/powerpoint/2010/main" val="2135142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13</a:t>
            </a:fld>
            <a:endParaRPr lang="en-US"/>
          </a:p>
        </p:txBody>
      </p:sp>
    </p:spTree>
    <p:extLst>
      <p:ext uri="{BB962C8B-B14F-4D97-AF65-F5344CB8AC3E}">
        <p14:creationId xmlns:p14="http://schemas.microsoft.com/office/powerpoint/2010/main" val="157038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14</a:t>
            </a:fld>
            <a:endParaRPr lang="en-US"/>
          </a:p>
        </p:txBody>
      </p:sp>
    </p:spTree>
    <p:extLst>
      <p:ext uri="{BB962C8B-B14F-4D97-AF65-F5344CB8AC3E}">
        <p14:creationId xmlns:p14="http://schemas.microsoft.com/office/powerpoint/2010/main" val="278105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15</a:t>
            </a:fld>
            <a:endParaRPr lang="en-US"/>
          </a:p>
        </p:txBody>
      </p:sp>
    </p:spTree>
    <p:extLst>
      <p:ext uri="{BB962C8B-B14F-4D97-AF65-F5344CB8AC3E}">
        <p14:creationId xmlns:p14="http://schemas.microsoft.com/office/powerpoint/2010/main" val="372364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4088CED6-AD88-43B5-B058-1BFE5A405A58}" type="slidenum">
              <a:rPr lang="en-US" smtClean="0"/>
              <a:t>16</a:t>
            </a:fld>
            <a:endParaRPr lang="en-US"/>
          </a:p>
        </p:txBody>
      </p:sp>
    </p:spTree>
    <p:extLst>
      <p:ext uri="{BB962C8B-B14F-4D97-AF65-F5344CB8AC3E}">
        <p14:creationId xmlns:p14="http://schemas.microsoft.com/office/powerpoint/2010/main" val="2016269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4088CED6-AD88-43B5-B058-1BFE5A405A58}" type="slidenum">
              <a:rPr lang="en-US" smtClean="0"/>
              <a:t>17</a:t>
            </a:fld>
            <a:endParaRPr lang="en-US"/>
          </a:p>
        </p:txBody>
      </p:sp>
    </p:spTree>
    <p:extLst>
      <p:ext uri="{BB962C8B-B14F-4D97-AF65-F5344CB8AC3E}">
        <p14:creationId xmlns:p14="http://schemas.microsoft.com/office/powerpoint/2010/main" val="372672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18</a:t>
            </a:fld>
            <a:endParaRPr lang="en-US"/>
          </a:p>
        </p:txBody>
      </p:sp>
    </p:spTree>
    <p:extLst>
      <p:ext uri="{BB962C8B-B14F-4D97-AF65-F5344CB8AC3E}">
        <p14:creationId xmlns:p14="http://schemas.microsoft.com/office/powerpoint/2010/main" val="405138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19</a:t>
            </a:fld>
            <a:endParaRPr lang="en-US"/>
          </a:p>
        </p:txBody>
      </p:sp>
    </p:spTree>
    <p:extLst>
      <p:ext uri="{BB962C8B-B14F-4D97-AF65-F5344CB8AC3E}">
        <p14:creationId xmlns:p14="http://schemas.microsoft.com/office/powerpoint/2010/main" val="45523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credit: </a:t>
            </a:r>
            <a:r>
              <a:rPr lang="en-US" sz="1200" b="1" i="0" u="none" strike="noStrike" kern="1200" dirty="0" err="1">
                <a:solidFill>
                  <a:schemeClr val="tx1"/>
                </a:solidFill>
                <a:effectLst/>
                <a:latin typeface="+mn-lt"/>
                <a:ea typeface="+mn-ea"/>
                <a:cs typeface="+mn-cs"/>
                <a:hlinkClick r:id="rId3" tooltip="Go to jessibot's photostream"/>
              </a:rPr>
              <a:t>jessibot</a:t>
            </a:r>
            <a:br>
              <a:rPr lang="en-US" dirty="0"/>
            </a:b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2</a:t>
            </a:fld>
            <a:endParaRPr lang="en-US"/>
          </a:p>
        </p:txBody>
      </p:sp>
    </p:spTree>
    <p:extLst>
      <p:ext uri="{BB962C8B-B14F-4D97-AF65-F5344CB8AC3E}">
        <p14:creationId xmlns:p14="http://schemas.microsoft.com/office/powerpoint/2010/main" val="201294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8CEC449-660C-468E-B64C-6E57A1A111C7}" type="slidenum">
              <a:rPr lang="en-US" smtClean="0"/>
              <a:t>20</a:t>
            </a:fld>
            <a:endParaRPr lang="en-US"/>
          </a:p>
        </p:txBody>
      </p:sp>
    </p:spTree>
    <p:extLst>
      <p:ext uri="{BB962C8B-B14F-4D97-AF65-F5344CB8AC3E}">
        <p14:creationId xmlns:p14="http://schemas.microsoft.com/office/powerpoint/2010/main" val="425220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3</a:t>
            </a:fld>
            <a:endParaRPr lang="en-US"/>
          </a:p>
        </p:txBody>
      </p:sp>
    </p:spTree>
    <p:extLst>
      <p:ext uri="{BB962C8B-B14F-4D97-AF65-F5344CB8AC3E}">
        <p14:creationId xmlns:p14="http://schemas.microsoft.com/office/powerpoint/2010/main" val="381973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4</a:t>
            </a:fld>
            <a:endParaRPr lang="en-US"/>
          </a:p>
        </p:txBody>
      </p:sp>
    </p:spTree>
    <p:extLst>
      <p:ext uri="{BB962C8B-B14F-4D97-AF65-F5344CB8AC3E}">
        <p14:creationId xmlns:p14="http://schemas.microsoft.com/office/powerpoint/2010/main" val="374080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5</a:t>
            </a:fld>
            <a:endParaRPr lang="en-US"/>
          </a:p>
        </p:txBody>
      </p:sp>
    </p:spTree>
    <p:extLst>
      <p:ext uri="{BB962C8B-B14F-4D97-AF65-F5344CB8AC3E}">
        <p14:creationId xmlns:p14="http://schemas.microsoft.com/office/powerpoint/2010/main" val="156569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6</a:t>
            </a:fld>
            <a:endParaRPr lang="en-US"/>
          </a:p>
        </p:txBody>
      </p:sp>
    </p:spTree>
    <p:extLst>
      <p:ext uri="{BB962C8B-B14F-4D97-AF65-F5344CB8AC3E}">
        <p14:creationId xmlns:p14="http://schemas.microsoft.com/office/powerpoint/2010/main" val="322599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7</a:t>
            </a:fld>
            <a:endParaRPr lang="en-US"/>
          </a:p>
        </p:txBody>
      </p:sp>
    </p:spTree>
    <p:extLst>
      <p:ext uri="{BB962C8B-B14F-4D97-AF65-F5344CB8AC3E}">
        <p14:creationId xmlns:p14="http://schemas.microsoft.com/office/powerpoint/2010/main" val="275534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8</a:t>
            </a:fld>
            <a:endParaRPr lang="en-US"/>
          </a:p>
        </p:txBody>
      </p:sp>
    </p:spTree>
    <p:extLst>
      <p:ext uri="{BB962C8B-B14F-4D97-AF65-F5344CB8AC3E}">
        <p14:creationId xmlns:p14="http://schemas.microsoft.com/office/powerpoint/2010/main" val="60984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8CED6-AD88-43B5-B058-1BFE5A405A58}" type="slidenum">
              <a:rPr lang="en-US" smtClean="0"/>
              <a:t>9</a:t>
            </a:fld>
            <a:endParaRPr lang="en-US"/>
          </a:p>
        </p:txBody>
      </p:sp>
    </p:spTree>
    <p:extLst>
      <p:ext uri="{BB962C8B-B14F-4D97-AF65-F5344CB8AC3E}">
        <p14:creationId xmlns:p14="http://schemas.microsoft.com/office/powerpoint/2010/main" val="25664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A11C-BBEF-45EC-823D-54E14DCD4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94B6D1-5A21-4BF0-851E-883C92F0D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CA72C-DFD9-4ECF-A03D-3D3856845673}"/>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5" name="Footer Placeholder 4">
            <a:extLst>
              <a:ext uri="{FF2B5EF4-FFF2-40B4-BE49-F238E27FC236}">
                <a16:creationId xmlns:a16="http://schemas.microsoft.com/office/drawing/2014/main" id="{B4E09068-3264-4499-9FD5-3EE07FAEA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03F28-367B-4853-808F-273EBCEB7FA6}"/>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28217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325E-7603-44F8-B4D9-5583446F28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3DBC30-449A-4A88-AA98-424866A27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1C8BF-2FDD-4519-87A0-A7292C331302}"/>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5" name="Footer Placeholder 4">
            <a:extLst>
              <a:ext uri="{FF2B5EF4-FFF2-40B4-BE49-F238E27FC236}">
                <a16:creationId xmlns:a16="http://schemas.microsoft.com/office/drawing/2014/main" id="{FD6A980C-B3BA-4586-973B-2B6610F87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E6059-492A-4D27-A4B9-F02FA40B2338}"/>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27363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771871-C471-4DF3-8364-0EABF234CA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29E6F-BE35-4EAA-A18D-C8ACC7D3FD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E0219-C383-4E4E-82C6-82697E1971D4}"/>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5" name="Footer Placeholder 4">
            <a:extLst>
              <a:ext uri="{FF2B5EF4-FFF2-40B4-BE49-F238E27FC236}">
                <a16:creationId xmlns:a16="http://schemas.microsoft.com/office/drawing/2014/main" id="{7B84C46C-EC1D-4561-B897-591ECBA52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9862F-F363-41CF-BDD1-FF20778D57B6}"/>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223307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8F42-3E9D-4D84-83FD-BB1A25DAC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760A9-A7C9-475C-9E43-E5030E6E4E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05F97-2AC2-488D-8CBD-A8B928F14FD2}"/>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5" name="Footer Placeholder 4">
            <a:extLst>
              <a:ext uri="{FF2B5EF4-FFF2-40B4-BE49-F238E27FC236}">
                <a16:creationId xmlns:a16="http://schemas.microsoft.com/office/drawing/2014/main" id="{CBDCD3C4-E591-4D01-93DF-16FAEB0D3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A5F13-1E78-434C-9A23-D53DF28FE1A6}"/>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7354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8FEC-92EE-495C-8096-52140672A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F414B-E282-407D-8DF1-F997E9A99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CF3CE1-8FA7-4BF9-AB5F-E3EACB6F3AF7}"/>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5" name="Footer Placeholder 4">
            <a:extLst>
              <a:ext uri="{FF2B5EF4-FFF2-40B4-BE49-F238E27FC236}">
                <a16:creationId xmlns:a16="http://schemas.microsoft.com/office/drawing/2014/main" id="{ED9262C8-8262-4EA6-A4EE-0B7AA8A0D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2A4AA-E434-46A2-8F78-337040EEF885}"/>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333211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CD6B-2210-4866-B691-5391A5F68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4F40F2-6185-4B0B-927D-4B8F8D70C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4376A-35DE-4334-BFB6-8E5DD8B8CD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0AEE32-FA19-4936-8BB6-3EB3B2518428}"/>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6" name="Footer Placeholder 5">
            <a:extLst>
              <a:ext uri="{FF2B5EF4-FFF2-40B4-BE49-F238E27FC236}">
                <a16:creationId xmlns:a16="http://schemas.microsoft.com/office/drawing/2014/main" id="{95FA4F02-7F39-4DAC-89EE-74BDDBFD3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309FF-9BCC-46DF-A644-FE601A351FB3}"/>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1136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7DC5-AC64-47B3-8F28-4EB8EA07A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5D8E51-8089-401D-ABCF-246C45E8C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CD6ED7-8273-4EB7-BB34-D1F02EBFAE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72ED19-D2AD-45F7-B45A-904A8D9716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2054F9-A667-450A-A599-35BCA539CB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2D88A1-03CC-4AEA-AFD1-B338236FC74D}"/>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8" name="Footer Placeholder 7">
            <a:extLst>
              <a:ext uri="{FF2B5EF4-FFF2-40B4-BE49-F238E27FC236}">
                <a16:creationId xmlns:a16="http://schemas.microsoft.com/office/drawing/2014/main" id="{870B5738-FFE2-4C47-91AE-6ADE47B630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4C2A33-33F4-44B5-9032-F17E7391996D}"/>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198566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166D-C699-4500-B1A1-90D9FCD0CC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3606DD-4ED5-4154-BDF6-E819414E85BF}"/>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4" name="Footer Placeholder 3">
            <a:extLst>
              <a:ext uri="{FF2B5EF4-FFF2-40B4-BE49-F238E27FC236}">
                <a16:creationId xmlns:a16="http://schemas.microsoft.com/office/drawing/2014/main" id="{53A91CC1-998D-4C45-A180-4F87CB2CF5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4B9FB0-DAE2-4C36-AAE9-9669E9F90E65}"/>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151941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D9622-734D-413F-A5E7-D4AC4C76033B}"/>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3" name="Footer Placeholder 2">
            <a:extLst>
              <a:ext uri="{FF2B5EF4-FFF2-40B4-BE49-F238E27FC236}">
                <a16:creationId xmlns:a16="http://schemas.microsoft.com/office/drawing/2014/main" id="{D61951E8-502F-4BE9-A020-B3BCDFB46A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9B94C1-CFB7-47D8-81DE-F295CC36EAE3}"/>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88039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32B3-FD92-426C-B976-F4C718C8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0B9925-9C94-4D63-AABF-4B335AC68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51B72-11AB-45E1-8849-925F49AAF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0C186-6FC6-4577-8172-C5DBCF3B9F59}"/>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6" name="Footer Placeholder 5">
            <a:extLst>
              <a:ext uri="{FF2B5EF4-FFF2-40B4-BE49-F238E27FC236}">
                <a16:creationId xmlns:a16="http://schemas.microsoft.com/office/drawing/2014/main" id="{F1C6137F-1482-4E5E-B46B-513237C23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E0422-4366-4F3F-9CB6-232BEE346002}"/>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225582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5937-BAF2-4B13-82C9-7715ED94D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89479B-D370-4708-9CAE-AAA7468B7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A0C9CF-72BE-424E-B16A-28A0A3A82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72D74D-E3F6-4396-8576-9B10F4E6E16F}"/>
              </a:ext>
            </a:extLst>
          </p:cNvPr>
          <p:cNvSpPr>
            <a:spLocks noGrp="1"/>
          </p:cNvSpPr>
          <p:nvPr>
            <p:ph type="dt" sz="half" idx="10"/>
          </p:nvPr>
        </p:nvSpPr>
        <p:spPr/>
        <p:txBody>
          <a:bodyPr/>
          <a:lstStyle/>
          <a:p>
            <a:fld id="{FEB1D241-6070-4C94-B2D4-C81524ECA5F2}" type="datetimeFigureOut">
              <a:rPr lang="en-US" smtClean="0"/>
              <a:t>3/23/2021</a:t>
            </a:fld>
            <a:endParaRPr lang="en-US"/>
          </a:p>
        </p:txBody>
      </p:sp>
      <p:sp>
        <p:nvSpPr>
          <p:cNvPr id="6" name="Footer Placeholder 5">
            <a:extLst>
              <a:ext uri="{FF2B5EF4-FFF2-40B4-BE49-F238E27FC236}">
                <a16:creationId xmlns:a16="http://schemas.microsoft.com/office/drawing/2014/main" id="{D3D56E47-B718-4F99-8C7D-8713F3A39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9F302-43CB-4FF3-BEFE-E61B440AF26D}"/>
              </a:ext>
            </a:extLst>
          </p:cNvPr>
          <p:cNvSpPr>
            <a:spLocks noGrp="1"/>
          </p:cNvSpPr>
          <p:nvPr>
            <p:ph type="sldNum" sz="quarter" idx="12"/>
          </p:nvPr>
        </p:nvSpPr>
        <p:spPr/>
        <p:txBody>
          <a:bodyPr/>
          <a:lstStyle/>
          <a:p>
            <a:fld id="{571634DE-0E22-4DA1-BC81-6237FA9BA1B1}" type="slidenum">
              <a:rPr lang="en-US" smtClean="0"/>
              <a:t>‹#›</a:t>
            </a:fld>
            <a:endParaRPr lang="en-US"/>
          </a:p>
        </p:txBody>
      </p:sp>
    </p:spTree>
    <p:extLst>
      <p:ext uri="{BB962C8B-B14F-4D97-AF65-F5344CB8AC3E}">
        <p14:creationId xmlns:p14="http://schemas.microsoft.com/office/powerpoint/2010/main" val="174004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CB5F-40A4-4D31-BFC6-BB92B55E3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AAE5D3-9AED-4144-A60C-AB20D8B36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3B98C-2900-4459-B7A0-472A4679A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1D241-6070-4C94-B2D4-C81524ECA5F2}" type="datetimeFigureOut">
              <a:rPr lang="en-US" smtClean="0"/>
              <a:t>3/23/2021</a:t>
            </a:fld>
            <a:endParaRPr lang="en-US"/>
          </a:p>
        </p:txBody>
      </p:sp>
      <p:sp>
        <p:nvSpPr>
          <p:cNvPr id="5" name="Footer Placeholder 4">
            <a:extLst>
              <a:ext uri="{FF2B5EF4-FFF2-40B4-BE49-F238E27FC236}">
                <a16:creationId xmlns:a16="http://schemas.microsoft.com/office/drawing/2014/main" id="{F55737A4-89AC-47F2-8698-511043A5B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D4B42A-ED35-4A98-9E33-BA9644BF6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634DE-0E22-4DA1-BC81-6237FA9BA1B1}" type="slidenum">
              <a:rPr lang="en-US" smtClean="0"/>
              <a:t>‹#›</a:t>
            </a:fld>
            <a:endParaRPr lang="en-US"/>
          </a:p>
        </p:txBody>
      </p:sp>
    </p:spTree>
    <p:extLst>
      <p:ext uri="{BB962C8B-B14F-4D97-AF65-F5344CB8AC3E}">
        <p14:creationId xmlns:p14="http://schemas.microsoft.com/office/powerpoint/2010/main" val="1057923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s/photos/farm?utm_source=unsplash&amp;utm_medium=referral&amp;utm_content=creditCopyTex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nsplash.com/@photostheart?utm_source=unsplash&amp;utm_medium=referral&amp;utm_content=creditCopyText" TargetMode="External"/><Relationship Id="rId5" Type="http://schemas.openxmlformats.org/officeDocument/2006/relationships/hyperlink" Target="https://unsplash.com/@foodbymars?utm_source=unsplash&amp;utm_medium=referral&amp;utm_content=creditCopyText"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flickr.com/photos/jessibot/"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ssorscher@cspinet.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77769B58-418E-4811-90BB-F5854D3CFC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429000"/>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0DEEBF-DB94-4E7E-A9D3-84FA863C3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C3A2CB-69D8-44E0-BC64-6E50AAA74AE6}"/>
              </a:ext>
            </a:extLst>
          </p:cNvPr>
          <p:cNvSpPr>
            <a:spLocks noGrp="1"/>
          </p:cNvSpPr>
          <p:nvPr>
            <p:ph type="ctrTitle"/>
          </p:nvPr>
        </p:nvSpPr>
        <p:spPr>
          <a:xfrm>
            <a:off x="5021821" y="3812954"/>
            <a:ext cx="6465287" cy="1412929"/>
          </a:xfrm>
        </p:spPr>
        <p:txBody>
          <a:bodyPr>
            <a:normAutofit/>
          </a:bodyPr>
          <a:lstStyle/>
          <a:p>
            <a:pPr algn="r"/>
            <a:r>
              <a:rPr lang="en-US" sz="4800" dirty="0"/>
              <a:t>Modernization of Performance Standards</a:t>
            </a:r>
          </a:p>
        </p:txBody>
      </p:sp>
      <p:sp>
        <p:nvSpPr>
          <p:cNvPr id="3" name="Subtitle 2">
            <a:extLst>
              <a:ext uri="{FF2B5EF4-FFF2-40B4-BE49-F238E27FC236}">
                <a16:creationId xmlns:a16="http://schemas.microsoft.com/office/drawing/2014/main" id="{F1E1D52D-8FAB-4704-BABF-442C34DD8B1C}"/>
              </a:ext>
            </a:extLst>
          </p:cNvPr>
          <p:cNvSpPr>
            <a:spLocks noGrp="1"/>
          </p:cNvSpPr>
          <p:nvPr>
            <p:ph type="subTitle" idx="1"/>
          </p:nvPr>
        </p:nvSpPr>
        <p:spPr>
          <a:xfrm>
            <a:off x="5021821" y="5446616"/>
            <a:ext cx="6853934" cy="1031179"/>
          </a:xfrm>
        </p:spPr>
        <p:txBody>
          <a:bodyPr>
            <a:normAutofit fontScale="92500" lnSpcReduction="10000"/>
          </a:bodyPr>
          <a:lstStyle/>
          <a:p>
            <a:pPr algn="r">
              <a:lnSpc>
                <a:spcPct val="120000"/>
              </a:lnSpc>
              <a:spcBef>
                <a:spcPts val="0"/>
              </a:spcBef>
            </a:pPr>
            <a:r>
              <a:rPr lang="en-US" sz="2000" dirty="0"/>
              <a:t>Sarah Sorscher, JD, MPH, Deputy Director</a:t>
            </a:r>
          </a:p>
          <a:p>
            <a:pPr algn="r">
              <a:lnSpc>
                <a:spcPct val="120000"/>
              </a:lnSpc>
              <a:spcBef>
                <a:spcPts val="0"/>
              </a:spcBef>
            </a:pPr>
            <a:r>
              <a:rPr lang="en-US" sz="2000" dirty="0"/>
              <a:t>Center for Science in the Public Interest</a:t>
            </a:r>
          </a:p>
          <a:p>
            <a:pPr algn="r">
              <a:lnSpc>
                <a:spcPct val="120000"/>
              </a:lnSpc>
              <a:spcBef>
                <a:spcPts val="0"/>
              </a:spcBef>
            </a:pPr>
            <a:r>
              <a:rPr lang="en-US" sz="2000" dirty="0"/>
              <a:t>March 11, 2021</a:t>
            </a:r>
          </a:p>
        </p:txBody>
      </p:sp>
      <p:cxnSp>
        <p:nvCxnSpPr>
          <p:cNvPr id="18" name="Straight Connector 17">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496" y="5336249"/>
            <a:ext cx="5486400" cy="0"/>
          </a:xfrm>
          <a:prstGeom prst="line">
            <a:avLst/>
          </a:prstGeom>
          <a:ln w="22225">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indoor, pan, kitchen appliance, cooked&#10;&#10;Description automatically generated">
            <a:extLst>
              <a:ext uri="{FF2B5EF4-FFF2-40B4-BE49-F238E27FC236}">
                <a16:creationId xmlns:a16="http://schemas.microsoft.com/office/drawing/2014/main" id="{FFFCDD4E-6FB6-46B7-BF4C-9399C6D261D5}"/>
              </a:ext>
            </a:extLst>
          </p:cNvPr>
          <p:cNvPicPr>
            <a:picLocks noChangeAspect="1"/>
          </p:cNvPicPr>
          <p:nvPr/>
        </p:nvPicPr>
        <p:blipFill rotWithShape="1">
          <a:blip r:embed="rId3">
            <a:extLst>
              <a:ext uri="{28A0092B-C50C-407E-A947-70E740481C1C}">
                <a14:useLocalDpi xmlns:a14="http://schemas.microsoft.com/office/drawing/2010/main" val="0"/>
              </a:ext>
            </a:extLst>
          </a:blip>
          <a:srcRect r="-778" b="2530"/>
          <a:stretch/>
        </p:blipFill>
        <p:spPr>
          <a:xfrm>
            <a:off x="25051" y="79518"/>
            <a:ext cx="4608123" cy="6684527"/>
          </a:xfrm>
          <a:prstGeom prst="rect">
            <a:avLst/>
          </a:prstGeom>
        </p:spPr>
      </p:pic>
      <p:pic>
        <p:nvPicPr>
          <p:cNvPr id="10" name="Picture 9" descr="A barn in a field&#10;&#10;Description automatically generated with medium confidence">
            <a:extLst>
              <a:ext uri="{FF2B5EF4-FFF2-40B4-BE49-F238E27FC236}">
                <a16:creationId xmlns:a16="http://schemas.microsoft.com/office/drawing/2014/main" id="{FE79F0B2-A479-4A40-9F6F-76C001A1DA6A}"/>
              </a:ext>
            </a:extLst>
          </p:cNvPr>
          <p:cNvPicPr>
            <a:picLocks noChangeAspect="1"/>
          </p:cNvPicPr>
          <p:nvPr/>
        </p:nvPicPr>
        <p:blipFill rotWithShape="1">
          <a:blip r:embed="rId4">
            <a:extLst>
              <a:ext uri="{28A0092B-C50C-407E-A947-70E740481C1C}">
                <a14:useLocalDpi xmlns:a14="http://schemas.microsoft.com/office/drawing/2010/main" val="0"/>
              </a:ext>
            </a:extLst>
          </a:blip>
          <a:srcRect l="767" t="27424" r="17985" b="20581"/>
          <a:stretch/>
        </p:blipFill>
        <p:spPr>
          <a:xfrm>
            <a:off x="4683305" y="84585"/>
            <a:ext cx="7429358" cy="3565803"/>
          </a:xfrm>
          <a:prstGeom prst="rect">
            <a:avLst/>
          </a:prstGeom>
        </p:spPr>
      </p:pic>
      <p:grpSp>
        <p:nvGrpSpPr>
          <p:cNvPr id="15" name="Group 14">
            <a:extLst>
              <a:ext uri="{FF2B5EF4-FFF2-40B4-BE49-F238E27FC236}">
                <a16:creationId xmlns:a16="http://schemas.microsoft.com/office/drawing/2014/main" id="{2DA05E54-78C2-4BD0-B285-C3382A1A330B}"/>
              </a:ext>
            </a:extLst>
          </p:cNvPr>
          <p:cNvGrpSpPr/>
          <p:nvPr/>
        </p:nvGrpSpPr>
        <p:grpSpPr>
          <a:xfrm>
            <a:off x="0" y="6556548"/>
            <a:ext cx="12192000" cy="301452"/>
            <a:chOff x="0" y="5396413"/>
            <a:chExt cx="9144000" cy="301451"/>
          </a:xfrm>
        </p:grpSpPr>
        <p:sp>
          <p:nvSpPr>
            <p:cNvPr id="17" name="Rectangle 16">
              <a:extLst>
                <a:ext uri="{FF2B5EF4-FFF2-40B4-BE49-F238E27FC236}">
                  <a16:creationId xmlns:a16="http://schemas.microsoft.com/office/drawing/2014/main" id="{B2CF2BE4-76B5-464C-9F73-F556BE9BC346}"/>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D3679B-BD80-4C55-92C1-3D3C467219AF}"/>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6E780A-68A5-4B91-A416-7CAE5E6DBCBD}"/>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C278D8-F01B-4368-A626-C6BE9355326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11668AC8-9E23-4307-A4B9-22F7698212E1}"/>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CEAA86-244D-4AF1-84FA-BDAD1C691C80}"/>
              </a:ext>
            </a:extLst>
          </p:cNvPr>
          <p:cNvSpPr txBox="1"/>
          <p:nvPr/>
        </p:nvSpPr>
        <p:spPr>
          <a:xfrm>
            <a:off x="4582049" y="3605663"/>
            <a:ext cx="5337517" cy="530915"/>
          </a:xfrm>
          <a:prstGeom prst="rect">
            <a:avLst/>
          </a:prstGeom>
          <a:noFill/>
        </p:spPr>
        <p:txBody>
          <a:bodyPr wrap="square" rtlCol="0">
            <a:spAutoFit/>
          </a:bodyPr>
          <a:lstStyle/>
          <a:p>
            <a:r>
              <a:rPr lang="en-US" sz="1050" dirty="0"/>
              <a:t>Photos: </a:t>
            </a:r>
            <a:r>
              <a:rPr lang="en-US" sz="1050" dirty="0">
                <a:hlinkClick r:id="rId5"/>
              </a:rPr>
              <a:t>Alison </a:t>
            </a:r>
            <a:r>
              <a:rPr lang="en-US" sz="1050" dirty="0" err="1">
                <a:hlinkClick r:id="rId5"/>
              </a:rPr>
              <a:t>Marras</a:t>
            </a:r>
            <a:r>
              <a:rPr lang="en-US" sz="1050" dirty="0"/>
              <a:t>, </a:t>
            </a:r>
            <a:r>
              <a:rPr lang="en-US" sz="1050" dirty="0" err="1">
                <a:hlinkClick r:id="rId6"/>
              </a:rPr>
              <a:t>PhotosTheArt</a:t>
            </a:r>
            <a:r>
              <a:rPr lang="en-US" sz="1050" dirty="0"/>
              <a:t> via </a:t>
            </a:r>
            <a:r>
              <a:rPr lang="en-US" sz="1050" dirty="0" err="1">
                <a:hlinkClick r:id="rId7" action="ppaction://hlinkfile"/>
              </a:rPr>
              <a:t>Unsplash</a:t>
            </a:r>
            <a:r>
              <a:rPr lang="en-US" sz="1050" dirty="0"/>
              <a:t> </a:t>
            </a:r>
          </a:p>
          <a:p>
            <a:endParaRPr lang="en-US" dirty="0"/>
          </a:p>
        </p:txBody>
      </p:sp>
    </p:spTree>
    <p:extLst>
      <p:ext uri="{BB962C8B-B14F-4D97-AF65-F5344CB8AC3E}">
        <p14:creationId xmlns:p14="http://schemas.microsoft.com/office/powerpoint/2010/main" val="36047059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513567" y="414565"/>
            <a:ext cx="11386160" cy="646331"/>
          </a:xfrm>
          <a:prstGeom prst="rect">
            <a:avLst/>
          </a:prstGeom>
          <a:noFill/>
        </p:spPr>
        <p:txBody>
          <a:bodyPr wrap="square" rtlCol="0">
            <a:spAutoFit/>
          </a:bodyPr>
          <a:lstStyle/>
          <a:p>
            <a:pPr algn="ctr"/>
            <a:r>
              <a:rPr lang="en-US" sz="3600" dirty="0"/>
              <a:t>It is possible to bring case counts down: UK Example</a:t>
            </a:r>
          </a:p>
        </p:txBody>
      </p:sp>
      <p:pic>
        <p:nvPicPr>
          <p:cNvPr id="18" name="Picture 17">
            <a:extLst>
              <a:ext uri="{FF2B5EF4-FFF2-40B4-BE49-F238E27FC236}">
                <a16:creationId xmlns:a16="http://schemas.microsoft.com/office/drawing/2014/main" id="{5FFDCBD3-E3E5-4E19-AD15-D807C8DAF63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24597"/>
            <a:ext cx="5943600" cy="4408805"/>
          </a:xfrm>
          <a:prstGeom prst="rect">
            <a:avLst/>
          </a:prstGeom>
          <a:noFill/>
          <a:ln>
            <a:noFill/>
          </a:ln>
        </p:spPr>
      </p:pic>
      <p:sp>
        <p:nvSpPr>
          <p:cNvPr id="5" name="TextBox 4">
            <a:extLst>
              <a:ext uri="{FF2B5EF4-FFF2-40B4-BE49-F238E27FC236}">
                <a16:creationId xmlns:a16="http://schemas.microsoft.com/office/drawing/2014/main" id="{3E2F0E79-2E47-4491-A310-FAD0914EAA89}"/>
              </a:ext>
            </a:extLst>
          </p:cNvPr>
          <p:cNvSpPr txBox="1"/>
          <p:nvPr/>
        </p:nvSpPr>
        <p:spPr>
          <a:xfrm>
            <a:off x="2179529" y="5774499"/>
            <a:ext cx="8843375" cy="646331"/>
          </a:xfrm>
          <a:prstGeom prst="rect">
            <a:avLst/>
          </a:prstGeom>
          <a:noFill/>
        </p:spPr>
        <p:txBody>
          <a:bodyPr wrap="square" rtlCol="0">
            <a:spAutoFit/>
          </a:bodyPr>
          <a:lstStyle/>
          <a:p>
            <a:r>
              <a:rPr lang="en-US" dirty="0"/>
              <a:t>O'Brien SJ. The "decline and fall" of nontyphoidal Salmonella in the United Kingdom. Clin Infect Dis. 2013; 56(5): 705-710.</a:t>
            </a:r>
          </a:p>
        </p:txBody>
      </p:sp>
    </p:spTree>
    <p:extLst>
      <p:ext uri="{BB962C8B-B14F-4D97-AF65-F5344CB8AC3E}">
        <p14:creationId xmlns:p14="http://schemas.microsoft.com/office/powerpoint/2010/main" val="411196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443115" y="915736"/>
            <a:ext cx="11386160" cy="769441"/>
          </a:xfrm>
          <a:prstGeom prst="rect">
            <a:avLst/>
          </a:prstGeom>
          <a:noFill/>
        </p:spPr>
        <p:txBody>
          <a:bodyPr wrap="square" rtlCol="0">
            <a:spAutoFit/>
          </a:bodyPr>
          <a:lstStyle/>
          <a:p>
            <a:pPr algn="ctr"/>
            <a:r>
              <a:rPr lang="en-US" sz="4400" b="1" dirty="0"/>
              <a:t>What’s Happening In Europe?</a:t>
            </a:r>
          </a:p>
        </p:txBody>
      </p:sp>
      <p:sp>
        <p:nvSpPr>
          <p:cNvPr id="2" name="TextBox 1">
            <a:extLst>
              <a:ext uri="{FF2B5EF4-FFF2-40B4-BE49-F238E27FC236}">
                <a16:creationId xmlns:a16="http://schemas.microsoft.com/office/drawing/2014/main" id="{08B7C156-45C9-4B74-9F9B-625E50D75741}"/>
              </a:ext>
            </a:extLst>
          </p:cNvPr>
          <p:cNvSpPr txBox="1"/>
          <p:nvPr/>
        </p:nvSpPr>
        <p:spPr>
          <a:xfrm>
            <a:off x="2497384" y="1990906"/>
            <a:ext cx="7277622"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National Action Plans target priority serotypes</a:t>
            </a:r>
          </a:p>
          <a:p>
            <a:pPr marL="285750" indent="-285750">
              <a:buFont typeface="Arial" panose="020B0604020202020204" pitchFamily="34" charset="0"/>
              <a:buChar char="•"/>
            </a:pPr>
            <a:r>
              <a:rPr lang="en-US" sz="2800" dirty="0"/>
              <a:t>Enforceable standards</a:t>
            </a:r>
          </a:p>
          <a:p>
            <a:pPr marL="742950" lvl="1" indent="-285750">
              <a:buFont typeface="Arial" panose="020B0604020202020204" pitchFamily="34" charset="0"/>
              <a:buChar char="•"/>
            </a:pPr>
            <a:r>
              <a:rPr lang="en-US" sz="2800" dirty="0"/>
              <a:t>Some priority serotypes are adulterants in raw meat and poultry</a:t>
            </a:r>
          </a:p>
          <a:p>
            <a:pPr marL="285750" indent="-285750">
              <a:buFont typeface="Arial" panose="020B0604020202020204" pitchFamily="34" charset="0"/>
              <a:buChar char="•"/>
            </a:pPr>
            <a:r>
              <a:rPr lang="en-US" sz="2800" dirty="0"/>
              <a:t>Farm-to-fork regulatory coverage </a:t>
            </a:r>
          </a:p>
          <a:p>
            <a:pPr marL="742950" lvl="1" indent="-285750">
              <a:buFont typeface="Arial" panose="020B0604020202020204" pitchFamily="34" charset="0"/>
              <a:buChar char="•"/>
            </a:pPr>
            <a:r>
              <a:rPr lang="en-US" sz="2800" dirty="0"/>
              <a:t>Including on-farm targets, surveillance, and control programs</a:t>
            </a:r>
          </a:p>
        </p:txBody>
      </p:sp>
    </p:spTree>
    <p:extLst>
      <p:ext uri="{BB962C8B-B14F-4D97-AF65-F5344CB8AC3E}">
        <p14:creationId xmlns:p14="http://schemas.microsoft.com/office/powerpoint/2010/main" val="289416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513567" y="414565"/>
            <a:ext cx="11386160" cy="646331"/>
          </a:xfrm>
          <a:prstGeom prst="rect">
            <a:avLst/>
          </a:prstGeom>
          <a:noFill/>
        </p:spPr>
        <p:txBody>
          <a:bodyPr wrap="square" rtlCol="0">
            <a:spAutoFit/>
          </a:bodyPr>
          <a:lstStyle/>
          <a:p>
            <a:pPr algn="ctr"/>
            <a:r>
              <a:rPr lang="en-US" sz="3600" dirty="0"/>
              <a:t>US Example </a:t>
            </a:r>
          </a:p>
        </p:txBody>
      </p:sp>
      <p:pic>
        <p:nvPicPr>
          <p:cNvPr id="4" name="Picture 3">
            <a:extLst>
              <a:ext uri="{FF2B5EF4-FFF2-40B4-BE49-F238E27FC236}">
                <a16:creationId xmlns:a16="http://schemas.microsoft.com/office/drawing/2014/main" id="{BE035FBC-A5CA-4F30-92AC-F72F256B648E}"/>
              </a:ext>
            </a:extLst>
          </p:cNvPr>
          <p:cNvPicPr>
            <a:picLocks noChangeAspect="1"/>
          </p:cNvPicPr>
          <p:nvPr/>
        </p:nvPicPr>
        <p:blipFill>
          <a:blip r:embed="rId4"/>
          <a:stretch>
            <a:fillRect/>
          </a:stretch>
        </p:blipFill>
        <p:spPr>
          <a:xfrm>
            <a:off x="1979110" y="1152092"/>
            <a:ext cx="8066762" cy="4553816"/>
          </a:xfrm>
          <a:prstGeom prst="rect">
            <a:avLst/>
          </a:prstGeom>
        </p:spPr>
      </p:pic>
      <p:sp>
        <p:nvSpPr>
          <p:cNvPr id="6" name="TextBox 5">
            <a:extLst>
              <a:ext uri="{FF2B5EF4-FFF2-40B4-BE49-F238E27FC236}">
                <a16:creationId xmlns:a16="http://schemas.microsoft.com/office/drawing/2014/main" id="{BE44438F-5BDB-4C36-9994-A8DB69F73419}"/>
              </a:ext>
            </a:extLst>
          </p:cNvPr>
          <p:cNvSpPr txBox="1"/>
          <p:nvPr/>
        </p:nvSpPr>
        <p:spPr>
          <a:xfrm>
            <a:off x="1979110" y="5851062"/>
            <a:ext cx="9782829" cy="646331"/>
          </a:xfrm>
          <a:prstGeom prst="rect">
            <a:avLst/>
          </a:prstGeom>
          <a:noFill/>
        </p:spPr>
        <p:txBody>
          <a:bodyPr wrap="square" rtlCol="0">
            <a:spAutoFit/>
          </a:bodyPr>
          <a:lstStyle/>
          <a:p>
            <a:r>
              <a:rPr lang="en-US" dirty="0"/>
              <a:t>Presentation by Rob Tauxe, MD, MPH, Director, Division of Foodborne, Waterborne, and Env. Dis., NCEZID, CDC. Road Map to Reducing Salmonella, September 22, 2020</a:t>
            </a:r>
          </a:p>
        </p:txBody>
      </p:sp>
    </p:spTree>
    <p:extLst>
      <p:ext uri="{BB962C8B-B14F-4D97-AF65-F5344CB8AC3E}">
        <p14:creationId xmlns:p14="http://schemas.microsoft.com/office/powerpoint/2010/main" val="60452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443115" y="878028"/>
            <a:ext cx="11386160" cy="646331"/>
          </a:xfrm>
          <a:prstGeom prst="rect">
            <a:avLst/>
          </a:prstGeom>
          <a:noFill/>
        </p:spPr>
        <p:txBody>
          <a:bodyPr wrap="square" rtlCol="0">
            <a:spAutoFit/>
          </a:bodyPr>
          <a:lstStyle/>
          <a:p>
            <a:pPr algn="ctr"/>
            <a:r>
              <a:rPr lang="en-US" sz="3600" dirty="0"/>
              <a:t>But… A Static, Piecemeal Approach Leaves Gaps</a:t>
            </a:r>
          </a:p>
        </p:txBody>
      </p:sp>
      <p:pic>
        <p:nvPicPr>
          <p:cNvPr id="5" name="Picture 4">
            <a:extLst>
              <a:ext uri="{FF2B5EF4-FFF2-40B4-BE49-F238E27FC236}">
                <a16:creationId xmlns:a16="http://schemas.microsoft.com/office/drawing/2014/main" id="{97309084-4892-45F8-8D24-CB988A325D3B}"/>
              </a:ext>
            </a:extLst>
          </p:cNvPr>
          <p:cNvPicPr>
            <a:picLocks noChangeAspect="1"/>
          </p:cNvPicPr>
          <p:nvPr/>
        </p:nvPicPr>
        <p:blipFill>
          <a:blip r:embed="rId4"/>
          <a:stretch>
            <a:fillRect/>
          </a:stretch>
        </p:blipFill>
        <p:spPr>
          <a:xfrm>
            <a:off x="3133725" y="1776412"/>
            <a:ext cx="5924550" cy="3305175"/>
          </a:xfrm>
          <a:prstGeom prst="rect">
            <a:avLst/>
          </a:prstGeom>
        </p:spPr>
      </p:pic>
      <p:sp>
        <p:nvSpPr>
          <p:cNvPr id="6" name="TextBox 5">
            <a:extLst>
              <a:ext uri="{FF2B5EF4-FFF2-40B4-BE49-F238E27FC236}">
                <a16:creationId xmlns:a16="http://schemas.microsoft.com/office/drawing/2014/main" id="{4E171D7C-4BE4-4270-918C-2E252EF59290}"/>
              </a:ext>
            </a:extLst>
          </p:cNvPr>
          <p:cNvSpPr txBox="1"/>
          <p:nvPr/>
        </p:nvSpPr>
        <p:spPr>
          <a:xfrm>
            <a:off x="2367419" y="5173249"/>
            <a:ext cx="7390356" cy="923330"/>
          </a:xfrm>
          <a:prstGeom prst="rect">
            <a:avLst/>
          </a:prstGeom>
          <a:noFill/>
        </p:spPr>
        <p:txBody>
          <a:bodyPr wrap="square" rtlCol="0">
            <a:spAutoFit/>
          </a:bodyPr>
          <a:lstStyle/>
          <a:p>
            <a:r>
              <a:rPr lang="en-US" dirty="0"/>
              <a:t>Presentation by Rob Tauxe, MD, MPH, Director, Division of Foodborne, Waterborne, and Env. Dis., NCEZID, CDC. Road Map to Reducing Salmonella, September 22, 2020</a:t>
            </a:r>
          </a:p>
        </p:txBody>
      </p:sp>
    </p:spTree>
    <p:extLst>
      <p:ext uri="{BB962C8B-B14F-4D97-AF65-F5344CB8AC3E}">
        <p14:creationId xmlns:p14="http://schemas.microsoft.com/office/powerpoint/2010/main" val="302498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362725" y="551124"/>
            <a:ext cx="11386160" cy="646331"/>
          </a:xfrm>
          <a:prstGeom prst="rect">
            <a:avLst/>
          </a:prstGeom>
          <a:noFill/>
        </p:spPr>
        <p:txBody>
          <a:bodyPr wrap="square" rtlCol="0">
            <a:spAutoFit/>
          </a:bodyPr>
          <a:lstStyle/>
          <a:p>
            <a:pPr algn="ctr"/>
            <a:r>
              <a:rPr lang="en-US" sz="3600" dirty="0"/>
              <a:t>Reactive Strategy Adapts Too Slowly to Emerging Strains</a:t>
            </a:r>
          </a:p>
        </p:txBody>
      </p:sp>
      <p:pic>
        <p:nvPicPr>
          <p:cNvPr id="4" name="Picture 3">
            <a:extLst>
              <a:ext uri="{FF2B5EF4-FFF2-40B4-BE49-F238E27FC236}">
                <a16:creationId xmlns:a16="http://schemas.microsoft.com/office/drawing/2014/main" id="{841934FE-1FBB-4C05-956B-5D53618BB71F}"/>
              </a:ext>
            </a:extLst>
          </p:cNvPr>
          <p:cNvPicPr>
            <a:picLocks noChangeAspect="1"/>
          </p:cNvPicPr>
          <p:nvPr/>
        </p:nvPicPr>
        <p:blipFill rotWithShape="1">
          <a:blip r:embed="rId4"/>
          <a:srcRect l="46828" t="15718" b="40649"/>
          <a:stretch/>
        </p:blipFill>
        <p:spPr>
          <a:xfrm>
            <a:off x="7152362" y="1966586"/>
            <a:ext cx="4425688" cy="2054269"/>
          </a:xfrm>
          <a:prstGeom prst="rect">
            <a:avLst/>
          </a:prstGeom>
        </p:spPr>
      </p:pic>
      <p:sp>
        <p:nvSpPr>
          <p:cNvPr id="7" name="TextBox 6">
            <a:extLst>
              <a:ext uri="{FF2B5EF4-FFF2-40B4-BE49-F238E27FC236}">
                <a16:creationId xmlns:a16="http://schemas.microsoft.com/office/drawing/2014/main" id="{C93B032D-4A95-4F1A-9C4F-5AFEF66A9A27}"/>
              </a:ext>
            </a:extLst>
          </p:cNvPr>
          <p:cNvSpPr txBox="1"/>
          <p:nvPr/>
        </p:nvSpPr>
        <p:spPr>
          <a:xfrm>
            <a:off x="1794933" y="5852983"/>
            <a:ext cx="9783117" cy="923330"/>
          </a:xfrm>
          <a:prstGeom prst="rect">
            <a:avLst/>
          </a:prstGeom>
          <a:noFill/>
        </p:spPr>
        <p:txBody>
          <a:bodyPr wrap="square" rtlCol="0">
            <a:spAutoFit/>
          </a:bodyPr>
          <a:lstStyle/>
          <a:p>
            <a:r>
              <a:rPr lang="en-US" dirty="0"/>
              <a:t>Adapted from: Presentation by Rob Tauxe, MD, MPH, Director, Division of Foodborne, Waterborne, and Env. Dis., NCEZID, CDC. Road Map to Reducing Salmonella, September 22, 2020</a:t>
            </a:r>
          </a:p>
          <a:p>
            <a:endParaRPr lang="en-US" dirty="0"/>
          </a:p>
        </p:txBody>
      </p:sp>
      <p:pic>
        <p:nvPicPr>
          <p:cNvPr id="15" name="Picture 14">
            <a:extLst>
              <a:ext uri="{FF2B5EF4-FFF2-40B4-BE49-F238E27FC236}">
                <a16:creationId xmlns:a16="http://schemas.microsoft.com/office/drawing/2014/main" id="{CDEC6CA4-1DB4-4ABF-9B24-DA771A285069}"/>
              </a:ext>
            </a:extLst>
          </p:cNvPr>
          <p:cNvPicPr>
            <a:picLocks noChangeAspect="1"/>
          </p:cNvPicPr>
          <p:nvPr/>
        </p:nvPicPr>
        <p:blipFill rotWithShape="1">
          <a:blip r:embed="rId4"/>
          <a:srcRect l="-1" t="58432" r="62346" b="3293"/>
          <a:stretch/>
        </p:blipFill>
        <p:spPr>
          <a:xfrm>
            <a:off x="769135" y="3890567"/>
            <a:ext cx="3134231" cy="1802043"/>
          </a:xfrm>
          <a:prstGeom prst="rect">
            <a:avLst/>
          </a:prstGeom>
        </p:spPr>
      </p:pic>
      <p:sp>
        <p:nvSpPr>
          <p:cNvPr id="2" name="TextBox 1">
            <a:extLst>
              <a:ext uri="{FF2B5EF4-FFF2-40B4-BE49-F238E27FC236}">
                <a16:creationId xmlns:a16="http://schemas.microsoft.com/office/drawing/2014/main" id="{C892E031-104E-48EF-9310-EF5DD8D70DE5}"/>
              </a:ext>
            </a:extLst>
          </p:cNvPr>
          <p:cNvSpPr txBox="1"/>
          <p:nvPr/>
        </p:nvSpPr>
        <p:spPr>
          <a:xfrm>
            <a:off x="463638" y="1901906"/>
            <a:ext cx="64006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MDR </a:t>
            </a:r>
            <a:r>
              <a:rPr lang="en-US" i="1" dirty="0"/>
              <a:t>S </a:t>
            </a:r>
            <a:r>
              <a:rPr lang="en-US" dirty="0" err="1"/>
              <a:t>Infantis</a:t>
            </a:r>
            <a:r>
              <a:rPr lang="en-US" dirty="0"/>
              <a:t> strain first seen in travelers from Peru in 2021</a:t>
            </a:r>
          </a:p>
          <a:p>
            <a:pPr marL="285750" indent="-285750">
              <a:buFont typeface="Arial" panose="020B0604020202020204" pitchFamily="34" charset="0"/>
              <a:buChar char="•"/>
            </a:pPr>
            <a:r>
              <a:rPr lang="en-US" dirty="0"/>
              <a:t>Resistant to 10 agents, including common first-line treatments</a:t>
            </a:r>
          </a:p>
          <a:p>
            <a:pPr marL="285750" indent="-285750">
              <a:buFont typeface="Arial" panose="020B0604020202020204" pitchFamily="34" charset="0"/>
              <a:buChar char="•"/>
            </a:pPr>
            <a:r>
              <a:rPr lang="en-US" dirty="0"/>
              <a:t>First chicken case 2013</a:t>
            </a:r>
          </a:p>
          <a:p>
            <a:pPr marL="285750" indent="-285750">
              <a:buFont typeface="Arial" panose="020B0604020202020204" pitchFamily="34" charset="0"/>
              <a:buChar char="•"/>
            </a:pPr>
            <a:r>
              <a:rPr lang="en-US" dirty="0"/>
              <a:t>First domestically-acquired human case in 2014</a:t>
            </a:r>
          </a:p>
          <a:p>
            <a:pPr marL="285750" indent="-285750">
              <a:buFont typeface="Arial" panose="020B0604020202020204" pitchFamily="34" charset="0"/>
              <a:buChar char="•"/>
            </a:pPr>
            <a:r>
              <a:rPr lang="en-US" dirty="0"/>
              <a:t>Spread rapidly 2017-2018</a:t>
            </a:r>
          </a:p>
          <a:p>
            <a:pPr marL="285750" indent="-285750">
              <a:buFont typeface="Arial" panose="020B0604020202020204" pitchFamily="34" charset="0"/>
              <a:buChar char="•"/>
            </a:pPr>
            <a:r>
              <a:rPr lang="en-US" dirty="0"/>
              <a:t>2019: 30% of S </a:t>
            </a:r>
            <a:r>
              <a:rPr lang="en-US" dirty="0" err="1"/>
              <a:t>Infantis</a:t>
            </a:r>
            <a:r>
              <a:rPr lang="en-US" dirty="0"/>
              <a:t> in humans is MDR</a:t>
            </a:r>
          </a:p>
        </p:txBody>
      </p:sp>
      <p:sp>
        <p:nvSpPr>
          <p:cNvPr id="5" name="TextBox 4">
            <a:extLst>
              <a:ext uri="{FF2B5EF4-FFF2-40B4-BE49-F238E27FC236}">
                <a16:creationId xmlns:a16="http://schemas.microsoft.com/office/drawing/2014/main" id="{092F6ECB-CEB8-4788-8828-BC94676649B6}"/>
              </a:ext>
            </a:extLst>
          </p:cNvPr>
          <p:cNvSpPr txBox="1"/>
          <p:nvPr/>
        </p:nvSpPr>
        <p:spPr>
          <a:xfrm>
            <a:off x="362725" y="1364372"/>
            <a:ext cx="6738711" cy="461665"/>
          </a:xfrm>
          <a:prstGeom prst="rect">
            <a:avLst/>
          </a:prstGeom>
          <a:noFill/>
        </p:spPr>
        <p:txBody>
          <a:bodyPr wrap="square" rtlCol="0">
            <a:spAutoFit/>
          </a:bodyPr>
          <a:lstStyle/>
          <a:p>
            <a:r>
              <a:rPr lang="en-US" sz="2400" b="1" dirty="0"/>
              <a:t>Example: Multidrug Resistant </a:t>
            </a:r>
            <a:r>
              <a:rPr lang="en-US" sz="2400" b="1" i="1" dirty="0"/>
              <a:t>S.</a:t>
            </a:r>
            <a:r>
              <a:rPr lang="en-US" sz="2400" b="1" dirty="0"/>
              <a:t> </a:t>
            </a:r>
            <a:r>
              <a:rPr lang="en-US" sz="2400" b="1" dirty="0" err="1"/>
              <a:t>Infantis</a:t>
            </a:r>
            <a:endParaRPr lang="en-US" sz="2400" b="1" dirty="0"/>
          </a:p>
        </p:txBody>
      </p:sp>
    </p:spTree>
    <p:extLst>
      <p:ext uri="{BB962C8B-B14F-4D97-AF65-F5344CB8AC3E}">
        <p14:creationId xmlns:p14="http://schemas.microsoft.com/office/powerpoint/2010/main" val="168325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A47D-6684-4F41-95F7-47986AE46140}"/>
              </a:ext>
            </a:extLst>
          </p:cNvPr>
          <p:cNvSpPr>
            <a:spLocks noGrp="1"/>
          </p:cNvSpPr>
          <p:nvPr>
            <p:ph type="title"/>
          </p:nvPr>
        </p:nvSpPr>
        <p:spPr>
          <a:xfrm>
            <a:off x="655319" y="1252603"/>
            <a:ext cx="10805993" cy="805315"/>
          </a:xfrm>
        </p:spPr>
        <p:txBody>
          <a:bodyPr>
            <a:normAutofit/>
          </a:bodyPr>
          <a:lstStyle/>
          <a:p>
            <a:r>
              <a:rPr lang="en-US" dirty="0"/>
              <a:t>Industry Experts Agree… the System is Broken</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4605494-E455-402B-A519-EE6C30FB7DCA}"/>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EF81CE18-383E-46D4-881B-7474BB6687A6}"/>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411E96-54B0-4F32-A97B-7DABAF4F422E}"/>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FB2DF6-67A9-4723-93BB-4BB0B113BB4C}"/>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84C98A-8E61-4AC7-BBB9-7D315DDC8F81}"/>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B149901-1E5C-494E-AB20-49576FEFFB77}"/>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A540FD-E4E4-4742-B877-2659FA937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6" y="6055402"/>
            <a:ext cx="1161906" cy="379854"/>
          </a:xfrm>
          <a:prstGeom prst="rect">
            <a:avLst/>
          </a:prstGeom>
        </p:spPr>
      </p:pic>
      <p:sp>
        <p:nvSpPr>
          <p:cNvPr id="7" name="Content Placeholder 6">
            <a:extLst>
              <a:ext uri="{FF2B5EF4-FFF2-40B4-BE49-F238E27FC236}">
                <a16:creationId xmlns:a16="http://schemas.microsoft.com/office/drawing/2014/main" id="{36A8A9A0-CC6D-452A-8D6A-224BF918C194}"/>
              </a:ext>
            </a:extLst>
          </p:cNvPr>
          <p:cNvSpPr>
            <a:spLocks noGrp="1"/>
          </p:cNvSpPr>
          <p:nvPr>
            <p:ph idx="1"/>
          </p:nvPr>
        </p:nvSpPr>
        <p:spPr>
          <a:xfrm>
            <a:off x="838200" y="2455913"/>
            <a:ext cx="10515600" cy="3581348"/>
          </a:xfrm>
        </p:spPr>
        <p:txBody>
          <a:bodyPr>
            <a:normAutofit fontScale="92500" lnSpcReduction="20000"/>
          </a:bodyPr>
          <a:lstStyle/>
          <a:p>
            <a:pPr marL="0" indent="0">
              <a:buNone/>
            </a:pPr>
            <a:r>
              <a:rPr lang="en-US" dirty="0"/>
              <a:t>“Not all Salmonella are created equal and not all product positives will result in illness… Assessing only prevalence on all serovars will not target high-risk Salmonella serovars and, therefore, not likely reduce the number of possible illnesses.” </a:t>
            </a:r>
          </a:p>
          <a:p>
            <a:pPr marL="0" indent="0">
              <a:buNone/>
            </a:pPr>
            <a:r>
              <a:rPr lang="en-US" dirty="0"/>
              <a:t>– </a:t>
            </a:r>
            <a:r>
              <a:rPr lang="en-US" sz="2000" dirty="0"/>
              <a:t>North American Meat Institute, Comment RE: Salmonella-State of the Science, Docket No. FSIS-2020-0025.</a:t>
            </a:r>
          </a:p>
          <a:p>
            <a:pPr marL="0" indent="0">
              <a:buNone/>
            </a:pPr>
            <a:r>
              <a:rPr lang="en-US" dirty="0"/>
              <a:t>“Consumers are better protected from illness under a risk-based approach that focuses on the Salmonella serovars exhibiting the higher risk for pathogenicity that are found on products at higher levels.” </a:t>
            </a:r>
          </a:p>
          <a:p>
            <a:pPr marL="0" indent="0">
              <a:buNone/>
            </a:pPr>
            <a:r>
              <a:rPr lang="en-US" dirty="0"/>
              <a:t>– </a:t>
            </a:r>
            <a:r>
              <a:rPr lang="en-US" sz="2000" dirty="0"/>
              <a:t>National Cattlemen’s Beef Association, Comment RE: Salmonella-State of the Science, Docket No. FSIS-2020-0025.</a:t>
            </a:r>
          </a:p>
        </p:txBody>
      </p:sp>
    </p:spTree>
    <p:extLst>
      <p:ext uri="{BB962C8B-B14F-4D97-AF65-F5344CB8AC3E}">
        <p14:creationId xmlns:p14="http://schemas.microsoft.com/office/powerpoint/2010/main" val="212213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A47D-6684-4F41-95F7-47986AE46140}"/>
              </a:ext>
            </a:extLst>
          </p:cNvPr>
          <p:cNvSpPr>
            <a:spLocks noGrp="1"/>
          </p:cNvSpPr>
          <p:nvPr>
            <p:ph type="title"/>
          </p:nvPr>
        </p:nvSpPr>
        <p:spPr>
          <a:xfrm>
            <a:off x="655319" y="1252603"/>
            <a:ext cx="10805993" cy="805315"/>
          </a:xfrm>
        </p:spPr>
        <p:txBody>
          <a:bodyPr>
            <a:normAutofit/>
          </a:bodyPr>
          <a:lstStyle/>
          <a:p>
            <a:r>
              <a:rPr lang="en-US" dirty="0"/>
              <a:t>Petition - 2021</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4605494-E455-402B-A519-EE6C30FB7DCA}"/>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EF81CE18-383E-46D4-881B-7474BB6687A6}"/>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411E96-54B0-4F32-A97B-7DABAF4F422E}"/>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FB2DF6-67A9-4723-93BB-4BB0B113BB4C}"/>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84C98A-8E61-4AC7-BBB9-7D315DDC8F81}"/>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B149901-1E5C-494E-AB20-49576FEFFB77}"/>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A540FD-E4E4-4742-B877-2659FA937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6" y="6055402"/>
            <a:ext cx="1161906" cy="379854"/>
          </a:xfrm>
          <a:prstGeom prst="rect">
            <a:avLst/>
          </a:prstGeom>
        </p:spPr>
      </p:pic>
      <p:pic>
        <p:nvPicPr>
          <p:cNvPr id="4" name="Content Placeholder 3">
            <a:extLst>
              <a:ext uri="{FF2B5EF4-FFF2-40B4-BE49-F238E27FC236}">
                <a16:creationId xmlns:a16="http://schemas.microsoft.com/office/drawing/2014/main" id="{6388AA27-167A-4598-8DB4-E192AFA6567F}"/>
              </a:ext>
            </a:extLst>
          </p:cNvPr>
          <p:cNvPicPr>
            <a:picLocks noGrp="1" noChangeAspect="1"/>
          </p:cNvPicPr>
          <p:nvPr>
            <p:ph idx="1"/>
          </p:nvPr>
        </p:nvPicPr>
        <p:blipFill>
          <a:blip r:embed="rId4"/>
          <a:stretch>
            <a:fillRect/>
          </a:stretch>
        </p:blipFill>
        <p:spPr>
          <a:xfrm>
            <a:off x="7129760" y="833125"/>
            <a:ext cx="4545415" cy="5191750"/>
          </a:xfrm>
        </p:spPr>
      </p:pic>
      <p:sp>
        <p:nvSpPr>
          <p:cNvPr id="5" name="TextBox 4">
            <a:extLst>
              <a:ext uri="{FF2B5EF4-FFF2-40B4-BE49-F238E27FC236}">
                <a16:creationId xmlns:a16="http://schemas.microsoft.com/office/drawing/2014/main" id="{4A3CFB93-042A-4CD8-AEED-503B010C7128}"/>
              </a:ext>
            </a:extLst>
          </p:cNvPr>
          <p:cNvSpPr txBox="1"/>
          <p:nvPr/>
        </p:nvSpPr>
        <p:spPr>
          <a:xfrm>
            <a:off x="940158" y="2623825"/>
            <a:ext cx="515584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Submitted by </a:t>
            </a:r>
          </a:p>
          <a:p>
            <a:pPr marL="742950" lvl="1" indent="-285750">
              <a:buFont typeface="Arial" panose="020B0604020202020204" pitchFamily="34" charset="0"/>
              <a:buChar char="•"/>
            </a:pPr>
            <a:r>
              <a:rPr lang="en-US" dirty="0"/>
              <a:t>Center for Science in the Public Interest(CSPI)</a:t>
            </a:r>
          </a:p>
          <a:p>
            <a:pPr marL="742950" lvl="1" indent="-285750">
              <a:buFont typeface="Arial" panose="020B0604020202020204" pitchFamily="34" charset="0"/>
              <a:buChar char="•"/>
            </a:pPr>
            <a:r>
              <a:rPr lang="en-US" dirty="0"/>
              <a:t> STOP Foodborne Illness (STOP)</a:t>
            </a:r>
          </a:p>
          <a:p>
            <a:pPr marL="742950" lvl="1" indent="-285750">
              <a:buFont typeface="Arial" panose="020B0604020202020204" pitchFamily="34" charset="0"/>
              <a:buChar char="•"/>
            </a:pPr>
            <a:r>
              <a:rPr lang="en-US" dirty="0"/>
              <a:t>Consumer Federation of America (CFA) Consumer Reports (CR) </a:t>
            </a:r>
          </a:p>
          <a:p>
            <a:pPr marL="742950" lvl="1" indent="-285750">
              <a:buFont typeface="Arial" panose="020B0604020202020204" pitchFamily="34" charset="0"/>
              <a:buChar char="•"/>
            </a:pPr>
            <a:r>
              <a:rPr lang="en-US" dirty="0"/>
              <a:t>Five individual victims of foodborne illness</a:t>
            </a:r>
          </a:p>
          <a:p>
            <a:pPr marL="285750" indent="-285750">
              <a:buFont typeface="Arial" panose="020B0604020202020204" pitchFamily="34" charset="0"/>
              <a:buChar char="•"/>
            </a:pPr>
            <a:r>
              <a:rPr lang="en-US" dirty="0"/>
              <a:t>Two of these groups, CR and CFA, also signed the earlier petition by Bill Marler to declare 31 Salmonella serotypes to be adulterants in meat and poultry</a:t>
            </a:r>
          </a:p>
        </p:txBody>
      </p:sp>
    </p:spTree>
    <p:extLst>
      <p:ext uri="{BB962C8B-B14F-4D97-AF65-F5344CB8AC3E}">
        <p14:creationId xmlns:p14="http://schemas.microsoft.com/office/powerpoint/2010/main" val="265941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225CE-87B7-4078-A9C3-0231F357606E}"/>
              </a:ext>
            </a:extLst>
          </p:cNvPr>
          <p:cNvSpPr>
            <a:spLocks noGrp="1"/>
          </p:cNvSpPr>
          <p:nvPr>
            <p:ph type="title"/>
          </p:nvPr>
        </p:nvSpPr>
        <p:spPr>
          <a:xfrm>
            <a:off x="838201" y="1065862"/>
            <a:ext cx="3313164" cy="4726276"/>
          </a:xfrm>
        </p:spPr>
        <p:txBody>
          <a:bodyPr>
            <a:normAutofit/>
          </a:bodyPr>
          <a:lstStyle/>
          <a:p>
            <a:pPr algn="r"/>
            <a:r>
              <a:rPr lang="en-US" sz="4800" dirty="0">
                <a:solidFill>
                  <a:srgbClr val="FFFFFF"/>
                </a:solidFill>
              </a:rPr>
              <a:t>Consumer’s Vision for Better Standards</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77BE51-0E50-422B-BF1E-07553DBF7544}"/>
              </a:ext>
            </a:extLst>
          </p:cNvPr>
          <p:cNvSpPr>
            <a:spLocks noGrp="1"/>
          </p:cNvSpPr>
          <p:nvPr>
            <p:ph idx="1"/>
          </p:nvPr>
        </p:nvSpPr>
        <p:spPr>
          <a:xfrm>
            <a:off x="5193918" y="1427691"/>
            <a:ext cx="5744685" cy="3983554"/>
          </a:xfrm>
        </p:spPr>
        <p:txBody>
          <a:bodyPr anchor="ctr">
            <a:normAutofit/>
          </a:bodyPr>
          <a:lstStyle/>
          <a:p>
            <a:r>
              <a:rPr lang="en-US" sz="3200" dirty="0">
                <a:solidFill>
                  <a:srgbClr val="FFFFFF"/>
                </a:solidFill>
              </a:rPr>
              <a:t>Enforceable and risk-based</a:t>
            </a:r>
          </a:p>
          <a:p>
            <a:r>
              <a:rPr lang="en-US" sz="3200" dirty="0">
                <a:solidFill>
                  <a:srgbClr val="FFFFFF"/>
                </a:solidFill>
              </a:rPr>
              <a:t>Ensure Best Practices from Farm-to-Fork</a:t>
            </a:r>
            <a:endParaRPr lang="en-US" sz="4000" dirty="0">
              <a:solidFill>
                <a:srgbClr val="FFFFFF"/>
              </a:solidFill>
            </a:endParaRPr>
          </a:p>
          <a:p>
            <a:r>
              <a:rPr lang="en-US" sz="3200" dirty="0">
                <a:solidFill>
                  <a:srgbClr val="FFFFFF"/>
                </a:solidFill>
              </a:rPr>
              <a:t>Adaptable to evolving science and novel threats</a:t>
            </a:r>
          </a:p>
        </p:txBody>
      </p:sp>
      <p:grpSp>
        <p:nvGrpSpPr>
          <p:cNvPr id="9" name="Group 8">
            <a:extLst>
              <a:ext uri="{FF2B5EF4-FFF2-40B4-BE49-F238E27FC236}">
                <a16:creationId xmlns:a16="http://schemas.microsoft.com/office/drawing/2014/main" id="{577EB8BC-171C-4987-BB82-3EC457671E17}"/>
              </a:ext>
            </a:extLst>
          </p:cNvPr>
          <p:cNvGrpSpPr/>
          <p:nvPr/>
        </p:nvGrpSpPr>
        <p:grpSpPr>
          <a:xfrm>
            <a:off x="0" y="6556548"/>
            <a:ext cx="12192000" cy="301452"/>
            <a:chOff x="0" y="5396413"/>
            <a:chExt cx="9144000" cy="301451"/>
          </a:xfrm>
        </p:grpSpPr>
        <p:sp>
          <p:nvSpPr>
            <p:cNvPr id="10" name="Rectangle 9">
              <a:extLst>
                <a:ext uri="{FF2B5EF4-FFF2-40B4-BE49-F238E27FC236}">
                  <a16:creationId xmlns:a16="http://schemas.microsoft.com/office/drawing/2014/main" id="{91CD2D04-B076-42EF-83FE-E9655DDB451D}"/>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A60D7C-D127-486D-834D-2E5D71F894FA}"/>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3D69D7-7D96-41AC-B783-9A6F616FE4B4}"/>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2BF987-96BC-4D7C-9B1F-3F6EF6C1460B}"/>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4071615-CD45-46C8-9A87-CD4BB039916C}"/>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CD16814-2ED9-415E-A1E5-C9568711530B}"/>
              </a:ext>
            </a:extLst>
          </p:cNvPr>
          <p:cNvSpPr txBox="1"/>
          <p:nvPr/>
        </p:nvSpPr>
        <p:spPr>
          <a:xfrm>
            <a:off x="4989566" y="897559"/>
            <a:ext cx="6364233" cy="769441"/>
          </a:xfrm>
          <a:prstGeom prst="rect">
            <a:avLst/>
          </a:prstGeom>
          <a:noFill/>
        </p:spPr>
        <p:txBody>
          <a:bodyPr wrap="square" rtlCol="0">
            <a:spAutoFit/>
          </a:bodyPr>
          <a:lstStyle/>
          <a:p>
            <a:r>
              <a:rPr lang="en-US" sz="4400" dirty="0"/>
              <a:t>What Should They Do?:</a:t>
            </a:r>
          </a:p>
        </p:txBody>
      </p:sp>
    </p:spTree>
    <p:extLst>
      <p:ext uri="{BB962C8B-B14F-4D97-AF65-F5344CB8AC3E}">
        <p14:creationId xmlns:p14="http://schemas.microsoft.com/office/powerpoint/2010/main" val="233058364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225CE-87B7-4078-A9C3-0231F357606E}"/>
              </a:ext>
            </a:extLst>
          </p:cNvPr>
          <p:cNvSpPr>
            <a:spLocks noGrp="1"/>
          </p:cNvSpPr>
          <p:nvPr>
            <p:ph type="title"/>
          </p:nvPr>
        </p:nvSpPr>
        <p:spPr>
          <a:xfrm>
            <a:off x="838201" y="1065862"/>
            <a:ext cx="3313164" cy="4726276"/>
          </a:xfrm>
        </p:spPr>
        <p:txBody>
          <a:bodyPr>
            <a:normAutofit/>
          </a:bodyPr>
          <a:lstStyle/>
          <a:p>
            <a:pPr algn="r"/>
            <a:r>
              <a:rPr lang="en-US" sz="4800" dirty="0">
                <a:solidFill>
                  <a:srgbClr val="FFFFFF"/>
                </a:solidFill>
              </a:rPr>
              <a:t>Consumer’s Vision for Better Standards</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77BE51-0E50-422B-BF1E-07553DBF7544}"/>
              </a:ext>
            </a:extLst>
          </p:cNvPr>
          <p:cNvSpPr>
            <a:spLocks noGrp="1"/>
          </p:cNvSpPr>
          <p:nvPr>
            <p:ph idx="1"/>
          </p:nvPr>
        </p:nvSpPr>
        <p:spPr>
          <a:xfrm>
            <a:off x="4989566" y="1489448"/>
            <a:ext cx="6843593" cy="4302690"/>
          </a:xfrm>
        </p:spPr>
        <p:txBody>
          <a:bodyPr anchor="ctr">
            <a:normAutofit lnSpcReduction="10000"/>
          </a:bodyPr>
          <a:lstStyle/>
          <a:p>
            <a:r>
              <a:rPr lang="en-US" dirty="0">
                <a:solidFill>
                  <a:srgbClr val="FFFFFF"/>
                </a:solidFill>
              </a:rPr>
              <a:t> Enforceable, risk-based standards</a:t>
            </a:r>
          </a:p>
          <a:p>
            <a:pPr lvl="1"/>
            <a:r>
              <a:rPr lang="en-US" sz="2800" dirty="0">
                <a:solidFill>
                  <a:srgbClr val="FFFFFF"/>
                </a:solidFill>
              </a:rPr>
              <a:t> Targeting </a:t>
            </a:r>
            <a:r>
              <a:rPr lang="en-US" sz="2800" i="1" dirty="0">
                <a:solidFill>
                  <a:srgbClr val="FFFFFF"/>
                </a:solidFill>
              </a:rPr>
              <a:t>Salmonella</a:t>
            </a:r>
            <a:r>
              <a:rPr lang="en-US" sz="2800" dirty="0">
                <a:solidFill>
                  <a:srgbClr val="FFFFFF"/>
                </a:solidFill>
              </a:rPr>
              <a:t> types of greatest public health concern and </a:t>
            </a:r>
            <a:r>
              <a:rPr lang="en-US" sz="2800" i="1" dirty="0">
                <a:solidFill>
                  <a:srgbClr val="FFFFFF"/>
                </a:solidFill>
              </a:rPr>
              <a:t>Campylobacter</a:t>
            </a:r>
          </a:p>
          <a:p>
            <a:pPr lvl="1"/>
            <a:r>
              <a:rPr lang="en-US" sz="2800" dirty="0">
                <a:solidFill>
                  <a:srgbClr val="FFFFFF"/>
                </a:solidFill>
              </a:rPr>
              <a:t>Possibility for quantification testing</a:t>
            </a:r>
          </a:p>
          <a:p>
            <a:r>
              <a:rPr lang="en-US" dirty="0">
                <a:solidFill>
                  <a:srgbClr val="FFFFFF"/>
                </a:solidFill>
              </a:rPr>
              <a:t>Supply Chain Controls</a:t>
            </a:r>
          </a:p>
          <a:p>
            <a:pPr lvl="1"/>
            <a:r>
              <a:rPr lang="en-US" sz="2800" dirty="0">
                <a:solidFill>
                  <a:srgbClr val="FFFFFF"/>
                </a:solidFill>
              </a:rPr>
              <a:t>Applying HACCP principles</a:t>
            </a:r>
          </a:p>
          <a:p>
            <a:r>
              <a:rPr lang="en-US" dirty="0">
                <a:solidFill>
                  <a:srgbClr val="FFFFFF"/>
                </a:solidFill>
              </a:rPr>
              <a:t>Future Evolution:</a:t>
            </a:r>
          </a:p>
          <a:p>
            <a:pPr lvl="1"/>
            <a:r>
              <a:rPr lang="en-US" dirty="0">
                <a:solidFill>
                  <a:srgbClr val="FFFFFF"/>
                </a:solidFill>
              </a:rPr>
              <a:t>Virulence factors, quantitative assessments, emerging threats</a:t>
            </a:r>
          </a:p>
        </p:txBody>
      </p:sp>
      <p:grpSp>
        <p:nvGrpSpPr>
          <p:cNvPr id="9" name="Group 8">
            <a:extLst>
              <a:ext uri="{FF2B5EF4-FFF2-40B4-BE49-F238E27FC236}">
                <a16:creationId xmlns:a16="http://schemas.microsoft.com/office/drawing/2014/main" id="{577EB8BC-171C-4987-BB82-3EC457671E17}"/>
              </a:ext>
            </a:extLst>
          </p:cNvPr>
          <p:cNvGrpSpPr/>
          <p:nvPr/>
        </p:nvGrpSpPr>
        <p:grpSpPr>
          <a:xfrm>
            <a:off x="0" y="6556548"/>
            <a:ext cx="12192000" cy="301452"/>
            <a:chOff x="0" y="5396413"/>
            <a:chExt cx="9144000" cy="301451"/>
          </a:xfrm>
        </p:grpSpPr>
        <p:sp>
          <p:nvSpPr>
            <p:cNvPr id="10" name="Rectangle 9">
              <a:extLst>
                <a:ext uri="{FF2B5EF4-FFF2-40B4-BE49-F238E27FC236}">
                  <a16:creationId xmlns:a16="http://schemas.microsoft.com/office/drawing/2014/main" id="{91CD2D04-B076-42EF-83FE-E9655DDB451D}"/>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A60D7C-D127-486D-834D-2E5D71F894FA}"/>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3D69D7-7D96-41AC-B783-9A6F616FE4B4}"/>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2BF987-96BC-4D7C-9B1F-3F6EF6C1460B}"/>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4071615-CD45-46C8-9A87-CD4BB039916C}"/>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CD16814-2ED9-415E-A1E5-C9568711530B}"/>
              </a:ext>
            </a:extLst>
          </p:cNvPr>
          <p:cNvSpPr txBox="1"/>
          <p:nvPr/>
        </p:nvSpPr>
        <p:spPr>
          <a:xfrm>
            <a:off x="4806899" y="715307"/>
            <a:ext cx="7385101" cy="769441"/>
          </a:xfrm>
          <a:prstGeom prst="rect">
            <a:avLst/>
          </a:prstGeom>
          <a:noFill/>
        </p:spPr>
        <p:txBody>
          <a:bodyPr wrap="square" rtlCol="0">
            <a:spAutoFit/>
          </a:bodyPr>
          <a:lstStyle/>
          <a:p>
            <a:r>
              <a:rPr lang="en-US" sz="4400" dirty="0"/>
              <a:t>What Should They Be?:</a:t>
            </a:r>
          </a:p>
        </p:txBody>
      </p:sp>
    </p:spTree>
    <p:extLst>
      <p:ext uri="{BB962C8B-B14F-4D97-AF65-F5344CB8AC3E}">
        <p14:creationId xmlns:p14="http://schemas.microsoft.com/office/powerpoint/2010/main" val="217082684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443115" y="878028"/>
            <a:ext cx="11386160" cy="646331"/>
          </a:xfrm>
          <a:prstGeom prst="rect">
            <a:avLst/>
          </a:prstGeom>
          <a:noFill/>
        </p:spPr>
        <p:txBody>
          <a:bodyPr wrap="square" rtlCol="0">
            <a:spAutoFit/>
          </a:bodyPr>
          <a:lstStyle/>
          <a:p>
            <a:pPr algn="ctr"/>
            <a:r>
              <a:rPr lang="en-US" sz="3600" dirty="0"/>
              <a:t>Remaining Questions</a:t>
            </a:r>
          </a:p>
        </p:txBody>
      </p:sp>
      <p:sp>
        <p:nvSpPr>
          <p:cNvPr id="2" name="TextBox 1">
            <a:extLst>
              <a:ext uri="{FF2B5EF4-FFF2-40B4-BE49-F238E27FC236}">
                <a16:creationId xmlns:a16="http://schemas.microsoft.com/office/drawing/2014/main" id="{7D9F7035-3447-4B81-A7EE-B0BA82083099}"/>
              </a:ext>
            </a:extLst>
          </p:cNvPr>
          <p:cNvSpPr txBox="1"/>
          <p:nvPr/>
        </p:nvSpPr>
        <p:spPr>
          <a:xfrm>
            <a:off x="1000523" y="1986762"/>
            <a:ext cx="10271343"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are the most important criteria for assessing risk? Are these adequately incorporated into the current standards?</a:t>
            </a:r>
          </a:p>
          <a:p>
            <a:pPr marL="285750" indent="-285750">
              <a:buFont typeface="Arial" panose="020B0604020202020204" pitchFamily="34" charset="0"/>
              <a:buChar char="•"/>
            </a:pPr>
            <a:r>
              <a:rPr lang="en-US" sz="2400" dirty="0"/>
              <a:t>What are the most important tools for controlling risk? Are these adequately incentivized under the current regulatory standards?</a:t>
            </a:r>
          </a:p>
          <a:p>
            <a:pPr marL="285750" indent="-285750">
              <a:buFont typeface="Arial" panose="020B0604020202020204" pitchFamily="34" charset="0"/>
              <a:buChar char="•"/>
            </a:pPr>
            <a:r>
              <a:rPr lang="en-US" sz="2400" dirty="0"/>
              <a:t>What would a regulatory standard that is truly based on risk look like? </a:t>
            </a:r>
          </a:p>
          <a:p>
            <a:pPr marL="285750" indent="-285750">
              <a:buFont typeface="Arial" panose="020B0604020202020204" pitchFamily="34" charset="0"/>
              <a:buChar char="•"/>
            </a:pPr>
            <a:r>
              <a:rPr lang="en-US" sz="2400" dirty="0"/>
              <a:t>What are the scientific questions that would have to be answered to support such a standard?</a:t>
            </a:r>
          </a:p>
          <a:p>
            <a:pPr marL="285750" indent="-285750">
              <a:buFont typeface="Arial" panose="020B0604020202020204" pitchFamily="34" charset="0"/>
              <a:buChar char="•"/>
            </a:pPr>
            <a:r>
              <a:rPr lang="en-US" sz="2400" dirty="0"/>
              <a:t>What are the challenges for implementing such a standard?</a:t>
            </a:r>
          </a:p>
          <a:p>
            <a:endParaRPr lang="en-US" dirty="0"/>
          </a:p>
        </p:txBody>
      </p:sp>
    </p:spTree>
    <p:extLst>
      <p:ext uri="{BB962C8B-B14F-4D97-AF65-F5344CB8AC3E}">
        <p14:creationId xmlns:p14="http://schemas.microsoft.com/office/powerpoint/2010/main" val="384958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dog standing on a dry grass field&#10;&#10;Description automatically generated">
            <a:extLst>
              <a:ext uri="{FF2B5EF4-FFF2-40B4-BE49-F238E27FC236}">
                <a16:creationId xmlns:a16="http://schemas.microsoft.com/office/drawing/2014/main" id="{F3073BFF-4E6A-455A-A55F-ACB67129D42E}"/>
              </a:ext>
            </a:extLst>
          </p:cNvPr>
          <p:cNvPicPr>
            <a:picLocks noChangeAspect="1"/>
          </p:cNvPicPr>
          <p:nvPr/>
        </p:nvPicPr>
        <p:blipFill rotWithShape="1">
          <a:blip r:embed="rId3">
            <a:extLst>
              <a:ext uri="{28A0092B-C50C-407E-A947-70E740481C1C}">
                <a14:useLocalDpi xmlns:a14="http://schemas.microsoft.com/office/drawing/2010/main" val="0"/>
              </a:ext>
            </a:extLst>
          </a:blip>
          <a:srcRect t="22935" b="10101"/>
          <a:stretch/>
        </p:blipFill>
        <p:spPr>
          <a:xfrm flipH="1">
            <a:off x="-1" y="0"/>
            <a:ext cx="12192759" cy="6858000"/>
          </a:xfrm>
          <a:prstGeom prst="rect">
            <a:avLst/>
          </a:prstGeom>
        </p:spPr>
      </p:pic>
      <p:sp>
        <p:nvSpPr>
          <p:cNvPr id="2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5BE1F09-D9B7-4CDE-BD37-50B367D00C7C}"/>
              </a:ext>
            </a:extLst>
          </p:cNvPr>
          <p:cNvSpPr>
            <a:spLocks noGrp="1"/>
          </p:cNvSpPr>
          <p:nvPr>
            <p:ph type="title"/>
          </p:nvPr>
        </p:nvSpPr>
        <p:spPr>
          <a:xfrm>
            <a:off x="832016" y="1775450"/>
            <a:ext cx="3845490" cy="1342754"/>
          </a:xfrm>
        </p:spPr>
        <p:txBody>
          <a:bodyPr>
            <a:normAutofit fontScale="90000"/>
          </a:bodyPr>
          <a:lstStyle/>
          <a:p>
            <a:pPr algn="ctr"/>
            <a:r>
              <a:rPr lang="en-US" sz="3600" dirty="0"/>
              <a:t>Center for Science in the Public Interest America’s Food &amp; Health Watchdog</a:t>
            </a:r>
          </a:p>
        </p:txBody>
      </p:sp>
      <p:cxnSp>
        <p:nvCxnSpPr>
          <p:cNvPr id="29" name="Straight Connector 2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6791132C-F9F9-4680-BD53-E8EEB5432010}"/>
              </a:ext>
            </a:extLst>
          </p:cNvPr>
          <p:cNvSpPr>
            <a:spLocks noGrp="1"/>
          </p:cNvSpPr>
          <p:nvPr>
            <p:ph idx="1"/>
          </p:nvPr>
        </p:nvSpPr>
        <p:spPr>
          <a:xfrm>
            <a:off x="518713" y="3867659"/>
            <a:ext cx="5724168" cy="2984141"/>
          </a:xfrm>
        </p:spPr>
        <p:txBody>
          <a:bodyPr anchor="ctr">
            <a:normAutofit/>
          </a:bodyPr>
          <a:lstStyle/>
          <a:p>
            <a:pPr marL="0" indent="0">
              <a:lnSpc>
                <a:spcPct val="100000"/>
              </a:lnSpc>
              <a:spcBef>
                <a:spcPts val="0"/>
              </a:spcBef>
              <a:buNone/>
            </a:pPr>
            <a:r>
              <a:rPr lang="en-US" sz="2400" dirty="0"/>
              <a:t>Major Victories:</a:t>
            </a:r>
          </a:p>
          <a:p>
            <a:pPr marL="0">
              <a:lnSpc>
                <a:spcPct val="100000"/>
              </a:lnSpc>
              <a:spcBef>
                <a:spcPts val="0"/>
              </a:spcBef>
            </a:pPr>
            <a:r>
              <a:rPr lang="en-US" sz="2400" dirty="0"/>
              <a:t>Nutrition Labeling Education Act</a:t>
            </a:r>
          </a:p>
          <a:p>
            <a:pPr marL="0">
              <a:lnSpc>
                <a:spcPct val="100000"/>
              </a:lnSpc>
              <a:spcBef>
                <a:spcPts val="0"/>
              </a:spcBef>
            </a:pPr>
            <a:r>
              <a:rPr lang="en-US" sz="2400" dirty="0"/>
              <a:t>Nutrition Facts updates</a:t>
            </a:r>
          </a:p>
          <a:p>
            <a:pPr marL="0">
              <a:lnSpc>
                <a:spcPct val="100000"/>
              </a:lnSpc>
              <a:spcBef>
                <a:spcPts val="0"/>
              </a:spcBef>
            </a:pPr>
            <a:r>
              <a:rPr lang="en-US" sz="2400" dirty="0"/>
              <a:t>Menu Labeling</a:t>
            </a:r>
          </a:p>
          <a:p>
            <a:pPr marL="0">
              <a:lnSpc>
                <a:spcPct val="100000"/>
              </a:lnSpc>
              <a:spcBef>
                <a:spcPts val="0"/>
              </a:spcBef>
            </a:pPr>
            <a:r>
              <a:rPr lang="en-US" sz="2400" dirty="0"/>
              <a:t>School Foods Nutrition Standards</a:t>
            </a:r>
          </a:p>
          <a:p>
            <a:pPr marL="0">
              <a:lnSpc>
                <a:spcPct val="100000"/>
              </a:lnSpc>
              <a:spcBef>
                <a:spcPts val="0"/>
              </a:spcBef>
            </a:pPr>
            <a:r>
              <a:rPr lang="en-US" sz="2400" dirty="0"/>
              <a:t>Food Safety Modernization Act</a:t>
            </a:r>
          </a:p>
          <a:p>
            <a:pPr marL="0" indent="0">
              <a:buNone/>
            </a:pPr>
            <a:endParaRPr lang="en-US" sz="2400" dirty="0"/>
          </a:p>
          <a:p>
            <a:endParaRPr lang="en-US" sz="2400" dirty="0"/>
          </a:p>
          <a:p>
            <a:endParaRPr lang="en-US" sz="1800" dirty="0"/>
          </a:p>
        </p:txBody>
      </p:sp>
      <p:grpSp>
        <p:nvGrpSpPr>
          <p:cNvPr id="7" name="Group 6">
            <a:extLst>
              <a:ext uri="{FF2B5EF4-FFF2-40B4-BE49-F238E27FC236}">
                <a16:creationId xmlns:a16="http://schemas.microsoft.com/office/drawing/2014/main" id="{0128D812-2DD0-4B90-82E0-929BC092DDFE}"/>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D778B5FC-3E60-491D-BAE6-A726DACFACD3}"/>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4FEC0D-D29F-401E-AE2B-997D3866E702}"/>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081801-F4EF-45C8-BEB1-3F0188D0A27A}"/>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FDA607-F38C-4695-B0CB-8071230DB431}"/>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0E19B0D-42DC-4015-9FC3-4482F25F585E}"/>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4EB8119-3978-4B7C-8CDF-31F2F5521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027" y="6030441"/>
            <a:ext cx="1161906" cy="379854"/>
          </a:xfrm>
          <a:prstGeom prst="rect">
            <a:avLst/>
          </a:prstGeom>
        </p:spPr>
      </p:pic>
      <p:sp>
        <p:nvSpPr>
          <p:cNvPr id="3" name="TextBox 2">
            <a:extLst>
              <a:ext uri="{FF2B5EF4-FFF2-40B4-BE49-F238E27FC236}">
                <a16:creationId xmlns:a16="http://schemas.microsoft.com/office/drawing/2014/main" id="{D7358246-6C68-47CE-8812-A7961AD163AE}"/>
              </a:ext>
            </a:extLst>
          </p:cNvPr>
          <p:cNvSpPr txBox="1"/>
          <p:nvPr/>
        </p:nvSpPr>
        <p:spPr>
          <a:xfrm>
            <a:off x="0" y="274859"/>
            <a:ext cx="2555310" cy="276999"/>
          </a:xfrm>
          <a:prstGeom prst="rect">
            <a:avLst/>
          </a:prstGeom>
          <a:noFill/>
        </p:spPr>
        <p:txBody>
          <a:bodyPr wrap="square" rtlCol="0">
            <a:spAutoFit/>
          </a:bodyPr>
          <a:lstStyle/>
          <a:p>
            <a:r>
              <a:rPr lang="en-US" sz="1200" dirty="0">
                <a:solidFill>
                  <a:schemeClr val="bg2">
                    <a:lumMod val="75000"/>
                  </a:schemeClr>
                </a:solidFill>
              </a:rPr>
              <a:t>Photo</a:t>
            </a:r>
            <a:r>
              <a:rPr lang="en-US" sz="1200" baseline="0" dirty="0">
                <a:solidFill>
                  <a:schemeClr val="bg2">
                    <a:lumMod val="75000"/>
                  </a:schemeClr>
                </a:solidFill>
              </a:rPr>
              <a:t> credit: </a:t>
            </a:r>
            <a:r>
              <a:rPr lang="en-US" sz="1200" b="1" i="0" u="none" strike="noStrike" kern="1200" dirty="0" err="1">
                <a:solidFill>
                  <a:schemeClr val="tx1"/>
                </a:solidFill>
                <a:effectLst/>
                <a:latin typeface="+mn-lt"/>
                <a:ea typeface="+mn-ea"/>
                <a:cs typeface="+mn-cs"/>
                <a:hlinkClick r:id="rId5" tooltip="Go to jessibot's photostream"/>
              </a:rPr>
              <a:t>jessibot</a:t>
            </a:r>
            <a:endParaRPr lang="en-US" sz="1200" dirty="0"/>
          </a:p>
        </p:txBody>
      </p:sp>
    </p:spTree>
    <p:extLst>
      <p:ext uri="{BB962C8B-B14F-4D97-AF65-F5344CB8AC3E}">
        <p14:creationId xmlns:p14="http://schemas.microsoft.com/office/powerpoint/2010/main" val="63827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6556548"/>
            <a:ext cx="12192000" cy="301452"/>
            <a:chOff x="0" y="5396413"/>
            <a:chExt cx="9144000" cy="301451"/>
          </a:xfrm>
        </p:grpSpPr>
        <p:sp>
          <p:nvSpPr>
            <p:cNvPr id="7" name="Rectangle 6"/>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1FDC2AF-1BE3-4FB1-91E9-0D1E31613551}"/>
              </a:ext>
            </a:extLst>
          </p:cNvPr>
          <p:cNvSpPr txBox="1"/>
          <p:nvPr/>
        </p:nvSpPr>
        <p:spPr>
          <a:xfrm>
            <a:off x="1736468" y="2401890"/>
            <a:ext cx="8638673" cy="584775"/>
          </a:xfrm>
          <a:prstGeom prst="rect">
            <a:avLst/>
          </a:prstGeom>
          <a:noFill/>
        </p:spPr>
        <p:txBody>
          <a:bodyPr wrap="square" rtlCol="0">
            <a:spAutoFit/>
          </a:bodyPr>
          <a:lstStyle/>
          <a:p>
            <a:pPr algn="ctr"/>
            <a:r>
              <a:rPr lang="en-US" sz="3200" dirty="0">
                <a:hlinkClick r:id="rId3"/>
              </a:rPr>
              <a:t>ssorscher@cspinet.org</a:t>
            </a:r>
            <a:endParaRPr lang="en-US" sz="3200" dirty="0"/>
          </a:p>
        </p:txBody>
      </p:sp>
      <p:pic>
        <p:nvPicPr>
          <p:cNvPr id="16" name="Picture 15">
            <a:extLst>
              <a:ext uri="{FF2B5EF4-FFF2-40B4-BE49-F238E27FC236}">
                <a16:creationId xmlns:a16="http://schemas.microsoft.com/office/drawing/2014/main" id="{A9C88C09-07FD-41E6-B7BD-1C257D320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204" y="4298639"/>
            <a:ext cx="5041333" cy="1648128"/>
          </a:xfrm>
          <a:prstGeom prst="rect">
            <a:avLst/>
          </a:prstGeom>
        </p:spPr>
      </p:pic>
      <p:cxnSp>
        <p:nvCxnSpPr>
          <p:cNvPr id="17" name="Straight Connector 16">
            <a:extLst>
              <a:ext uri="{FF2B5EF4-FFF2-40B4-BE49-F238E27FC236}">
                <a16:creationId xmlns:a16="http://schemas.microsoft.com/office/drawing/2014/main" id="{CEE3D2F1-8A02-440D-8671-506E023C5AF2}"/>
              </a:ext>
            </a:extLst>
          </p:cNvPr>
          <p:cNvCxnSpPr>
            <a:cxnSpLocks/>
          </p:cNvCxnSpPr>
          <p:nvPr/>
        </p:nvCxnSpPr>
        <p:spPr>
          <a:xfrm>
            <a:off x="1788695" y="3893394"/>
            <a:ext cx="870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81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E5165-12F1-458E-9B5E-7323F858726B}"/>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Healthy People 2020 Targets: How Did We Do?...</a:t>
            </a:r>
          </a:p>
        </p:txBody>
      </p:sp>
      <p:graphicFrame>
        <p:nvGraphicFramePr>
          <p:cNvPr id="3" name="Content Placeholder 7">
            <a:extLst>
              <a:ext uri="{FF2B5EF4-FFF2-40B4-BE49-F238E27FC236}">
                <a16:creationId xmlns:a16="http://schemas.microsoft.com/office/drawing/2014/main" id="{4C427301-B6DB-4E52-B6BF-D49FCAD0EA57}"/>
              </a:ext>
            </a:extLst>
          </p:cNvPr>
          <p:cNvGraphicFramePr>
            <a:graphicFrameLocks/>
          </p:cNvGraphicFramePr>
          <p:nvPr>
            <p:extLst>
              <p:ext uri="{D42A27DB-BD31-4B8C-83A1-F6EECF244321}">
                <p14:modId xmlns:p14="http://schemas.microsoft.com/office/powerpoint/2010/main" val="3950781945"/>
              </p:ext>
            </p:extLst>
          </p:nvPr>
        </p:nvGraphicFramePr>
        <p:xfrm>
          <a:off x="643467" y="1500996"/>
          <a:ext cx="10905065" cy="4183212"/>
        </p:xfrm>
        <a:graphic>
          <a:graphicData uri="http://schemas.openxmlformats.org/drawingml/2006/table">
            <a:tbl>
              <a:tblPr firstRow="1" bandRow="1">
                <a:tableStyleId>{9D7B26C5-4107-4FEC-AEDC-1716B250A1EF}</a:tableStyleId>
              </a:tblPr>
              <a:tblGrid>
                <a:gridCol w="2153630">
                  <a:extLst>
                    <a:ext uri="{9D8B030D-6E8A-4147-A177-3AD203B41FA5}">
                      <a16:colId xmlns:a16="http://schemas.microsoft.com/office/drawing/2014/main" val="2584473150"/>
                    </a:ext>
                  </a:extLst>
                </a:gridCol>
                <a:gridCol w="2706570">
                  <a:extLst>
                    <a:ext uri="{9D8B030D-6E8A-4147-A177-3AD203B41FA5}">
                      <a16:colId xmlns:a16="http://schemas.microsoft.com/office/drawing/2014/main" val="2782783553"/>
                    </a:ext>
                  </a:extLst>
                </a:gridCol>
                <a:gridCol w="2706570">
                  <a:extLst>
                    <a:ext uri="{9D8B030D-6E8A-4147-A177-3AD203B41FA5}">
                      <a16:colId xmlns:a16="http://schemas.microsoft.com/office/drawing/2014/main" val="1654251445"/>
                    </a:ext>
                  </a:extLst>
                </a:gridCol>
                <a:gridCol w="3338295">
                  <a:extLst>
                    <a:ext uri="{9D8B030D-6E8A-4147-A177-3AD203B41FA5}">
                      <a16:colId xmlns:a16="http://schemas.microsoft.com/office/drawing/2014/main" val="2028644876"/>
                    </a:ext>
                  </a:extLst>
                </a:gridCol>
              </a:tblGrid>
              <a:tr h="449925">
                <a:tc>
                  <a:txBody>
                    <a:bodyPr/>
                    <a:lstStyle/>
                    <a:p>
                      <a:endParaRPr lang="en-US" sz="2200" dirty="0"/>
                    </a:p>
                  </a:txBody>
                  <a:tcPr marL="109950" marR="109950" marT="54975" marB="54975"/>
                </a:tc>
                <a:tc>
                  <a:txBody>
                    <a:bodyPr/>
                    <a:lstStyle/>
                    <a:p>
                      <a:r>
                        <a:rPr lang="en-US" sz="2200" dirty="0"/>
                        <a:t>Incidence per 100,000 in 2006-08</a:t>
                      </a:r>
                    </a:p>
                  </a:txBody>
                  <a:tcPr marL="109950" marR="109950" marT="54975" marB="54975"/>
                </a:tc>
                <a:tc>
                  <a:txBody>
                    <a:bodyPr/>
                    <a:lstStyle/>
                    <a:p>
                      <a:r>
                        <a:rPr lang="en-US" sz="2200" dirty="0"/>
                        <a:t>Incidence per 100,000 Healthy People Target </a:t>
                      </a:r>
                    </a:p>
                  </a:txBody>
                  <a:tcPr marL="109950" marR="109950" marT="54975" marB="54975"/>
                </a:tc>
                <a:tc>
                  <a:txBody>
                    <a:bodyPr/>
                    <a:lstStyle/>
                    <a:p>
                      <a:r>
                        <a:rPr lang="en-US" sz="2200" dirty="0"/>
                        <a:t>Incidence per 100,000 in 2019*</a:t>
                      </a:r>
                    </a:p>
                  </a:txBody>
                  <a:tcPr marL="109950" marR="109950" marT="54975" marB="54975"/>
                </a:tc>
                <a:extLst>
                  <a:ext uri="{0D108BD9-81ED-4DB2-BD59-A6C34878D82A}">
                    <a16:rowId xmlns:a16="http://schemas.microsoft.com/office/drawing/2014/main" val="760213445"/>
                  </a:ext>
                </a:extLst>
              </a:tr>
              <a:tr h="725892">
                <a:tc>
                  <a:txBody>
                    <a:bodyPr/>
                    <a:lstStyle/>
                    <a:p>
                      <a:r>
                        <a:rPr lang="en-US" sz="2200" i="1" dirty="0"/>
                        <a:t>Campylobacter</a:t>
                      </a:r>
                    </a:p>
                  </a:txBody>
                  <a:tcPr marL="109950" marR="109950" marT="54975" marB="54975"/>
                </a:tc>
                <a:tc>
                  <a:txBody>
                    <a:bodyPr/>
                    <a:lstStyle/>
                    <a:p>
                      <a:r>
                        <a:rPr lang="en-US" sz="2200" kern="1200" dirty="0">
                          <a:effectLst/>
                        </a:rPr>
                        <a:t>12.7</a:t>
                      </a:r>
                      <a:endParaRPr lang="en-US" sz="2200" dirty="0"/>
                    </a:p>
                  </a:txBody>
                  <a:tcPr marL="109950" marR="109950" marT="54975" marB="54975"/>
                </a:tc>
                <a:tc>
                  <a:txBody>
                    <a:bodyPr/>
                    <a:lstStyle/>
                    <a:p>
                      <a:r>
                        <a:rPr lang="en-US" sz="2200" dirty="0"/>
                        <a:t>8.5</a:t>
                      </a:r>
                    </a:p>
                  </a:txBody>
                  <a:tcPr marL="109950" marR="109950" marT="54975" marB="54975"/>
                </a:tc>
                <a:tc>
                  <a:txBody>
                    <a:bodyPr/>
                    <a:lstStyle/>
                    <a:p>
                      <a:r>
                        <a:rPr lang="en-US" sz="2200" dirty="0"/>
                        <a:t>19.5</a:t>
                      </a:r>
                    </a:p>
                  </a:txBody>
                  <a:tcPr marL="109950" marR="109950" marT="54975" marB="54975"/>
                </a:tc>
                <a:extLst>
                  <a:ext uri="{0D108BD9-81ED-4DB2-BD59-A6C34878D82A}">
                    <a16:rowId xmlns:a16="http://schemas.microsoft.com/office/drawing/2014/main" val="810935776"/>
                  </a:ext>
                </a:extLst>
              </a:tr>
              <a:tr h="756693">
                <a:tc>
                  <a:txBody>
                    <a:bodyPr/>
                    <a:lstStyle/>
                    <a:p>
                      <a:r>
                        <a:rPr lang="en-US" sz="2200" i="1" dirty="0"/>
                        <a:t>Salmonella, </a:t>
                      </a:r>
                      <a:r>
                        <a:rPr lang="en-US" sz="2200" dirty="0"/>
                        <a:t>nontyphoidal</a:t>
                      </a:r>
                    </a:p>
                  </a:txBody>
                  <a:tcPr marL="109950" marR="109950" marT="54975" marB="54975"/>
                </a:tc>
                <a:tc>
                  <a:txBody>
                    <a:bodyPr/>
                    <a:lstStyle/>
                    <a:p>
                      <a:r>
                        <a:rPr lang="en-US" sz="2200" dirty="0"/>
                        <a:t>15.0</a:t>
                      </a:r>
                    </a:p>
                  </a:txBody>
                  <a:tcPr marL="109950" marR="109950" marT="54975" marB="54975"/>
                </a:tc>
                <a:tc>
                  <a:txBody>
                    <a:bodyPr/>
                    <a:lstStyle/>
                    <a:p>
                      <a:r>
                        <a:rPr lang="en-US" sz="2200" dirty="0"/>
                        <a:t>11.4</a:t>
                      </a:r>
                    </a:p>
                  </a:txBody>
                  <a:tcPr marL="109950" marR="109950" marT="54975" marB="54975"/>
                </a:tc>
                <a:tc>
                  <a:txBody>
                    <a:bodyPr/>
                    <a:lstStyle/>
                    <a:p>
                      <a:r>
                        <a:rPr lang="en-US" sz="2200" dirty="0"/>
                        <a:t>17.1</a:t>
                      </a:r>
                    </a:p>
                  </a:txBody>
                  <a:tcPr marL="109950" marR="109950" marT="54975" marB="54975"/>
                </a:tc>
                <a:extLst>
                  <a:ext uri="{0D108BD9-81ED-4DB2-BD59-A6C34878D82A}">
                    <a16:rowId xmlns:a16="http://schemas.microsoft.com/office/drawing/2014/main" val="3371058277"/>
                  </a:ext>
                </a:extLst>
              </a:tr>
              <a:tr h="449925">
                <a:tc>
                  <a:txBody>
                    <a:bodyPr/>
                    <a:lstStyle/>
                    <a:p>
                      <a:r>
                        <a:rPr lang="en-US" sz="2200" dirty="0"/>
                        <a:t>E. Coli (STEC) O157</a:t>
                      </a:r>
                    </a:p>
                  </a:txBody>
                  <a:tcPr marL="109950" marR="109950" marT="54975" marB="54975"/>
                </a:tc>
                <a:tc>
                  <a:txBody>
                    <a:bodyPr/>
                    <a:lstStyle/>
                    <a:p>
                      <a:r>
                        <a:rPr lang="en-US" sz="2200" dirty="0"/>
                        <a:t>1.2</a:t>
                      </a:r>
                    </a:p>
                  </a:txBody>
                  <a:tcPr marL="109950" marR="109950" marT="54975" marB="54975"/>
                </a:tc>
                <a:tc>
                  <a:txBody>
                    <a:bodyPr/>
                    <a:lstStyle/>
                    <a:p>
                      <a:r>
                        <a:rPr lang="en-US" sz="2200" dirty="0"/>
                        <a:t>0.6</a:t>
                      </a:r>
                    </a:p>
                  </a:txBody>
                  <a:tcPr marL="109950" marR="109950" marT="54975" marB="54975"/>
                </a:tc>
                <a:tc>
                  <a:txBody>
                    <a:bodyPr/>
                    <a:lstStyle/>
                    <a:p>
                      <a:r>
                        <a:rPr lang="en-US" sz="2200" dirty="0"/>
                        <a:t>6.3</a:t>
                      </a:r>
                    </a:p>
                  </a:txBody>
                  <a:tcPr marL="109950" marR="109950" marT="54975" marB="54975"/>
                </a:tc>
                <a:extLst>
                  <a:ext uri="{0D108BD9-81ED-4DB2-BD59-A6C34878D82A}">
                    <a16:rowId xmlns:a16="http://schemas.microsoft.com/office/drawing/2014/main" val="1323428218"/>
                  </a:ext>
                </a:extLst>
              </a:tr>
              <a:tr h="756693">
                <a:tc>
                  <a:txBody>
                    <a:bodyPr/>
                    <a:lstStyle/>
                    <a:p>
                      <a:r>
                        <a:rPr lang="en-US" sz="2200" i="1" dirty="0"/>
                        <a:t>Listeria monocytogenes</a:t>
                      </a:r>
                    </a:p>
                  </a:txBody>
                  <a:tcPr marL="109950" marR="109950" marT="54975" marB="54975"/>
                </a:tc>
                <a:tc>
                  <a:txBody>
                    <a:bodyPr/>
                    <a:lstStyle/>
                    <a:p>
                      <a:r>
                        <a:rPr lang="en-US" sz="2200" dirty="0"/>
                        <a:t>0.3</a:t>
                      </a:r>
                    </a:p>
                  </a:txBody>
                  <a:tcPr marL="109950" marR="109950" marT="54975" marB="54975"/>
                </a:tc>
                <a:tc>
                  <a:txBody>
                    <a:bodyPr/>
                    <a:lstStyle/>
                    <a:p>
                      <a:r>
                        <a:rPr lang="en-US" sz="2200" dirty="0"/>
                        <a:t>0.2</a:t>
                      </a:r>
                    </a:p>
                  </a:txBody>
                  <a:tcPr marL="109950" marR="109950" marT="54975" marB="54975"/>
                </a:tc>
                <a:tc>
                  <a:txBody>
                    <a:bodyPr/>
                    <a:lstStyle/>
                    <a:p>
                      <a:r>
                        <a:rPr lang="en-US" sz="2200" dirty="0"/>
                        <a:t>0.3</a:t>
                      </a:r>
                    </a:p>
                  </a:txBody>
                  <a:tcPr marL="109950" marR="109950" marT="54975" marB="54975"/>
                </a:tc>
                <a:extLst>
                  <a:ext uri="{0D108BD9-81ED-4DB2-BD59-A6C34878D82A}">
                    <a16:rowId xmlns:a16="http://schemas.microsoft.com/office/drawing/2014/main" val="1392202507"/>
                  </a:ext>
                </a:extLst>
              </a:tr>
            </a:tbl>
          </a:graphicData>
        </a:graphic>
      </p:graphicFrame>
      <p:grpSp>
        <p:nvGrpSpPr>
          <p:cNvPr id="6" name="Group 5">
            <a:extLst>
              <a:ext uri="{FF2B5EF4-FFF2-40B4-BE49-F238E27FC236}">
                <a16:creationId xmlns:a16="http://schemas.microsoft.com/office/drawing/2014/main" id="{3262A8B3-94A7-4A35-AF73-422DC280EB4E}"/>
              </a:ext>
            </a:extLst>
          </p:cNvPr>
          <p:cNvGrpSpPr/>
          <p:nvPr/>
        </p:nvGrpSpPr>
        <p:grpSpPr>
          <a:xfrm>
            <a:off x="0" y="6556548"/>
            <a:ext cx="12192000" cy="301452"/>
            <a:chOff x="0" y="5396413"/>
            <a:chExt cx="9144000" cy="301451"/>
          </a:xfrm>
        </p:grpSpPr>
        <p:sp>
          <p:nvSpPr>
            <p:cNvPr id="7" name="Rectangle 6">
              <a:extLst>
                <a:ext uri="{FF2B5EF4-FFF2-40B4-BE49-F238E27FC236}">
                  <a16:creationId xmlns:a16="http://schemas.microsoft.com/office/drawing/2014/main" id="{36CEA1E3-2205-4014-A691-DF000E6D4F51}"/>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B0F447-03C2-4212-B53F-6FBC210AAE4D}"/>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DF43EC-603C-4DC9-A471-933413F1C321}"/>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AC17DF-F3C4-4EE4-9674-AEEC75357815}"/>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571A3094-80AD-4626-B500-1A76FC5BE342}"/>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7BBE12C-7658-4064-A9DC-D59CEA5C3743}"/>
              </a:ext>
            </a:extLst>
          </p:cNvPr>
          <p:cNvSpPr txBox="1"/>
          <p:nvPr/>
        </p:nvSpPr>
        <p:spPr>
          <a:xfrm>
            <a:off x="1453018" y="5874707"/>
            <a:ext cx="10738982" cy="523220"/>
          </a:xfrm>
          <a:prstGeom prst="rect">
            <a:avLst/>
          </a:prstGeom>
          <a:noFill/>
        </p:spPr>
        <p:txBody>
          <a:bodyPr wrap="square" rtlCol="0">
            <a:spAutoFit/>
          </a:bodyPr>
          <a:lstStyle/>
          <a:p>
            <a:r>
              <a:rPr lang="en-US" sz="1400" dirty="0"/>
              <a:t>Tack DM, et al. “Preliminary Incidence and Trends of Infections with Pathogens Transmitted Commonly Through Food – Foodborne Diseases Active Surveillance Network, 10 U.S. Sites, 2016-2019, </a:t>
            </a:r>
            <a:r>
              <a:rPr lang="en-US" sz="1400" i="1" dirty="0"/>
              <a:t>MMWR. </a:t>
            </a:r>
            <a:r>
              <a:rPr lang="en-US" sz="1400" dirty="0"/>
              <a:t>69(17);509-514.</a:t>
            </a:r>
          </a:p>
        </p:txBody>
      </p:sp>
      <p:pic>
        <p:nvPicPr>
          <p:cNvPr id="13" name="Picture 12">
            <a:extLst>
              <a:ext uri="{FF2B5EF4-FFF2-40B4-BE49-F238E27FC236}">
                <a16:creationId xmlns:a16="http://schemas.microsoft.com/office/drawing/2014/main" id="{C472B193-27F3-4B93-BB01-0A50EBB99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80" y="6037262"/>
            <a:ext cx="1161906" cy="379854"/>
          </a:xfrm>
          <a:prstGeom prst="rect">
            <a:avLst/>
          </a:prstGeom>
        </p:spPr>
      </p:pic>
    </p:spTree>
    <p:extLst>
      <p:ext uri="{BB962C8B-B14F-4D97-AF65-F5344CB8AC3E}">
        <p14:creationId xmlns:p14="http://schemas.microsoft.com/office/powerpoint/2010/main" val="229686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A47D-6684-4F41-95F7-47986AE46140}"/>
              </a:ext>
            </a:extLst>
          </p:cNvPr>
          <p:cNvSpPr>
            <a:spLocks noGrp="1"/>
          </p:cNvSpPr>
          <p:nvPr>
            <p:ph type="title"/>
          </p:nvPr>
        </p:nvSpPr>
        <p:spPr>
          <a:xfrm>
            <a:off x="655319" y="926925"/>
            <a:ext cx="10805993" cy="1130993"/>
          </a:xfrm>
        </p:spPr>
        <p:txBody>
          <a:bodyPr>
            <a:normAutofit/>
          </a:bodyPr>
          <a:lstStyle/>
          <a:p>
            <a:r>
              <a:rPr lang="en-US" dirty="0"/>
              <a:t>… Not Good.</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888198-8AAF-46AD-94DB-108981241AEC}"/>
              </a:ext>
            </a:extLst>
          </p:cNvPr>
          <p:cNvSpPr>
            <a:spLocks noGrp="1"/>
          </p:cNvSpPr>
          <p:nvPr>
            <p:ph idx="1"/>
          </p:nvPr>
        </p:nvSpPr>
        <p:spPr>
          <a:xfrm>
            <a:off x="655321" y="2575034"/>
            <a:ext cx="10805994" cy="3462228"/>
          </a:xfrm>
        </p:spPr>
        <p:txBody>
          <a:bodyPr>
            <a:normAutofit fontScale="92500"/>
          </a:bodyPr>
          <a:lstStyle/>
          <a:p>
            <a:pPr marL="457200" lvl="1" indent="0">
              <a:buNone/>
            </a:pPr>
            <a:r>
              <a:rPr lang="en-US" sz="3900" dirty="0"/>
              <a:t>“</a:t>
            </a:r>
            <a:r>
              <a:rPr lang="en-US" sz="3000" b="0" i="0" dirty="0">
                <a:solidFill>
                  <a:srgbClr val="000000"/>
                </a:solidFill>
                <a:effectLst/>
                <a:latin typeface="Open Sans"/>
              </a:rPr>
              <a:t>These data indicate that </a:t>
            </a:r>
            <a:r>
              <a:rPr lang="en-US" sz="3000" b="0" i="1" dirty="0">
                <a:solidFill>
                  <a:srgbClr val="000000"/>
                </a:solidFill>
                <a:effectLst/>
                <a:latin typeface="Open Sans"/>
              </a:rPr>
              <a:t>Healthy People 2020</a:t>
            </a:r>
            <a:r>
              <a:rPr lang="en-US" sz="3000" b="0" i="0" dirty="0">
                <a:solidFill>
                  <a:srgbClr val="000000"/>
                </a:solidFill>
                <a:effectLst/>
                <a:latin typeface="Open Sans"/>
              </a:rPr>
              <a:t> targets for reducing foodborne illness will not be met. The identification of infections that might not have been detected before adoption of CIDTs cannot explain this overall lack of progress. Better implementation of known prevention approaches and new strategies is needed to overcome the continued challenges to reducing foodborne illnesses.” </a:t>
            </a:r>
          </a:p>
          <a:p>
            <a:pPr marL="457200" lvl="1" indent="0" algn="r">
              <a:buNone/>
            </a:pPr>
            <a:r>
              <a:rPr lang="en-US" sz="3000" dirty="0">
                <a:solidFill>
                  <a:srgbClr val="000000"/>
                </a:solidFill>
                <a:latin typeface="Open Sans"/>
              </a:rPr>
              <a:t>- Tack </a:t>
            </a:r>
            <a:r>
              <a:rPr lang="en-US" sz="3000" i="1" dirty="0">
                <a:solidFill>
                  <a:srgbClr val="000000"/>
                </a:solidFill>
                <a:latin typeface="Open Sans"/>
              </a:rPr>
              <a:t>et al</a:t>
            </a:r>
            <a:r>
              <a:rPr lang="en-US" sz="3000" dirty="0">
                <a:solidFill>
                  <a:srgbClr val="000000"/>
                </a:solidFill>
                <a:latin typeface="Open Sans"/>
              </a:rPr>
              <a:t>, 2019</a:t>
            </a:r>
            <a:endParaRPr lang="en-US" sz="3900" dirty="0"/>
          </a:p>
          <a:p>
            <a:pPr lvl="1"/>
            <a:endParaRPr lang="en-US" sz="1400" dirty="0"/>
          </a:p>
        </p:txBody>
      </p:sp>
      <p:grpSp>
        <p:nvGrpSpPr>
          <p:cNvPr id="8" name="Group 7">
            <a:extLst>
              <a:ext uri="{FF2B5EF4-FFF2-40B4-BE49-F238E27FC236}">
                <a16:creationId xmlns:a16="http://schemas.microsoft.com/office/drawing/2014/main" id="{F4605494-E455-402B-A519-EE6C30FB7DCA}"/>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EF81CE18-383E-46D4-881B-7474BB6687A6}"/>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411E96-54B0-4F32-A97B-7DABAF4F422E}"/>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FB2DF6-67A9-4723-93BB-4BB0B113BB4C}"/>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84C98A-8E61-4AC7-BBB9-7D315DDC8F81}"/>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B149901-1E5C-494E-AB20-49576FEFFB77}"/>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A540FD-E4E4-4742-B877-2659FA937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80" y="6037262"/>
            <a:ext cx="1161906" cy="379854"/>
          </a:xfrm>
          <a:prstGeom prst="rect">
            <a:avLst/>
          </a:prstGeom>
        </p:spPr>
      </p:pic>
    </p:spTree>
    <p:extLst>
      <p:ext uri="{BB962C8B-B14F-4D97-AF65-F5344CB8AC3E}">
        <p14:creationId xmlns:p14="http://schemas.microsoft.com/office/powerpoint/2010/main" val="52358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E5165-12F1-458E-9B5E-7323F858726B}"/>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Where Should USDA Target New Efforts?</a:t>
            </a:r>
          </a:p>
        </p:txBody>
      </p:sp>
      <p:graphicFrame>
        <p:nvGraphicFramePr>
          <p:cNvPr id="3" name="Content Placeholder 7">
            <a:extLst>
              <a:ext uri="{FF2B5EF4-FFF2-40B4-BE49-F238E27FC236}">
                <a16:creationId xmlns:a16="http://schemas.microsoft.com/office/drawing/2014/main" id="{4C427301-B6DB-4E52-B6BF-D49FCAD0EA57}"/>
              </a:ext>
            </a:extLst>
          </p:cNvPr>
          <p:cNvGraphicFramePr>
            <a:graphicFrameLocks/>
          </p:cNvGraphicFramePr>
          <p:nvPr>
            <p:extLst>
              <p:ext uri="{D42A27DB-BD31-4B8C-83A1-F6EECF244321}">
                <p14:modId xmlns:p14="http://schemas.microsoft.com/office/powerpoint/2010/main" val="3233193355"/>
              </p:ext>
            </p:extLst>
          </p:nvPr>
        </p:nvGraphicFramePr>
        <p:xfrm>
          <a:off x="643467" y="1500996"/>
          <a:ext cx="10905064" cy="3974256"/>
        </p:xfrm>
        <a:graphic>
          <a:graphicData uri="http://schemas.openxmlformats.org/drawingml/2006/table">
            <a:tbl>
              <a:tblPr firstRow="1" bandRow="1">
                <a:tableStyleId>{9D7B26C5-4107-4FEC-AEDC-1716B250A1EF}</a:tableStyleId>
              </a:tblPr>
              <a:tblGrid>
                <a:gridCol w="1936895">
                  <a:extLst>
                    <a:ext uri="{9D8B030D-6E8A-4147-A177-3AD203B41FA5}">
                      <a16:colId xmlns:a16="http://schemas.microsoft.com/office/drawing/2014/main" val="2584473150"/>
                    </a:ext>
                  </a:extLst>
                </a:gridCol>
                <a:gridCol w="2066794">
                  <a:extLst>
                    <a:ext uri="{9D8B030D-6E8A-4147-A177-3AD203B41FA5}">
                      <a16:colId xmlns:a16="http://schemas.microsoft.com/office/drawing/2014/main" val="2782783553"/>
                    </a:ext>
                  </a:extLst>
                </a:gridCol>
                <a:gridCol w="2668044">
                  <a:extLst>
                    <a:ext uri="{9D8B030D-6E8A-4147-A177-3AD203B41FA5}">
                      <a16:colId xmlns:a16="http://schemas.microsoft.com/office/drawing/2014/main" val="1654251445"/>
                    </a:ext>
                  </a:extLst>
                </a:gridCol>
                <a:gridCol w="2555310">
                  <a:extLst>
                    <a:ext uri="{9D8B030D-6E8A-4147-A177-3AD203B41FA5}">
                      <a16:colId xmlns:a16="http://schemas.microsoft.com/office/drawing/2014/main" val="2028644876"/>
                    </a:ext>
                  </a:extLst>
                </a:gridCol>
                <a:gridCol w="1678021">
                  <a:extLst>
                    <a:ext uri="{9D8B030D-6E8A-4147-A177-3AD203B41FA5}">
                      <a16:colId xmlns:a16="http://schemas.microsoft.com/office/drawing/2014/main" val="2191048370"/>
                    </a:ext>
                  </a:extLst>
                </a:gridCol>
              </a:tblGrid>
              <a:tr h="449925">
                <a:tc>
                  <a:txBody>
                    <a:bodyPr/>
                    <a:lstStyle/>
                    <a:p>
                      <a:r>
                        <a:rPr lang="en-US" sz="2200" dirty="0"/>
                        <a:t>Pathogen</a:t>
                      </a:r>
                    </a:p>
                  </a:txBody>
                  <a:tcPr marL="109950" marR="109950" marT="54975" marB="54975"/>
                </a:tc>
                <a:tc>
                  <a:txBody>
                    <a:bodyPr/>
                    <a:lstStyle/>
                    <a:p>
                      <a:r>
                        <a:rPr lang="en-US" sz="2200" dirty="0"/>
                        <a:t>Food</a:t>
                      </a:r>
                    </a:p>
                  </a:txBody>
                  <a:tcPr marL="109950" marR="109950" marT="54975" marB="54975"/>
                </a:tc>
                <a:tc>
                  <a:txBody>
                    <a:bodyPr/>
                    <a:lstStyle/>
                    <a:p>
                      <a:r>
                        <a:rPr lang="en-US" sz="2200" dirty="0"/>
                        <a:t>No. of Illnesses</a:t>
                      </a:r>
                    </a:p>
                  </a:txBody>
                  <a:tcPr marL="109950" marR="109950" marT="54975" marB="54975"/>
                </a:tc>
                <a:tc>
                  <a:txBody>
                    <a:bodyPr/>
                    <a:lstStyle/>
                    <a:p>
                      <a:r>
                        <a:rPr lang="en-US" sz="2200" dirty="0"/>
                        <a:t>Cost (billions)</a:t>
                      </a:r>
                    </a:p>
                  </a:txBody>
                  <a:tcPr marL="109950" marR="109950" marT="54975" marB="54975"/>
                </a:tc>
                <a:tc>
                  <a:txBody>
                    <a:bodyPr/>
                    <a:lstStyle/>
                    <a:p>
                      <a:r>
                        <a:rPr lang="en-US" sz="2200" dirty="0"/>
                        <a:t>Rank</a:t>
                      </a:r>
                    </a:p>
                  </a:txBody>
                  <a:tcPr marL="109950" marR="109950" marT="54975" marB="54975"/>
                </a:tc>
                <a:extLst>
                  <a:ext uri="{0D108BD9-81ED-4DB2-BD59-A6C34878D82A}">
                    <a16:rowId xmlns:a16="http://schemas.microsoft.com/office/drawing/2014/main" val="760213445"/>
                  </a:ext>
                </a:extLst>
              </a:tr>
              <a:tr h="725892">
                <a:tc>
                  <a:txBody>
                    <a:bodyPr/>
                    <a:lstStyle/>
                    <a:p>
                      <a:r>
                        <a:rPr lang="en-US" sz="2200" i="1" dirty="0"/>
                        <a:t>Campylobacter</a:t>
                      </a:r>
                    </a:p>
                  </a:txBody>
                  <a:tcPr marL="109950" marR="109950" marT="54975" marB="54975"/>
                </a:tc>
                <a:tc>
                  <a:txBody>
                    <a:bodyPr/>
                    <a:lstStyle/>
                    <a:p>
                      <a:r>
                        <a:rPr lang="en-US" sz="2200" kern="1200" dirty="0">
                          <a:effectLst/>
                        </a:rPr>
                        <a:t>Unspecified Poultry</a:t>
                      </a:r>
                      <a:endParaRPr lang="en-US" sz="2200" dirty="0"/>
                    </a:p>
                  </a:txBody>
                  <a:tcPr marL="109950" marR="109950" marT="54975" marB="54975"/>
                </a:tc>
                <a:tc>
                  <a:txBody>
                    <a:bodyPr/>
                    <a:lstStyle/>
                    <a:p>
                      <a:r>
                        <a:rPr lang="en-US" sz="2200" dirty="0"/>
                        <a:t>608,417</a:t>
                      </a:r>
                    </a:p>
                  </a:txBody>
                  <a:tcPr marL="109950" marR="109950" marT="54975" marB="54975"/>
                </a:tc>
                <a:tc>
                  <a:txBody>
                    <a:bodyPr/>
                    <a:lstStyle/>
                    <a:p>
                      <a:r>
                        <a:rPr lang="en-US" sz="2200" dirty="0"/>
                        <a:t>6.9</a:t>
                      </a:r>
                    </a:p>
                  </a:txBody>
                  <a:tcPr marL="109950" marR="109950" marT="54975" marB="54975"/>
                </a:tc>
                <a:tc>
                  <a:txBody>
                    <a:bodyPr/>
                    <a:lstStyle/>
                    <a:p>
                      <a:r>
                        <a:rPr lang="en-US" sz="2200" dirty="0"/>
                        <a:t>1</a:t>
                      </a:r>
                    </a:p>
                  </a:txBody>
                  <a:tcPr marL="109950" marR="109950" marT="54975" marB="54975"/>
                </a:tc>
                <a:extLst>
                  <a:ext uri="{0D108BD9-81ED-4DB2-BD59-A6C34878D82A}">
                    <a16:rowId xmlns:a16="http://schemas.microsoft.com/office/drawing/2014/main" val="810935776"/>
                  </a:ext>
                </a:extLst>
              </a:tr>
              <a:tr h="756693">
                <a:tc>
                  <a:txBody>
                    <a:bodyPr/>
                    <a:lstStyle/>
                    <a:p>
                      <a:r>
                        <a:rPr lang="en-US" sz="2200" i="1" dirty="0"/>
                        <a:t>Salmonella, </a:t>
                      </a:r>
                      <a:r>
                        <a:rPr lang="en-US" sz="2200" dirty="0"/>
                        <a:t>NT</a:t>
                      </a:r>
                    </a:p>
                  </a:txBody>
                  <a:tcPr marL="109950" marR="109950" marT="54975" marB="54975"/>
                </a:tc>
                <a:tc>
                  <a:txBody>
                    <a:bodyPr/>
                    <a:lstStyle/>
                    <a:p>
                      <a:r>
                        <a:rPr lang="en-US" sz="2200" dirty="0"/>
                        <a:t>Chicken</a:t>
                      </a:r>
                    </a:p>
                  </a:txBody>
                  <a:tcPr marL="109950" marR="109950" marT="54975" marB="54975"/>
                </a:tc>
                <a:tc>
                  <a:txBody>
                    <a:bodyPr/>
                    <a:lstStyle/>
                    <a:p>
                      <a:r>
                        <a:rPr lang="en-US" sz="2200" dirty="0"/>
                        <a:t>195,634</a:t>
                      </a:r>
                    </a:p>
                  </a:txBody>
                  <a:tcPr marL="109950" marR="109950" marT="54975" marB="54975"/>
                </a:tc>
                <a:tc>
                  <a:txBody>
                    <a:bodyPr/>
                    <a:lstStyle/>
                    <a:p>
                      <a:r>
                        <a:rPr lang="en-US" sz="2200" dirty="0"/>
                        <a:t>2.8</a:t>
                      </a:r>
                    </a:p>
                  </a:txBody>
                  <a:tcPr marL="109950" marR="109950" marT="54975" marB="54975"/>
                </a:tc>
                <a:tc>
                  <a:txBody>
                    <a:bodyPr/>
                    <a:lstStyle/>
                    <a:p>
                      <a:r>
                        <a:rPr lang="en-US" sz="2200" dirty="0"/>
                        <a:t>2</a:t>
                      </a:r>
                    </a:p>
                  </a:txBody>
                  <a:tcPr marL="109950" marR="109950" marT="54975" marB="54975"/>
                </a:tc>
                <a:extLst>
                  <a:ext uri="{0D108BD9-81ED-4DB2-BD59-A6C34878D82A}">
                    <a16:rowId xmlns:a16="http://schemas.microsoft.com/office/drawing/2014/main" val="3371058277"/>
                  </a:ext>
                </a:extLst>
              </a:tr>
              <a:tr h="449925">
                <a:tc>
                  <a:txBody>
                    <a:bodyPr/>
                    <a:lstStyle/>
                    <a:p>
                      <a:r>
                        <a:rPr lang="en-US" sz="2200" i="1" dirty="0"/>
                        <a:t>Salmonella,</a:t>
                      </a:r>
                      <a:r>
                        <a:rPr lang="en-US" sz="2200" i="0" dirty="0"/>
                        <a:t> NT</a:t>
                      </a:r>
                      <a:endParaRPr lang="en-US" sz="2200" i="1" dirty="0"/>
                    </a:p>
                  </a:txBody>
                  <a:tcPr marL="109950" marR="109950" marT="54975" marB="54975"/>
                </a:tc>
                <a:tc>
                  <a:txBody>
                    <a:bodyPr/>
                    <a:lstStyle/>
                    <a:p>
                      <a:r>
                        <a:rPr lang="en-US" sz="2200" dirty="0"/>
                        <a:t>Pork</a:t>
                      </a:r>
                    </a:p>
                  </a:txBody>
                  <a:tcPr marL="109950" marR="109950" marT="54975" marB="54975"/>
                </a:tc>
                <a:tc>
                  <a:txBody>
                    <a:bodyPr/>
                    <a:lstStyle/>
                    <a:p>
                      <a:r>
                        <a:rPr lang="en-US" sz="2200" dirty="0"/>
                        <a:t>133,252</a:t>
                      </a:r>
                    </a:p>
                  </a:txBody>
                  <a:tcPr marL="109950" marR="109950" marT="54975" marB="54975"/>
                </a:tc>
                <a:tc>
                  <a:txBody>
                    <a:bodyPr/>
                    <a:lstStyle/>
                    <a:p>
                      <a:r>
                        <a:rPr lang="en-US" sz="2200" dirty="0"/>
                        <a:t>1.9</a:t>
                      </a:r>
                    </a:p>
                  </a:txBody>
                  <a:tcPr marL="109950" marR="109950" marT="54975" marB="54975"/>
                </a:tc>
                <a:tc>
                  <a:txBody>
                    <a:bodyPr/>
                    <a:lstStyle/>
                    <a:p>
                      <a:r>
                        <a:rPr lang="en-US" sz="2200" dirty="0"/>
                        <a:t>3</a:t>
                      </a:r>
                    </a:p>
                  </a:txBody>
                  <a:tcPr marL="109950" marR="109950" marT="54975" marB="54975"/>
                </a:tc>
                <a:extLst>
                  <a:ext uri="{0D108BD9-81ED-4DB2-BD59-A6C34878D82A}">
                    <a16:rowId xmlns:a16="http://schemas.microsoft.com/office/drawing/2014/main" val="1323428218"/>
                  </a:ext>
                </a:extLst>
              </a:tr>
              <a:tr h="756693">
                <a:tc>
                  <a:txBody>
                    <a:bodyPr/>
                    <a:lstStyle/>
                    <a:p>
                      <a:r>
                        <a:rPr lang="en-US" sz="2200" i="1" dirty="0"/>
                        <a:t>Toxoplasma gondii</a:t>
                      </a:r>
                    </a:p>
                  </a:txBody>
                  <a:tcPr marL="109950" marR="109950" marT="54975" marB="54975"/>
                </a:tc>
                <a:tc>
                  <a:txBody>
                    <a:bodyPr/>
                    <a:lstStyle/>
                    <a:p>
                      <a:r>
                        <a:rPr lang="en-US" sz="2200" dirty="0"/>
                        <a:t>Pork</a:t>
                      </a:r>
                    </a:p>
                  </a:txBody>
                  <a:tcPr marL="109950" marR="109950" marT="54975" marB="54975"/>
                </a:tc>
                <a:tc>
                  <a:txBody>
                    <a:bodyPr/>
                    <a:lstStyle/>
                    <a:p>
                      <a:r>
                        <a:rPr lang="en-US" sz="2200" dirty="0"/>
                        <a:t>35,541</a:t>
                      </a:r>
                    </a:p>
                  </a:txBody>
                  <a:tcPr marL="109950" marR="109950" marT="54975" marB="54975"/>
                </a:tc>
                <a:tc>
                  <a:txBody>
                    <a:bodyPr/>
                    <a:lstStyle/>
                    <a:p>
                      <a:r>
                        <a:rPr lang="en-US" sz="2200" dirty="0"/>
                        <a:t>1.9</a:t>
                      </a:r>
                    </a:p>
                  </a:txBody>
                  <a:tcPr marL="109950" marR="109950" marT="54975" marB="54975"/>
                </a:tc>
                <a:tc>
                  <a:txBody>
                    <a:bodyPr/>
                    <a:lstStyle/>
                    <a:p>
                      <a:r>
                        <a:rPr lang="en-US" sz="2200" dirty="0"/>
                        <a:t>4</a:t>
                      </a:r>
                    </a:p>
                  </a:txBody>
                  <a:tcPr marL="109950" marR="109950" marT="54975" marB="54975"/>
                </a:tc>
                <a:extLst>
                  <a:ext uri="{0D108BD9-81ED-4DB2-BD59-A6C34878D82A}">
                    <a16:rowId xmlns:a16="http://schemas.microsoft.com/office/drawing/2014/main" val="1392202507"/>
                  </a:ext>
                </a:extLst>
              </a:tr>
              <a:tr h="756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i="1" dirty="0"/>
                        <a:t>T. gondii</a:t>
                      </a:r>
                    </a:p>
                  </a:txBody>
                  <a:tcPr marL="109950" marR="109950" marT="54975" marB="54975"/>
                </a:tc>
                <a:tc>
                  <a:txBody>
                    <a:bodyPr/>
                    <a:lstStyle/>
                    <a:p>
                      <a:r>
                        <a:rPr lang="en-US" sz="2200" dirty="0"/>
                        <a:t>Beef</a:t>
                      </a:r>
                    </a:p>
                  </a:txBody>
                  <a:tcPr marL="109950" marR="109950" marT="54975" marB="54975"/>
                </a:tc>
                <a:tc>
                  <a:txBody>
                    <a:bodyPr/>
                    <a:lstStyle/>
                    <a:p>
                      <a:r>
                        <a:rPr lang="en-US" sz="2200" dirty="0"/>
                        <a:t>20,111</a:t>
                      </a:r>
                    </a:p>
                  </a:txBody>
                  <a:tcPr marL="109950" marR="109950" marT="54975" marB="54975"/>
                </a:tc>
                <a:tc>
                  <a:txBody>
                    <a:bodyPr/>
                    <a:lstStyle/>
                    <a:p>
                      <a:r>
                        <a:rPr lang="en-US" sz="2200" dirty="0"/>
                        <a:t>1.0</a:t>
                      </a:r>
                    </a:p>
                  </a:txBody>
                  <a:tcPr marL="109950" marR="109950" marT="54975" marB="54975"/>
                </a:tc>
                <a:tc>
                  <a:txBody>
                    <a:bodyPr/>
                    <a:lstStyle/>
                    <a:p>
                      <a:r>
                        <a:rPr lang="en-US" sz="2200" dirty="0"/>
                        <a:t>5</a:t>
                      </a:r>
                    </a:p>
                  </a:txBody>
                  <a:tcPr marL="109950" marR="109950" marT="54975" marB="54975"/>
                </a:tc>
                <a:extLst>
                  <a:ext uri="{0D108BD9-81ED-4DB2-BD59-A6C34878D82A}">
                    <a16:rowId xmlns:a16="http://schemas.microsoft.com/office/drawing/2014/main" val="3624617603"/>
                  </a:ext>
                </a:extLst>
              </a:tr>
            </a:tbl>
          </a:graphicData>
        </a:graphic>
      </p:graphicFrame>
      <p:grpSp>
        <p:nvGrpSpPr>
          <p:cNvPr id="6" name="Group 5">
            <a:extLst>
              <a:ext uri="{FF2B5EF4-FFF2-40B4-BE49-F238E27FC236}">
                <a16:creationId xmlns:a16="http://schemas.microsoft.com/office/drawing/2014/main" id="{3262A8B3-94A7-4A35-AF73-422DC280EB4E}"/>
              </a:ext>
            </a:extLst>
          </p:cNvPr>
          <p:cNvGrpSpPr/>
          <p:nvPr/>
        </p:nvGrpSpPr>
        <p:grpSpPr>
          <a:xfrm>
            <a:off x="0" y="6556548"/>
            <a:ext cx="12192000" cy="301452"/>
            <a:chOff x="0" y="5396413"/>
            <a:chExt cx="9144000" cy="301451"/>
          </a:xfrm>
        </p:grpSpPr>
        <p:sp>
          <p:nvSpPr>
            <p:cNvPr id="7" name="Rectangle 6">
              <a:extLst>
                <a:ext uri="{FF2B5EF4-FFF2-40B4-BE49-F238E27FC236}">
                  <a16:creationId xmlns:a16="http://schemas.microsoft.com/office/drawing/2014/main" id="{36CEA1E3-2205-4014-A691-DF000E6D4F51}"/>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B0F447-03C2-4212-B53F-6FBC210AAE4D}"/>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DF43EC-603C-4DC9-A471-933413F1C321}"/>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AC17DF-F3C4-4EE4-9674-AEEC75357815}"/>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571A3094-80AD-4626-B500-1A76FC5BE342}"/>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7BBE12C-7658-4064-A9DC-D59CEA5C3743}"/>
              </a:ext>
            </a:extLst>
          </p:cNvPr>
          <p:cNvSpPr txBox="1"/>
          <p:nvPr/>
        </p:nvSpPr>
        <p:spPr>
          <a:xfrm>
            <a:off x="556531" y="5587945"/>
            <a:ext cx="10992000" cy="646331"/>
          </a:xfrm>
          <a:prstGeom prst="rect">
            <a:avLst/>
          </a:prstGeom>
          <a:noFill/>
        </p:spPr>
        <p:txBody>
          <a:bodyPr wrap="square" rtlCol="0">
            <a:spAutoFit/>
          </a:bodyPr>
          <a:lstStyle/>
          <a:p>
            <a:r>
              <a:rPr lang="en-US" dirty="0"/>
              <a:t>Scharff RL. Food Attribution and Economic Cost Estimates for Meat and Poultry-Related Illnesses. Journal of Food Protection. 2020; 83(6): 959-967.</a:t>
            </a:r>
          </a:p>
        </p:txBody>
      </p:sp>
    </p:spTree>
    <p:extLst>
      <p:ext uri="{BB962C8B-B14F-4D97-AF65-F5344CB8AC3E}">
        <p14:creationId xmlns:p14="http://schemas.microsoft.com/office/powerpoint/2010/main" val="12833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319088" y="413359"/>
            <a:ext cx="11680846" cy="646331"/>
          </a:xfrm>
          <a:prstGeom prst="rect">
            <a:avLst/>
          </a:prstGeom>
          <a:noFill/>
        </p:spPr>
        <p:txBody>
          <a:bodyPr wrap="square" rtlCol="0">
            <a:spAutoFit/>
          </a:bodyPr>
          <a:lstStyle/>
          <a:p>
            <a:pPr algn="ctr"/>
            <a:r>
              <a:rPr lang="en-US" sz="3600" dirty="0"/>
              <a:t>Performance Standards Are Having an Effect</a:t>
            </a:r>
          </a:p>
        </p:txBody>
      </p:sp>
      <p:pic>
        <p:nvPicPr>
          <p:cNvPr id="15" name="Picture 14">
            <a:extLst>
              <a:ext uri="{FF2B5EF4-FFF2-40B4-BE49-F238E27FC236}">
                <a16:creationId xmlns:a16="http://schemas.microsoft.com/office/drawing/2014/main" id="{C55BFF2D-FF57-4BF7-B7F9-4FB482F7E6C7}"/>
              </a:ext>
            </a:extLst>
          </p:cNvPr>
          <p:cNvPicPr/>
          <p:nvPr/>
        </p:nvPicPr>
        <p:blipFill>
          <a:blip r:embed="rId4"/>
          <a:stretch>
            <a:fillRect/>
          </a:stretch>
        </p:blipFill>
        <p:spPr>
          <a:xfrm>
            <a:off x="1350088" y="990993"/>
            <a:ext cx="8395161" cy="4558037"/>
          </a:xfrm>
          <a:prstGeom prst="rect">
            <a:avLst/>
          </a:prstGeom>
        </p:spPr>
      </p:pic>
      <p:sp>
        <p:nvSpPr>
          <p:cNvPr id="6" name="TextBox 5">
            <a:extLst>
              <a:ext uri="{FF2B5EF4-FFF2-40B4-BE49-F238E27FC236}">
                <a16:creationId xmlns:a16="http://schemas.microsoft.com/office/drawing/2014/main" id="{BCE842E8-0706-45F0-9241-E974370A9B0F}"/>
              </a:ext>
            </a:extLst>
          </p:cNvPr>
          <p:cNvSpPr txBox="1"/>
          <p:nvPr/>
        </p:nvSpPr>
        <p:spPr>
          <a:xfrm>
            <a:off x="2141951" y="5647170"/>
            <a:ext cx="8555276" cy="669223"/>
          </a:xfrm>
          <a:prstGeom prst="rect">
            <a:avLst/>
          </a:prstGeom>
          <a:noFill/>
        </p:spPr>
        <p:txBody>
          <a:bodyPr wrap="square" rtlCol="0">
            <a:spAutoFit/>
          </a:bodyPr>
          <a:lstStyle/>
          <a:p>
            <a:r>
              <a:rPr lang="en-US" dirty="0"/>
              <a:t>Hale KR. Salmonella Trends –What the Science Tells Us. Oral presentation at: USDA FSIS Virtual Public Meeting: Salmonella-State of the Science; September 2020. (Slide 93)</a:t>
            </a:r>
          </a:p>
        </p:txBody>
      </p:sp>
    </p:spTree>
    <p:extLst>
      <p:ext uri="{BB962C8B-B14F-4D97-AF65-F5344CB8AC3E}">
        <p14:creationId xmlns:p14="http://schemas.microsoft.com/office/powerpoint/2010/main" val="354860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319088" y="413359"/>
            <a:ext cx="11680846" cy="646331"/>
          </a:xfrm>
          <a:prstGeom prst="rect">
            <a:avLst/>
          </a:prstGeom>
          <a:noFill/>
        </p:spPr>
        <p:txBody>
          <a:bodyPr wrap="square" rtlCol="0">
            <a:spAutoFit/>
          </a:bodyPr>
          <a:lstStyle/>
          <a:p>
            <a:pPr algn="ctr"/>
            <a:r>
              <a:rPr lang="en-US" sz="3600" dirty="0"/>
              <a:t>But Is It the Right Effect?</a:t>
            </a:r>
          </a:p>
        </p:txBody>
      </p:sp>
      <p:sp>
        <p:nvSpPr>
          <p:cNvPr id="6" name="TextBox 5">
            <a:extLst>
              <a:ext uri="{FF2B5EF4-FFF2-40B4-BE49-F238E27FC236}">
                <a16:creationId xmlns:a16="http://schemas.microsoft.com/office/drawing/2014/main" id="{BCE842E8-0706-45F0-9241-E974370A9B0F}"/>
              </a:ext>
            </a:extLst>
          </p:cNvPr>
          <p:cNvSpPr txBox="1"/>
          <p:nvPr/>
        </p:nvSpPr>
        <p:spPr>
          <a:xfrm>
            <a:off x="2141951" y="5647170"/>
            <a:ext cx="8555276" cy="669223"/>
          </a:xfrm>
          <a:prstGeom prst="rect">
            <a:avLst/>
          </a:prstGeom>
          <a:noFill/>
        </p:spPr>
        <p:txBody>
          <a:bodyPr wrap="square" rtlCol="0">
            <a:spAutoFit/>
          </a:bodyPr>
          <a:lstStyle/>
          <a:p>
            <a:r>
              <a:rPr lang="en-US" dirty="0"/>
              <a:t>Pathogen Surveillance - Salmonella. Centers for Disease Control and Prevention website. Accessed January 6, 2021. https://wwwn.cdc.gov/foodnetfast</a:t>
            </a:r>
          </a:p>
        </p:txBody>
      </p:sp>
      <p:pic>
        <p:nvPicPr>
          <p:cNvPr id="16" name="Picture 15">
            <a:extLst>
              <a:ext uri="{FF2B5EF4-FFF2-40B4-BE49-F238E27FC236}">
                <a16:creationId xmlns:a16="http://schemas.microsoft.com/office/drawing/2014/main" id="{1649BF90-076C-441F-BC3F-CC28010045F4}"/>
              </a:ext>
            </a:extLst>
          </p:cNvPr>
          <p:cNvPicPr/>
          <p:nvPr/>
        </p:nvPicPr>
        <p:blipFill>
          <a:blip r:embed="rId4"/>
          <a:stretch>
            <a:fillRect/>
          </a:stretch>
        </p:blipFill>
        <p:spPr>
          <a:xfrm>
            <a:off x="2693096" y="1299845"/>
            <a:ext cx="7377830" cy="4224133"/>
          </a:xfrm>
          <a:prstGeom prst="rect">
            <a:avLst/>
          </a:prstGeom>
        </p:spPr>
      </p:pic>
      <p:sp>
        <p:nvSpPr>
          <p:cNvPr id="2" name="Arrow: Up 1">
            <a:extLst>
              <a:ext uri="{FF2B5EF4-FFF2-40B4-BE49-F238E27FC236}">
                <a16:creationId xmlns:a16="http://schemas.microsoft.com/office/drawing/2014/main" id="{4DDB6534-29A1-4A08-BE3A-98C68B0FAA62}"/>
              </a:ext>
            </a:extLst>
          </p:cNvPr>
          <p:cNvSpPr/>
          <p:nvPr/>
        </p:nvSpPr>
        <p:spPr>
          <a:xfrm>
            <a:off x="8743167" y="2651972"/>
            <a:ext cx="206679" cy="7014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C007F88-1FC2-42A4-81A1-5A5D40D935C4}"/>
              </a:ext>
            </a:extLst>
          </p:cNvPr>
          <p:cNvSpPr txBox="1"/>
          <p:nvPr/>
        </p:nvSpPr>
        <p:spPr>
          <a:xfrm>
            <a:off x="7979079" y="3457390"/>
            <a:ext cx="2091847" cy="646331"/>
          </a:xfrm>
          <a:prstGeom prst="rect">
            <a:avLst/>
          </a:prstGeom>
          <a:noFill/>
        </p:spPr>
        <p:txBody>
          <a:bodyPr wrap="square" rtlCol="0">
            <a:spAutoFit/>
          </a:bodyPr>
          <a:lstStyle/>
          <a:p>
            <a:r>
              <a:rPr lang="en-US" dirty="0"/>
              <a:t>Chicken Parts Standard</a:t>
            </a:r>
          </a:p>
        </p:txBody>
      </p:sp>
    </p:spTree>
    <p:extLst>
      <p:ext uri="{BB962C8B-B14F-4D97-AF65-F5344CB8AC3E}">
        <p14:creationId xmlns:p14="http://schemas.microsoft.com/office/powerpoint/2010/main" val="158833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A47D-6684-4F41-95F7-47986AE46140}"/>
              </a:ext>
            </a:extLst>
          </p:cNvPr>
          <p:cNvSpPr>
            <a:spLocks noGrp="1"/>
          </p:cNvSpPr>
          <p:nvPr>
            <p:ph type="title"/>
          </p:nvPr>
        </p:nvSpPr>
        <p:spPr>
          <a:xfrm>
            <a:off x="655319" y="1252603"/>
            <a:ext cx="10805993" cy="805315"/>
          </a:xfrm>
        </p:spPr>
        <p:txBody>
          <a:bodyPr>
            <a:normAutofit/>
          </a:bodyPr>
          <a:lstStyle/>
          <a:p>
            <a:r>
              <a:rPr lang="en-US" dirty="0"/>
              <a:t>Criticisms of the Standards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4605494-E455-402B-A519-EE6C30FB7DCA}"/>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EF81CE18-383E-46D4-881B-7474BB6687A6}"/>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411E96-54B0-4F32-A97B-7DABAF4F422E}"/>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FB2DF6-67A9-4723-93BB-4BB0B113BB4C}"/>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84C98A-8E61-4AC7-BBB9-7D315DDC8F81}"/>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B149901-1E5C-494E-AB20-49576FEFFB77}"/>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A540FD-E4E4-4742-B877-2659FA937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80" y="6037262"/>
            <a:ext cx="1161906" cy="379854"/>
          </a:xfrm>
          <a:prstGeom prst="rect">
            <a:avLst/>
          </a:prstGeom>
        </p:spPr>
      </p:pic>
      <p:sp>
        <p:nvSpPr>
          <p:cNvPr id="7" name="Content Placeholder 6">
            <a:extLst>
              <a:ext uri="{FF2B5EF4-FFF2-40B4-BE49-F238E27FC236}">
                <a16:creationId xmlns:a16="http://schemas.microsoft.com/office/drawing/2014/main" id="{36A8A9A0-CC6D-452A-8D6A-224BF918C194}"/>
              </a:ext>
            </a:extLst>
          </p:cNvPr>
          <p:cNvSpPr>
            <a:spLocks noGrp="1"/>
          </p:cNvSpPr>
          <p:nvPr>
            <p:ph idx="1"/>
          </p:nvPr>
        </p:nvSpPr>
        <p:spPr>
          <a:xfrm>
            <a:off x="838200" y="2455913"/>
            <a:ext cx="10515600" cy="3581348"/>
          </a:xfrm>
        </p:spPr>
        <p:txBody>
          <a:bodyPr/>
          <a:lstStyle/>
          <a:p>
            <a:r>
              <a:rPr lang="en-US" dirty="0"/>
              <a:t>Focused on all </a:t>
            </a:r>
            <a:r>
              <a:rPr lang="en-US" i="1" dirty="0"/>
              <a:t>Salmonella</a:t>
            </a:r>
            <a:r>
              <a:rPr lang="en-US" dirty="0"/>
              <a:t>, with no risk assessment for dose, virulence, resistance.</a:t>
            </a:r>
          </a:p>
          <a:p>
            <a:r>
              <a:rPr lang="en-US" dirty="0"/>
              <a:t>Exclusive focus on end-product testing incentivizes chemical interventions, rather than a more comprehensive supply chain approach.</a:t>
            </a:r>
          </a:p>
          <a:p>
            <a:r>
              <a:rPr lang="en-US" dirty="0"/>
              <a:t>Lack of enforceability: products are not considered adulterated until </a:t>
            </a:r>
            <a:r>
              <a:rPr lang="en-US" i="1" dirty="0"/>
              <a:t>after</a:t>
            </a:r>
            <a:r>
              <a:rPr lang="en-US" dirty="0"/>
              <a:t> they are connected to an outbreak.</a:t>
            </a:r>
          </a:p>
          <a:p>
            <a:endParaRPr lang="en-US" dirty="0"/>
          </a:p>
        </p:txBody>
      </p:sp>
    </p:spTree>
    <p:extLst>
      <p:ext uri="{BB962C8B-B14F-4D97-AF65-F5344CB8AC3E}">
        <p14:creationId xmlns:p14="http://schemas.microsoft.com/office/powerpoint/2010/main" val="86652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1251C6-C44F-47FC-98B1-59B4BE21BCE1}"/>
              </a:ext>
            </a:extLst>
          </p:cNvPr>
          <p:cNvGrpSpPr/>
          <p:nvPr/>
        </p:nvGrpSpPr>
        <p:grpSpPr>
          <a:xfrm>
            <a:off x="0" y="6556548"/>
            <a:ext cx="12192000" cy="301452"/>
            <a:chOff x="0" y="5396413"/>
            <a:chExt cx="9144000" cy="301451"/>
          </a:xfrm>
        </p:grpSpPr>
        <p:sp>
          <p:nvSpPr>
            <p:cNvPr id="9" name="Rectangle 8">
              <a:extLst>
                <a:ext uri="{FF2B5EF4-FFF2-40B4-BE49-F238E27FC236}">
                  <a16:creationId xmlns:a16="http://schemas.microsoft.com/office/drawing/2014/main" id="{A9449111-7C0A-4084-9DCA-497D8937D5A4}"/>
                </a:ext>
              </a:extLst>
            </p:cNvPr>
            <p:cNvSpPr/>
            <p:nvPr/>
          </p:nvSpPr>
          <p:spPr>
            <a:xfrm>
              <a:off x="0" y="5396413"/>
              <a:ext cx="2331219"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A18E28-034E-4AEA-9003-22494E958363}"/>
                </a:ext>
              </a:extLst>
            </p:cNvPr>
            <p:cNvSpPr/>
            <p:nvPr/>
          </p:nvSpPr>
          <p:spPr>
            <a:xfrm>
              <a:off x="2270927" y="5396413"/>
              <a:ext cx="2331219"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CDCB7-171A-4A1E-90E9-2A211074EAFE}"/>
                </a:ext>
              </a:extLst>
            </p:cNvPr>
            <p:cNvSpPr/>
            <p:nvPr/>
          </p:nvSpPr>
          <p:spPr>
            <a:xfrm>
              <a:off x="4541854" y="5396413"/>
              <a:ext cx="2331219"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16903-71B1-48A3-B3B1-224987EB6CCA}"/>
                </a:ext>
              </a:extLst>
            </p:cNvPr>
            <p:cNvSpPr/>
            <p:nvPr/>
          </p:nvSpPr>
          <p:spPr>
            <a:xfrm>
              <a:off x="6812781" y="5396413"/>
              <a:ext cx="2331219"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15EEA3B-3B62-4F21-A774-B8114A7A8555}"/>
              </a:ext>
            </a:extLst>
          </p:cNvPr>
          <p:cNvSpPr/>
          <p:nvPr/>
        </p:nvSpPr>
        <p:spPr>
          <a:xfrm>
            <a:off x="0" y="1"/>
            <a:ext cx="12192000" cy="278559"/>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08EF97F-2F97-4D78-A94C-E8845700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82" y="6016321"/>
            <a:ext cx="1161906" cy="379854"/>
          </a:xfrm>
          <a:prstGeom prst="rect">
            <a:avLst/>
          </a:prstGeom>
        </p:spPr>
      </p:pic>
      <p:sp>
        <p:nvSpPr>
          <p:cNvPr id="3" name="TextBox 2">
            <a:extLst>
              <a:ext uri="{FF2B5EF4-FFF2-40B4-BE49-F238E27FC236}">
                <a16:creationId xmlns:a16="http://schemas.microsoft.com/office/drawing/2014/main" id="{79C70DC3-69CD-40D8-9AA4-BDA7D1E3E6F6}"/>
              </a:ext>
            </a:extLst>
          </p:cNvPr>
          <p:cNvSpPr txBox="1"/>
          <p:nvPr/>
        </p:nvSpPr>
        <p:spPr>
          <a:xfrm>
            <a:off x="513567" y="414565"/>
            <a:ext cx="11386160" cy="1200329"/>
          </a:xfrm>
          <a:prstGeom prst="rect">
            <a:avLst/>
          </a:prstGeom>
          <a:noFill/>
        </p:spPr>
        <p:txBody>
          <a:bodyPr wrap="square" rtlCol="0">
            <a:spAutoFit/>
          </a:bodyPr>
          <a:lstStyle/>
          <a:p>
            <a:pPr algn="ctr"/>
            <a:r>
              <a:rPr lang="en-US" sz="3600" dirty="0"/>
              <a:t>Lack of Risk Assessment: We Do the Most Enforcement for </a:t>
            </a:r>
            <a:r>
              <a:rPr lang="en-US" sz="3600" i="1" dirty="0"/>
              <a:t>Salmonella</a:t>
            </a:r>
            <a:r>
              <a:rPr lang="en-US" sz="3600" dirty="0"/>
              <a:t> that Do the Least Harm</a:t>
            </a:r>
          </a:p>
        </p:txBody>
      </p:sp>
      <p:graphicFrame>
        <p:nvGraphicFramePr>
          <p:cNvPr id="15" name="Chart 14">
            <a:extLst>
              <a:ext uri="{FF2B5EF4-FFF2-40B4-BE49-F238E27FC236}">
                <a16:creationId xmlns:a16="http://schemas.microsoft.com/office/drawing/2014/main" id="{17EF7F61-FCA2-4202-B75C-DC61EAB5A19C}"/>
              </a:ext>
            </a:extLst>
          </p:cNvPr>
          <p:cNvGraphicFramePr/>
          <p:nvPr>
            <p:extLst>
              <p:ext uri="{D42A27DB-BD31-4B8C-83A1-F6EECF244321}">
                <p14:modId xmlns:p14="http://schemas.microsoft.com/office/powerpoint/2010/main" val="3621935124"/>
              </p:ext>
            </p:extLst>
          </p:nvPr>
        </p:nvGraphicFramePr>
        <p:xfrm>
          <a:off x="459625" y="2076501"/>
          <a:ext cx="5446395" cy="33972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CDDB758-EA48-4415-8B1F-99F5D3AD0A1B}"/>
              </a:ext>
            </a:extLst>
          </p:cNvPr>
          <p:cNvSpPr txBox="1"/>
          <p:nvPr/>
        </p:nvSpPr>
        <p:spPr>
          <a:xfrm>
            <a:off x="826718" y="5453476"/>
            <a:ext cx="5133244" cy="461665"/>
          </a:xfrm>
          <a:prstGeom prst="rect">
            <a:avLst/>
          </a:prstGeom>
          <a:noFill/>
        </p:spPr>
        <p:txBody>
          <a:bodyPr wrap="square" rtlCol="0">
            <a:spAutoFit/>
          </a:bodyPr>
          <a:lstStyle/>
          <a:p>
            <a:r>
              <a:rPr lang="en-US" sz="1200" dirty="0">
                <a:effectLst/>
                <a:latin typeface="Times New Roman" panose="02020603050405020304" pitchFamily="18" charset="0"/>
                <a:ea typeface="Times New Roman" panose="02020603050405020304" pitchFamily="18" charset="0"/>
              </a:rPr>
              <a:t>Profile of Serotypes from Analyzed PR/HACCP Verification Samples (top 5 individual serotypes in 2014 reported), Young Chicken (Broilers), by Year</a:t>
            </a:r>
            <a:endParaRPr lang="en-US" sz="1200" dirty="0"/>
          </a:p>
        </p:txBody>
      </p:sp>
      <p:graphicFrame>
        <p:nvGraphicFramePr>
          <p:cNvPr id="17" name="Chart 16">
            <a:extLst>
              <a:ext uri="{FF2B5EF4-FFF2-40B4-BE49-F238E27FC236}">
                <a16:creationId xmlns:a16="http://schemas.microsoft.com/office/drawing/2014/main" id="{62F68F8E-0613-41DE-85C8-FE53A006DA6C}"/>
              </a:ext>
            </a:extLst>
          </p:cNvPr>
          <p:cNvGraphicFramePr/>
          <p:nvPr>
            <p:extLst>
              <p:ext uri="{D42A27DB-BD31-4B8C-83A1-F6EECF244321}">
                <p14:modId xmlns:p14="http://schemas.microsoft.com/office/powerpoint/2010/main" val="615150662"/>
              </p:ext>
            </p:extLst>
          </p:nvPr>
        </p:nvGraphicFramePr>
        <p:xfrm>
          <a:off x="6136195" y="2098808"/>
          <a:ext cx="5478145" cy="376872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493466C7-A85C-47DF-9971-C74923DE6797}"/>
              </a:ext>
            </a:extLst>
          </p:cNvPr>
          <p:cNvSpPr txBox="1"/>
          <p:nvPr/>
        </p:nvSpPr>
        <p:spPr>
          <a:xfrm>
            <a:off x="6534614" y="5749844"/>
            <a:ext cx="5098188" cy="646331"/>
          </a:xfrm>
          <a:prstGeom prst="rect">
            <a:avLst/>
          </a:prstGeom>
          <a:noFill/>
        </p:spPr>
        <p:txBody>
          <a:bodyPr wrap="square" rtlCol="0">
            <a:spAutoFit/>
          </a:bodyPr>
          <a:lstStyle/>
          <a:p>
            <a:r>
              <a:rPr lang="en-US" sz="1200" dirty="0">
                <a:effectLst/>
                <a:latin typeface="Times New Roman" panose="02020603050405020304" pitchFamily="18" charset="0"/>
                <a:ea typeface="Times New Roman" panose="02020603050405020304" pitchFamily="18" charset="0"/>
              </a:rPr>
              <a:t>Incidence Rate of Culture-Confirmed Human Salmonella Infection Reported to Laboratory-based Enteric Disease Surveillance (LEDS) System (top 7 individual serotypes in 2014 reported), by Year, United States.</a:t>
            </a:r>
            <a:endParaRPr lang="en-US" sz="1200" dirty="0"/>
          </a:p>
        </p:txBody>
      </p:sp>
      <p:sp>
        <p:nvSpPr>
          <p:cNvPr id="5" name="TextBox 4">
            <a:extLst>
              <a:ext uri="{FF2B5EF4-FFF2-40B4-BE49-F238E27FC236}">
                <a16:creationId xmlns:a16="http://schemas.microsoft.com/office/drawing/2014/main" id="{6B2DE54F-FE90-4E7F-9EC8-3527C11B5763}"/>
              </a:ext>
            </a:extLst>
          </p:cNvPr>
          <p:cNvSpPr txBox="1"/>
          <p:nvPr/>
        </p:nvSpPr>
        <p:spPr>
          <a:xfrm>
            <a:off x="304990" y="1811649"/>
            <a:ext cx="5654972" cy="369332"/>
          </a:xfrm>
          <a:prstGeom prst="rect">
            <a:avLst/>
          </a:prstGeom>
          <a:noFill/>
          <a:ln w="6350">
            <a:noFill/>
          </a:ln>
        </p:spPr>
        <p:txBody>
          <a:bodyPr wrap="square" rtlCol="0">
            <a:spAutoFit/>
          </a:bodyPr>
          <a:lstStyle/>
          <a:p>
            <a:pPr algn="ctr"/>
            <a:r>
              <a:rPr lang="en-US" dirty="0"/>
              <a:t>HACCP Samples</a:t>
            </a:r>
          </a:p>
        </p:txBody>
      </p:sp>
      <p:sp>
        <p:nvSpPr>
          <p:cNvPr id="16" name="TextBox 15">
            <a:extLst>
              <a:ext uri="{FF2B5EF4-FFF2-40B4-BE49-F238E27FC236}">
                <a16:creationId xmlns:a16="http://schemas.microsoft.com/office/drawing/2014/main" id="{CC3E18EE-2C27-4733-AE5F-47452279BF60}"/>
              </a:ext>
            </a:extLst>
          </p:cNvPr>
          <p:cNvSpPr txBox="1"/>
          <p:nvPr/>
        </p:nvSpPr>
        <p:spPr>
          <a:xfrm>
            <a:off x="6264121" y="1694549"/>
            <a:ext cx="5654972" cy="369332"/>
          </a:xfrm>
          <a:prstGeom prst="rect">
            <a:avLst/>
          </a:prstGeom>
          <a:noFill/>
          <a:ln w="6350">
            <a:noFill/>
          </a:ln>
        </p:spPr>
        <p:txBody>
          <a:bodyPr wrap="square" rtlCol="0">
            <a:spAutoFit/>
          </a:bodyPr>
          <a:lstStyle/>
          <a:p>
            <a:pPr algn="ctr"/>
            <a:r>
              <a:rPr lang="en-US" dirty="0"/>
              <a:t>Clinical Samples</a:t>
            </a:r>
          </a:p>
        </p:txBody>
      </p:sp>
    </p:spTree>
    <p:extLst>
      <p:ext uri="{BB962C8B-B14F-4D97-AF65-F5344CB8AC3E}">
        <p14:creationId xmlns:p14="http://schemas.microsoft.com/office/powerpoint/2010/main" val="2739342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1174</Words>
  <Application>Microsoft Office PowerPoint</Application>
  <PresentationFormat>Widescreen</PresentationFormat>
  <Paragraphs>163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Open Sans</vt:lpstr>
      <vt:lpstr>Times New Roman</vt:lpstr>
      <vt:lpstr>Office Theme</vt:lpstr>
      <vt:lpstr>Modernization of Performance Standards</vt:lpstr>
      <vt:lpstr>Center for Science in the Public Interest America’s Food &amp; Health Watchdog</vt:lpstr>
      <vt:lpstr>Healthy People 2020 Targets: How Did We Do?...</vt:lpstr>
      <vt:lpstr>… Not Good.</vt:lpstr>
      <vt:lpstr>Where Should USDA Target New Efforts?</vt:lpstr>
      <vt:lpstr>PowerPoint Presentation</vt:lpstr>
      <vt:lpstr>PowerPoint Presentation</vt:lpstr>
      <vt:lpstr>Criticisms of the Standards</vt:lpstr>
      <vt:lpstr>PowerPoint Presentation</vt:lpstr>
      <vt:lpstr>PowerPoint Presentation</vt:lpstr>
      <vt:lpstr>PowerPoint Presentation</vt:lpstr>
      <vt:lpstr>PowerPoint Presentation</vt:lpstr>
      <vt:lpstr>PowerPoint Presentation</vt:lpstr>
      <vt:lpstr>PowerPoint Presentation</vt:lpstr>
      <vt:lpstr>Industry Experts Agree… the System is Broken</vt:lpstr>
      <vt:lpstr>Petition - 2021</vt:lpstr>
      <vt:lpstr>Consumer’s Vision for Better Standards</vt:lpstr>
      <vt:lpstr>Consumer’s Vision for Better Standards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Sorscher</dc:creator>
  <cp:lastModifiedBy>Anna Marie Lowery</cp:lastModifiedBy>
  <cp:revision>46</cp:revision>
  <cp:lastPrinted>2021-03-10T22:11:13Z</cp:lastPrinted>
  <dcterms:created xsi:type="dcterms:W3CDTF">2018-11-20T15:49:10Z</dcterms:created>
  <dcterms:modified xsi:type="dcterms:W3CDTF">2021-03-23T15:16:47Z</dcterms:modified>
</cp:coreProperties>
</file>