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0" r:id="rId2"/>
    <p:sldId id="288" r:id="rId3"/>
    <p:sldId id="275" r:id="rId4"/>
    <p:sldId id="276" r:id="rId5"/>
    <p:sldId id="272" r:id="rId6"/>
    <p:sldId id="273" r:id="rId7"/>
    <p:sldId id="274" r:id="rId8"/>
    <p:sldId id="277" r:id="rId9"/>
    <p:sldId id="278" r:id="rId10"/>
    <p:sldId id="279" r:id="rId11"/>
    <p:sldId id="268" r:id="rId12"/>
    <p:sldId id="281" r:id="rId13"/>
    <p:sldId id="291" r:id="rId14"/>
    <p:sldId id="280" r:id="rId15"/>
    <p:sldId id="290" r:id="rId16"/>
    <p:sldId id="282" r:id="rId17"/>
    <p:sldId id="283" r:id="rId18"/>
    <p:sldId id="285" r:id="rId19"/>
    <p:sldId id="286" r:id="rId20"/>
    <p:sldId id="289" r:id="rId21"/>
    <p:sldId id="292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, Jane" initials="DJ" lastIdx="1" clrIdx="0">
    <p:extLst>
      <p:ext uri="{19B8F6BF-5375-455C-9EA6-DF929625EA0E}">
        <p15:presenceInfo xmlns:p15="http://schemas.microsoft.com/office/powerpoint/2012/main" userId="S::jdai@hsph.harvard.edu::2ebffd66-206e-43b0-b98d-48bb654b0f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981"/>
    <a:srgbClr val="AC518A"/>
    <a:srgbClr val="4F8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32" autoAdjust="0"/>
    <p:restoredTop sz="79886" autoAdjust="0"/>
  </p:normalViewPr>
  <p:slideViewPr>
    <p:cSldViewPr snapToGrid="0">
      <p:cViewPr varScale="1">
        <p:scale>
          <a:sx n="72" d="100"/>
          <a:sy n="72" d="100"/>
        </p:scale>
        <p:origin x="102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580395814364913E-2"/>
          <c:y val="9.5710739564545441E-2"/>
          <c:w val="0.90000669205422734"/>
          <c:h val="0.68619595313924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2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8BB-C84F-81A7-3B6070B719EB}"/>
              </c:ext>
            </c:extLst>
          </c:dPt>
          <c:cat>
            <c:strRef>
              <c:f>Sheet1!$A$2:$A$3</c:f>
              <c:strCache>
                <c:ptCount val="2"/>
                <c:pt idx="0">
                  <c:v>Pre-pandemic</c:v>
                </c:pt>
                <c:pt idx="1">
                  <c:v>During the pandemic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0.19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C-6A40-AFD5-587BE67FA0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Latinx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2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Pre-pandemic</c:v>
                </c:pt>
                <c:pt idx="1">
                  <c:v>During the pandemic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0.16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CC-6A40-AFD5-587BE67FA05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E9698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Pre-pandemic</c:v>
                </c:pt>
                <c:pt idx="1">
                  <c:v>During the pandemic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0.08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CC-6A40-AFD5-587BE67FA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2849968"/>
        <c:axId val="2123653248"/>
      </c:barChart>
      <c:catAx>
        <c:axId val="210284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pPr>
            <a:endParaRPr lang="en-US"/>
          </a:p>
        </c:txPr>
        <c:crossAx val="2123653248"/>
        <c:crosses val="autoZero"/>
        <c:auto val="1"/>
        <c:lblAlgn val="ctr"/>
        <c:lblOffset val="100"/>
        <c:noMultiLvlLbl val="0"/>
      </c:catAx>
      <c:valAx>
        <c:axId val="212365324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pPr>
            <a:endParaRPr lang="en-US"/>
          </a:p>
        </c:txPr>
        <c:crossAx val="2102849968"/>
        <c:crosses val="autoZero"/>
        <c:crossBetween val="between"/>
        <c:majorUnit val="0.1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layout>
        <c:manualLayout>
          <c:xMode val="edge"/>
          <c:yMode val="edge"/>
          <c:x val="0.34108689906049128"/>
          <c:y val="0.9017104557580472"/>
          <c:w val="0.36248826038212206"/>
          <c:h val="9.54341005183642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dia New" panose="020B0304020202020204" pitchFamily="34" charset="-34"/>
              <a:ea typeface="+mn-ea"/>
              <a:cs typeface="Cordia New" panose="020B0304020202020204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800" b="0" i="0">
          <a:latin typeface="Cordia New" panose="020B0304020202020204" pitchFamily="34" charset="-34"/>
          <a:cs typeface="Cordia New" panose="020B0304020202020204" pitchFamily="34" charset="-34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754878466278675E-2"/>
          <c:y val="6.1730713770153808E-2"/>
          <c:w val="0.90096009737913196"/>
          <c:h val="0.73720007297513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943-0547-A244-1198528CE085}"/>
              </c:ext>
            </c:extLst>
          </c:dPt>
          <c:cat>
            <c:strRef>
              <c:f>Sheet1!$A$2:$A$3</c:f>
              <c:strCache>
                <c:ptCount val="2"/>
                <c:pt idx="0">
                  <c:v>Pre-pandemic</c:v>
                </c:pt>
                <c:pt idx="1">
                  <c:v>During the pandemic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43-0547-A244-1198528CE0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Pre-pandemic</c:v>
                </c:pt>
                <c:pt idx="1">
                  <c:v>During the pandemic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0.23</c:v>
                </c:pt>
                <c:pt idx="1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43-0547-A244-1198528CE08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Latinx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Pre-pandemic</c:v>
                </c:pt>
                <c:pt idx="1">
                  <c:v>During the pandemic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0.17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43-0547-A244-1198528CE08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E9698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Pre-pandemic</c:v>
                </c:pt>
                <c:pt idx="1">
                  <c:v>During the pandemic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0.11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43-0547-A244-1198528CE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9"/>
        <c:overlap val="-27"/>
        <c:axId val="2102849968"/>
        <c:axId val="2123653248"/>
      </c:barChart>
      <c:catAx>
        <c:axId val="210284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pPr>
            <a:endParaRPr lang="en-US"/>
          </a:p>
        </c:txPr>
        <c:crossAx val="2123653248"/>
        <c:crosses val="autoZero"/>
        <c:auto val="1"/>
        <c:lblAlgn val="ctr"/>
        <c:lblOffset val="100"/>
        <c:noMultiLvlLbl val="0"/>
      </c:catAx>
      <c:valAx>
        <c:axId val="212365324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pPr>
            <a:endParaRPr lang="en-US"/>
          </a:p>
        </c:txPr>
        <c:crossAx val="210284996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25853018372708"/>
          <c:y val="0.91040290084144482"/>
          <c:w val="0.3478596561299403"/>
          <c:h val="8.95970991585552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dia New" panose="020B0304020202020204" pitchFamily="34" charset="-34"/>
              <a:ea typeface="+mn-ea"/>
              <a:cs typeface="Cordia New" panose="020B0304020202020204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800" b="0" i="0">
          <a:latin typeface="Cordia New" panose="020B0304020202020204" pitchFamily="34" charset="-34"/>
          <a:cs typeface="Cordia New" panose="020B0304020202020204" pitchFamily="34" charset="-3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CE075-DEC5-48E9-9327-15C63845D1D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34DA7-B551-457D-A724-BEBF71AA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0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99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83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27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20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0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03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06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17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19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80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20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49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86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2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27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8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5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6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2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34DA7-B551-457D-A724-BEBF71AA1E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5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4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8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1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7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7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6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1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8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40CB-41BE-46AE-80C4-5461AC4E7B6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AF962-D856-4BF6-A8A0-97F392E6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2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ub.jhu.edu/magazine/2014/spring/racial-food-desert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ers.usda.gov/data-products/food-access-research-atlas/documentati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Hardships of COVID-19: Spotlight on Food Insecurity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Sara N. Bleich, PhD</a:t>
            </a:r>
          </a:p>
          <a:p>
            <a:r>
              <a:rPr lang="en-US" dirty="0"/>
              <a:t>National Food Policy Conference</a:t>
            </a:r>
          </a:p>
          <a:p>
            <a:r>
              <a:rPr lang="en-US" dirty="0"/>
              <a:t>October 15, 2020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AD3A230-44CF-FF46-B94D-6602A1E8B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51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hardships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7592B7-20E4-084A-AA49-BB45345EE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88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C7D6555-BC9E-457B-B6CA-02A7306C1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A434AD-FDE5-4626-BC17-B1657428EECF}"/>
              </a:ext>
            </a:extLst>
          </p:cNvPr>
          <p:cNvSpPr txBox="1"/>
          <p:nvPr/>
        </p:nvSpPr>
        <p:spPr>
          <a:xfrm>
            <a:off x="39757" y="6568732"/>
            <a:ext cx="11781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rbel" panose="020B0503020204020204" pitchFamily="34" charset="0"/>
              </a:rPr>
              <a:t>Source: Department of Labor. By:</a:t>
            </a:r>
            <a:r>
              <a:rPr lang="en-US" sz="1100" i="1" dirty="0">
                <a:latin typeface="Corbel" panose="020B0503020204020204" pitchFamily="34" charset="0"/>
              </a:rPr>
              <a:t> </a:t>
            </a:r>
            <a:r>
              <a:rPr lang="en-US" sz="1100" dirty="0">
                <a:latin typeface="Corbel" panose="020B0503020204020204" pitchFamily="34" charset="0"/>
              </a:rPr>
              <a:t>The New York Times.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37D6619-D96E-8246-B5C2-C3E104FDB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78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 losses are higher among racial/ethnic minorities and concentrated in low-paid industries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Unemployment rate August: 8.4%</a:t>
            </a:r>
          </a:p>
          <a:p>
            <a:pPr lvl="1"/>
            <a:r>
              <a:rPr lang="en-US" dirty="0"/>
              <a:t>Black workers: 13.0 percent </a:t>
            </a:r>
          </a:p>
          <a:p>
            <a:pPr lvl="1"/>
            <a:r>
              <a:rPr lang="en-US" dirty="0"/>
              <a:t>Latino workers: 10.5 percent </a:t>
            </a:r>
          </a:p>
          <a:p>
            <a:pPr lvl="1"/>
            <a:r>
              <a:rPr lang="en-US" dirty="0"/>
              <a:t>White workers: 7.3 percent</a:t>
            </a:r>
          </a:p>
          <a:p>
            <a:pPr lvl="1"/>
            <a:endParaRPr lang="en-US" dirty="0"/>
          </a:p>
          <a:p>
            <a:r>
              <a:rPr lang="en-US" dirty="0"/>
              <a:t>Lowest-paying industries accounting for 30% of all jobs but 51% of the jobs lost from February to August</a:t>
            </a:r>
          </a:p>
          <a:p>
            <a:r>
              <a:rPr lang="en-US" dirty="0"/>
              <a:t>Jobs in low-paying industries were down almost twice as much between February and August 2020 (12.9 percent) as jobs in medium-wage industries (7.4 percent) and three times as much as in high-wage industries (4.5 percent), compared to 8% decline across all industries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AD4CB1-6D3F-0345-90D6-0E790B4B7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64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recovery is much slower for racial/ethnic minorities</a:t>
            </a:r>
          </a:p>
        </p:txBody>
      </p:sp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43549D8-3F22-2A40-857B-0EC500A54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58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Millions are having difficulty paying rent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 million adults (17%) living in rental housing were behind on rent in early September (1 in 6 renters)</a:t>
            </a:r>
            <a:endParaRPr lang="en-US" baseline="30000" dirty="0"/>
          </a:p>
          <a:p>
            <a:pPr lvl="1"/>
            <a:r>
              <a:rPr lang="en-US" dirty="0"/>
              <a:t>1 in 4 Black (25 percent) </a:t>
            </a:r>
          </a:p>
          <a:p>
            <a:pPr lvl="1"/>
            <a:r>
              <a:rPr lang="en-US" dirty="0"/>
              <a:t>1 in 4 Asian (24 percent) </a:t>
            </a:r>
          </a:p>
          <a:p>
            <a:pPr lvl="1"/>
            <a:r>
              <a:rPr lang="en-US" dirty="0"/>
              <a:t>1 in 5 Latino (22 percent) </a:t>
            </a:r>
          </a:p>
          <a:p>
            <a:pPr lvl="1"/>
            <a:r>
              <a:rPr lang="en-US" dirty="0"/>
              <a:t>1 in 9 White (12 percent) </a:t>
            </a:r>
          </a:p>
          <a:p>
            <a:pPr lvl="1"/>
            <a:r>
              <a:rPr lang="en-US" dirty="0"/>
              <a:t>1 in 4 with children (25 percent)</a:t>
            </a:r>
          </a:p>
          <a:p>
            <a:r>
              <a:rPr lang="en-US" dirty="0"/>
              <a:t>Combination of rental hardship and food hardship is hurting children</a:t>
            </a:r>
          </a:p>
          <a:p>
            <a:pPr lvl="1"/>
            <a:r>
              <a:rPr lang="en-US" dirty="0"/>
              <a:t>39% of children living in rental housing live in a household that either isn’t getting enough to eat or is not caught up on rent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810B8ED-8EFE-E445-8E57-DA55AA027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67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Struggles for households with children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than 60 percent of US households with children report serious financial problems during pandemic</a:t>
            </a:r>
          </a:p>
          <a:p>
            <a:pPr lvl="1"/>
            <a:r>
              <a:rPr lang="en-US" dirty="0"/>
              <a:t>Struggles to afford medical care</a:t>
            </a:r>
          </a:p>
          <a:p>
            <a:pPr lvl="1"/>
            <a:r>
              <a:rPr lang="en-US" dirty="0"/>
              <a:t>depletion of household savings</a:t>
            </a:r>
          </a:p>
          <a:p>
            <a:pPr lvl="1"/>
            <a:r>
              <a:rPr lang="en-US" dirty="0"/>
              <a:t>Difficulty paying credit card and other debts </a:t>
            </a:r>
          </a:p>
          <a:p>
            <a:r>
              <a:rPr lang="en-US" dirty="0"/>
              <a:t>Black and </a:t>
            </a:r>
            <a:r>
              <a:rPr lang="en-US" dirty="0" err="1"/>
              <a:t>Latinx</a:t>
            </a:r>
            <a:r>
              <a:rPr lang="en-US" dirty="0"/>
              <a:t> households with children bear the brunt of the hardships</a:t>
            </a:r>
          </a:p>
          <a:p>
            <a:pPr lvl="1"/>
            <a:r>
              <a:rPr lang="en-US" dirty="0" err="1"/>
              <a:t>Latinx</a:t>
            </a:r>
            <a:r>
              <a:rPr lang="en-US" dirty="0"/>
              <a:t> households: 86 percent reported these difficulties</a:t>
            </a:r>
          </a:p>
          <a:p>
            <a:pPr lvl="1"/>
            <a:r>
              <a:rPr lang="en-US" dirty="0"/>
              <a:t>Black households: 66 percent reported these difficulties</a:t>
            </a:r>
          </a:p>
          <a:p>
            <a:pPr lvl="1"/>
            <a:r>
              <a:rPr lang="en-US" dirty="0"/>
              <a:t>White households: 50% reported these difficulties</a:t>
            </a:r>
          </a:p>
        </p:txBody>
      </p:sp>
      <p:pic>
        <p:nvPicPr>
          <p:cNvPr id="5" name="Picture 4" descr="A picture containing text, email&#10;&#10;Description automatically generated">
            <a:extLst>
              <a:ext uri="{FF2B5EF4-FFF2-40B4-BE49-F238E27FC236}">
                <a16:creationId xmlns:a16="http://schemas.microsoft.com/office/drawing/2014/main" id="{7CFD3FF1-0FC8-5740-A211-A1AA83122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79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Promising policy solutions to address food insecurity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70F59-6067-8841-BE62-7B37CB83A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" y="0"/>
            <a:ext cx="12159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30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that increase the value of the SNAP allotment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Continue emergency allotment</a:t>
            </a:r>
          </a:p>
          <a:p>
            <a:r>
              <a:rPr lang="en-US" dirty="0"/>
              <a:t>Increase monthly SNAP benefits by 15 percent ($100 per month for a family of four)</a:t>
            </a:r>
          </a:p>
          <a:p>
            <a:r>
              <a:rPr lang="en-US" dirty="0"/>
              <a:t>Extend P-EBT until schools closures end</a:t>
            </a: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2428BE-065C-F643-9CC2-2F2297957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1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that decrease the number of people eligible for SNAP and need to be halted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Tightened criteria for states to request time limit waivers for ABAWDs – expected to reduce participation by ~700,000 people (delayed)</a:t>
            </a:r>
          </a:p>
          <a:p>
            <a:r>
              <a:rPr lang="en-US" dirty="0"/>
              <a:t>Restricting states’ ability to make families “categorically eligible” for SNAP based on receipt of another government benefit – expected to reduce participation by 3.1 million people (proposed rule)</a:t>
            </a:r>
          </a:p>
          <a:p>
            <a:r>
              <a:rPr lang="en-US" dirty="0"/>
              <a:t>‘Public Charge’ rule – expected to reduce participation by ~ 1 million (delayed)</a:t>
            </a:r>
          </a:p>
          <a:p>
            <a:r>
              <a:rPr lang="en-US" dirty="0"/>
              <a:t>Creating a uniform approach to setting standard utility allowance – expected to reduce participation by 84,000 (proposed rule)</a:t>
            </a:r>
          </a:p>
          <a:p>
            <a:r>
              <a:rPr lang="en-US" dirty="0"/>
              <a:t>Lifetime ban on SNAP benefits for individuals with a felony drug conviction should be repealed</a:t>
            </a: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4E27AAD-D3D6-4A46-B67D-564929F8A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72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that support social distancing in SNAP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 SNAP pilot – Rapid expansion and now up to 46 states</a:t>
            </a:r>
          </a:p>
          <a:p>
            <a:r>
              <a:rPr lang="en-US" dirty="0"/>
              <a:t>Delivery For Online SNAP</a:t>
            </a:r>
          </a:p>
          <a:p>
            <a:r>
              <a:rPr lang="en-US" dirty="0"/>
              <a:t>Expand eligible retailers for Online SNAP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4C38EF2-060E-D346-BC75-F31B444E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Problem of food insecurity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diagram, application, Teams&#10;&#10;Description automatically generated">
            <a:extLst>
              <a:ext uri="{FF2B5EF4-FFF2-40B4-BE49-F238E27FC236}">
                <a16:creationId xmlns:a16="http://schemas.microsoft.com/office/drawing/2014/main" id="{FF8B5212-E621-B94A-A586-47C353C20F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44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that can increase the reach of other nutrition assistance programs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School meals</a:t>
            </a:r>
          </a:p>
          <a:p>
            <a:pPr lvl="1"/>
            <a:r>
              <a:rPr lang="en-US" dirty="0"/>
              <a:t>Schools are currently allowed to serve free meals to all children through 12/31 – this should be permanent</a:t>
            </a:r>
          </a:p>
          <a:p>
            <a:r>
              <a:rPr lang="en-US" dirty="0"/>
              <a:t>WIC </a:t>
            </a:r>
          </a:p>
          <a:p>
            <a:pPr lvl="1"/>
            <a:r>
              <a:rPr lang="en-US" dirty="0"/>
              <a:t>Expand the ability to use WIC benefits online</a:t>
            </a:r>
          </a:p>
          <a:p>
            <a:pPr lvl="1"/>
            <a:r>
              <a:rPr lang="en-US" dirty="0"/>
              <a:t>Increase WIC benefits by boosting the fruit and vegetable cash value vouchers which currently range from $8 to $11</a:t>
            </a:r>
          </a:p>
          <a:p>
            <a:pPr lvl="1"/>
            <a:r>
              <a:rPr lang="en-US" dirty="0"/>
              <a:t>Increase WIC benefits: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712D049-6518-B645-BC8D-DBD174B46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6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important areas </a:t>
            </a:r>
            <a:r>
              <a:rPr lang="en-US"/>
              <a:t>where federal action </a:t>
            </a:r>
            <a:r>
              <a:rPr lang="en-US" dirty="0"/>
              <a:t>is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fiscal stimulus</a:t>
            </a:r>
          </a:p>
          <a:p>
            <a:r>
              <a:rPr lang="en-US" dirty="0"/>
              <a:t>Reabsorb displaced workers and the long-term unemployed into the labor force as fast as possible</a:t>
            </a:r>
          </a:p>
          <a:p>
            <a:r>
              <a:rPr lang="en-US" dirty="0"/>
              <a:t>Reduce unemployment gaps between Black and white Americans</a:t>
            </a:r>
          </a:p>
          <a:p>
            <a:r>
              <a:rPr lang="en-US" dirty="0"/>
              <a:t>Help working women manage child care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6AD6177-4688-1347-8F4B-8470D69A8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84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COVID-19 is continuing to spread</a:t>
            </a:r>
          </a:p>
          <a:p>
            <a:r>
              <a:rPr lang="en-US" dirty="0"/>
              <a:t>Negative health impacts and economic fallout of the pandemic are widespread and particularly prevalent among low income and minority communities</a:t>
            </a:r>
          </a:p>
          <a:p>
            <a:r>
              <a:rPr lang="en-US" dirty="0"/>
              <a:t>Disproportionate impacts reflect longstanding inequities — often stemming from structural racism — in education, employment, housing, and health care that the current crisis is exacerbating</a:t>
            </a:r>
          </a:p>
          <a:p>
            <a:r>
              <a:rPr lang="en-US" dirty="0"/>
              <a:t>Proven policies approaches are needed and some policies need to be halted maximize program impact and reduce food insecurity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6FAF59B-85EF-F94E-BC7D-936E5DE550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" y="0"/>
            <a:ext cx="12159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5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Before the pandemic, food insecurity had been declining for more than a decade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41A0C18-14AE-BF42-B597-DBFC88228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6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But there were large and persistent disparities by race and ethnicity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FE1722F-B8F9-CD41-B464-AA76E3257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Dramatic increase in food insecurity due to 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Pre-pandemic</a:t>
            </a:r>
          </a:p>
          <a:p>
            <a:pPr lvl="1"/>
            <a:r>
              <a:rPr lang="en-US" dirty="0"/>
              <a:t>10.5% were food insecure</a:t>
            </a:r>
          </a:p>
          <a:p>
            <a:pPr lvl="1"/>
            <a:endParaRPr lang="en-US" dirty="0"/>
          </a:p>
          <a:p>
            <a:r>
              <a:rPr lang="en-US" dirty="0"/>
              <a:t>During the pandemic </a:t>
            </a:r>
          </a:p>
          <a:p>
            <a:pPr lvl="1"/>
            <a:r>
              <a:rPr lang="en-US" dirty="0"/>
              <a:t>23% are food insecure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6FE8E15-DC3E-884A-ADC6-D0DA3E255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1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disparities in food insecurity by race/ethnicity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Pre-pandemic</a:t>
            </a:r>
          </a:p>
          <a:p>
            <a:pPr lvl="1"/>
            <a:r>
              <a:rPr lang="en-US" dirty="0"/>
              <a:t>Black: 19% were food insecure</a:t>
            </a:r>
          </a:p>
          <a:p>
            <a:pPr lvl="1"/>
            <a:r>
              <a:rPr lang="en-US" dirty="0" err="1"/>
              <a:t>Latinx</a:t>
            </a:r>
            <a:r>
              <a:rPr lang="en-US" dirty="0"/>
              <a:t>: 16% were food insecure</a:t>
            </a:r>
          </a:p>
          <a:p>
            <a:pPr lvl="1"/>
            <a:r>
              <a:rPr lang="en-US" dirty="0"/>
              <a:t>White: 8% were food insecure</a:t>
            </a:r>
          </a:p>
          <a:p>
            <a:pPr lvl="1"/>
            <a:endParaRPr lang="en-US" dirty="0"/>
          </a:p>
          <a:p>
            <a:r>
              <a:rPr lang="en-US" dirty="0"/>
              <a:t>During the pandemic </a:t>
            </a:r>
          </a:p>
          <a:p>
            <a:pPr lvl="1"/>
            <a:r>
              <a:rPr lang="en-US" dirty="0"/>
              <a:t>Black: 36% were food insecure</a:t>
            </a:r>
          </a:p>
          <a:p>
            <a:pPr lvl="1"/>
            <a:r>
              <a:rPr lang="en-US" dirty="0" err="1"/>
              <a:t>Latinx</a:t>
            </a:r>
            <a:r>
              <a:rPr lang="en-US" dirty="0"/>
              <a:t>: 32% were food insecure</a:t>
            </a:r>
          </a:p>
          <a:p>
            <a:pPr lvl="1"/>
            <a:r>
              <a:rPr lang="en-US" dirty="0"/>
              <a:t>White: 18% were food insecure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7A73AF-158F-AF48-967B-6C1215DAA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0109A0-B14C-F240-A74E-65C772A052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173736"/>
              </p:ext>
            </p:extLst>
          </p:nvPr>
        </p:nvGraphicFramePr>
        <p:xfrm>
          <a:off x="572502" y="1273144"/>
          <a:ext cx="11046995" cy="503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BEE570E-FFD8-004F-8738-26A165F98E86}"/>
              </a:ext>
            </a:extLst>
          </p:cNvPr>
          <p:cNvSpPr txBox="1"/>
          <p:nvPr/>
        </p:nvSpPr>
        <p:spPr>
          <a:xfrm rot="16200000">
            <a:off x="-2163231" y="3199909"/>
            <a:ext cx="5020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% of households with food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insecurity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598C16-B573-F744-BC95-A6D994C7CAC4}"/>
              </a:ext>
            </a:extLst>
          </p:cNvPr>
          <p:cNvSpPr txBox="1"/>
          <p:nvPr/>
        </p:nvSpPr>
        <p:spPr>
          <a:xfrm>
            <a:off x="2485623" y="3563683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19%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59A613-CA79-2C4B-9304-4D008420693B}"/>
              </a:ext>
            </a:extLst>
          </p:cNvPr>
          <p:cNvSpPr txBox="1"/>
          <p:nvPr/>
        </p:nvSpPr>
        <p:spPr>
          <a:xfrm>
            <a:off x="3586419" y="3822057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16%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3EE61-6840-FC45-8068-B7301F803FC3}"/>
              </a:ext>
            </a:extLst>
          </p:cNvPr>
          <p:cNvSpPr txBox="1"/>
          <p:nvPr/>
        </p:nvSpPr>
        <p:spPr>
          <a:xfrm>
            <a:off x="4685764" y="4540331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EE7DD-CCDE-CA44-81C4-0E5DD66BE622}"/>
              </a:ext>
            </a:extLst>
          </p:cNvPr>
          <p:cNvSpPr txBox="1"/>
          <p:nvPr/>
        </p:nvSpPr>
        <p:spPr>
          <a:xfrm>
            <a:off x="7454723" y="2121653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36%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0135D5-95A2-3841-91AC-FD578F6744CD}"/>
              </a:ext>
            </a:extLst>
          </p:cNvPr>
          <p:cNvSpPr txBox="1"/>
          <p:nvPr/>
        </p:nvSpPr>
        <p:spPr>
          <a:xfrm>
            <a:off x="8545931" y="2461020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32%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E3C12-06A6-3247-AF71-01B1192AE0CC}"/>
              </a:ext>
            </a:extLst>
          </p:cNvPr>
          <p:cNvSpPr txBox="1"/>
          <p:nvPr/>
        </p:nvSpPr>
        <p:spPr>
          <a:xfrm>
            <a:off x="9674682" y="3685493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18%</a:t>
            </a:r>
          </a:p>
        </p:txBody>
      </p:sp>
    </p:spTree>
    <p:extLst>
      <p:ext uri="{BB962C8B-B14F-4D97-AF65-F5344CB8AC3E}">
        <p14:creationId xmlns:p14="http://schemas.microsoft.com/office/powerpoint/2010/main" val="3333264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Considerable increases in food insecurity among households with 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Pre-pandemic</a:t>
            </a:r>
          </a:p>
          <a:p>
            <a:pPr lvl="1"/>
            <a:r>
              <a:rPr lang="en-US" dirty="0"/>
              <a:t>All households with children: 14%</a:t>
            </a:r>
          </a:p>
          <a:p>
            <a:pPr lvl="1"/>
            <a:r>
              <a:rPr lang="en-US" dirty="0"/>
              <a:t>Black households with children: 23% were food insecure</a:t>
            </a:r>
          </a:p>
          <a:p>
            <a:pPr lvl="1"/>
            <a:r>
              <a:rPr lang="en-US" dirty="0" err="1"/>
              <a:t>Latinx</a:t>
            </a:r>
            <a:r>
              <a:rPr lang="en-US" dirty="0"/>
              <a:t> households with children: 17% were food insecure</a:t>
            </a:r>
          </a:p>
          <a:p>
            <a:pPr lvl="1"/>
            <a:r>
              <a:rPr lang="en-US" dirty="0"/>
              <a:t>White households with children: 11% were food insecure</a:t>
            </a:r>
          </a:p>
          <a:p>
            <a:pPr lvl="1"/>
            <a:endParaRPr lang="en-US" dirty="0"/>
          </a:p>
          <a:p>
            <a:r>
              <a:rPr lang="en-US" dirty="0"/>
              <a:t>During the pandemic </a:t>
            </a:r>
          </a:p>
          <a:p>
            <a:pPr lvl="1"/>
            <a:r>
              <a:rPr lang="en-US" dirty="0"/>
              <a:t>All households with children: 30%</a:t>
            </a:r>
          </a:p>
          <a:p>
            <a:pPr lvl="1"/>
            <a:r>
              <a:rPr lang="en-US" dirty="0"/>
              <a:t>Black households with children: 41% were food insecure</a:t>
            </a:r>
          </a:p>
          <a:p>
            <a:pPr lvl="1"/>
            <a:r>
              <a:rPr lang="en-US" dirty="0" err="1"/>
              <a:t>Latinx</a:t>
            </a:r>
            <a:r>
              <a:rPr lang="en-US" dirty="0"/>
              <a:t> households with children: 36% were food insecure</a:t>
            </a:r>
          </a:p>
          <a:p>
            <a:pPr lvl="1"/>
            <a:r>
              <a:rPr lang="en-US" dirty="0"/>
              <a:t>White households with children: 24% were food insecure</a:t>
            </a:r>
          </a:p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C8FA1CA-FBA3-FD4C-8134-6038D0A8CD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301274"/>
              </p:ext>
            </p:extLst>
          </p:nvPr>
        </p:nvGraphicFramePr>
        <p:xfrm>
          <a:off x="398059" y="1280159"/>
          <a:ext cx="11395881" cy="50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5D9B85E-65D0-FE49-A86E-524C24F03C18}"/>
              </a:ext>
            </a:extLst>
          </p:cNvPr>
          <p:cNvSpPr txBox="1"/>
          <p:nvPr/>
        </p:nvSpPr>
        <p:spPr>
          <a:xfrm rot="16200000">
            <a:off x="-1370733" y="3213557"/>
            <a:ext cx="3648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Percent of households with food insecurity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CD40A22-D6EE-384B-BA43-8CA80C6C3002}"/>
              </a:ext>
            </a:extLst>
          </p:cNvPr>
          <p:cNvSpPr txBox="1"/>
          <p:nvPr/>
        </p:nvSpPr>
        <p:spPr>
          <a:xfrm>
            <a:off x="1944124" y="4271128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14%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07946F4-8BD9-2B42-A56F-9B2EC9C11761}"/>
              </a:ext>
            </a:extLst>
          </p:cNvPr>
          <p:cNvSpPr txBox="1"/>
          <p:nvPr/>
        </p:nvSpPr>
        <p:spPr>
          <a:xfrm>
            <a:off x="2983215" y="3610362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23%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1DE755D-3A8F-054F-BAFB-B74E310F28BC}"/>
              </a:ext>
            </a:extLst>
          </p:cNvPr>
          <p:cNvSpPr txBox="1"/>
          <p:nvPr/>
        </p:nvSpPr>
        <p:spPr>
          <a:xfrm>
            <a:off x="4043983" y="4059706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17%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B9A42E2-5808-124A-B254-A1E10FF69DAF}"/>
              </a:ext>
            </a:extLst>
          </p:cNvPr>
          <p:cNvSpPr txBox="1"/>
          <p:nvPr/>
        </p:nvSpPr>
        <p:spPr>
          <a:xfrm>
            <a:off x="5104751" y="4509050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11%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D93FB6F9-0B32-334A-A85E-3A4E00867DF3}"/>
              </a:ext>
            </a:extLst>
          </p:cNvPr>
          <p:cNvSpPr txBox="1"/>
          <p:nvPr/>
        </p:nvSpPr>
        <p:spPr>
          <a:xfrm>
            <a:off x="7070305" y="3105598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30%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0DDFFD79-3EFD-BF4F-9812-0B03208BC29B}"/>
              </a:ext>
            </a:extLst>
          </p:cNvPr>
          <p:cNvSpPr txBox="1"/>
          <p:nvPr/>
        </p:nvSpPr>
        <p:spPr>
          <a:xfrm>
            <a:off x="8123251" y="2284065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41%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8A09EB32-06E4-4F44-A3BF-E8D8728FD606}"/>
              </a:ext>
            </a:extLst>
          </p:cNvPr>
          <p:cNvSpPr txBox="1"/>
          <p:nvPr/>
        </p:nvSpPr>
        <p:spPr>
          <a:xfrm>
            <a:off x="9184342" y="2663045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36%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0AD920A-3BC1-1D42-9B30-587EA96F6E46}"/>
              </a:ext>
            </a:extLst>
          </p:cNvPr>
          <p:cNvSpPr txBox="1"/>
          <p:nvPr/>
        </p:nvSpPr>
        <p:spPr>
          <a:xfrm>
            <a:off x="10235102" y="3552076"/>
            <a:ext cx="850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24%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8448E9-73F9-3447-9FCD-CE9DE127F291}"/>
              </a:ext>
            </a:extLst>
          </p:cNvPr>
          <p:cNvSpPr txBox="1"/>
          <p:nvPr/>
        </p:nvSpPr>
        <p:spPr>
          <a:xfrm>
            <a:off x="4614420" y="5889700"/>
            <a:ext cx="532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All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BA0F89-309A-7947-AF17-663B97C33C69}"/>
              </a:ext>
            </a:extLst>
          </p:cNvPr>
          <p:cNvSpPr txBox="1"/>
          <p:nvPr/>
        </p:nvSpPr>
        <p:spPr>
          <a:xfrm>
            <a:off x="5366343" y="5889700"/>
            <a:ext cx="8326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Black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96D4E7-FE58-AC48-B36E-582EDC314FA2}"/>
              </a:ext>
            </a:extLst>
          </p:cNvPr>
          <p:cNvSpPr txBox="1"/>
          <p:nvPr/>
        </p:nvSpPr>
        <p:spPr>
          <a:xfrm>
            <a:off x="6368229" y="5889700"/>
            <a:ext cx="8326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Latinx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C385B1-6E50-C447-87D3-5BB024EFD423}"/>
              </a:ext>
            </a:extLst>
          </p:cNvPr>
          <p:cNvSpPr txBox="1"/>
          <p:nvPr/>
        </p:nvSpPr>
        <p:spPr>
          <a:xfrm>
            <a:off x="7361122" y="5889700"/>
            <a:ext cx="8326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White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3634A489-0040-3644-9512-30862F4F5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99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Millions of Americans live in food deserts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who live in food deserts are often </a:t>
            </a:r>
            <a:r>
              <a:rPr lang="en-US" dirty="0">
                <a:hlinkClick r:id="rId3"/>
              </a:rPr>
              <a:t>more likely</a:t>
            </a:r>
            <a:r>
              <a:rPr lang="en-US" dirty="0"/>
              <a:t> to experience food insecurity because food is harder to obtain</a:t>
            </a:r>
          </a:p>
          <a:p>
            <a:r>
              <a:rPr lang="en-US" dirty="0"/>
              <a:t>About </a:t>
            </a:r>
            <a:r>
              <a:rPr lang="en-US" dirty="0">
                <a:hlinkClick r:id="rId4"/>
              </a:rPr>
              <a:t>19 million people,</a:t>
            </a:r>
            <a:r>
              <a:rPr lang="en-US" dirty="0"/>
              <a:t> or roughly 6% of the population, live in a food desert</a:t>
            </a:r>
          </a:p>
          <a:p>
            <a:r>
              <a:rPr lang="en-US" dirty="0"/>
              <a:t> 2.1 million households both lived in a food desert and lacked access to a vehicle in 2015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DB149FB-D151-9F45-BD61-3ED5014DF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8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 of millions of Americans already relied on SNAP and need has increased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2373"/>
            <a:ext cx="10515600" cy="4351338"/>
          </a:xfrm>
        </p:spPr>
        <p:txBody>
          <a:bodyPr/>
          <a:lstStyle/>
          <a:p>
            <a:r>
              <a:rPr lang="en-US" dirty="0"/>
              <a:t>Supplemental Nutrition Assistance Program</a:t>
            </a:r>
          </a:p>
          <a:p>
            <a:pPr lvl="1"/>
            <a:r>
              <a:rPr lang="en-US" dirty="0"/>
              <a:t>Largest food assistance programs in the country</a:t>
            </a:r>
          </a:p>
          <a:p>
            <a:pPr lvl="1"/>
            <a:r>
              <a:rPr lang="en-US" dirty="0"/>
              <a:t>38 million people pre-pandemic (1 in 9 Americans)</a:t>
            </a:r>
          </a:p>
          <a:p>
            <a:pPr lvl="1"/>
            <a:r>
              <a:rPr lang="en-US" dirty="0"/>
              <a:t>Average monthly benefit for each member of a household is $129 or $1.40 per person per meal</a:t>
            </a:r>
          </a:p>
          <a:p>
            <a:pPr lvl="1"/>
            <a:r>
              <a:rPr lang="en-US" dirty="0"/>
              <a:t>SNAP grew by 17% from February 2020 to May 2020, three times faster than in any previous three-month period</a:t>
            </a:r>
          </a:p>
          <a:p>
            <a:pPr lvl="1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4E807C7-EF54-AC48-A398-021175D42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" y="0"/>
            <a:ext cx="1216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12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4025</TotalTime>
  <Words>1098</Words>
  <Application>Microsoft Office PowerPoint</Application>
  <PresentationFormat>Widescreen</PresentationFormat>
  <Paragraphs>149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Corbel</vt:lpstr>
      <vt:lpstr>Cordia New</vt:lpstr>
      <vt:lpstr>Sukhumvit Set</vt:lpstr>
      <vt:lpstr>Office Theme</vt:lpstr>
      <vt:lpstr>Hardships of COVID-19: Spotlight on Food Insecurity</vt:lpstr>
      <vt:lpstr>Problem of food insecurity</vt:lpstr>
      <vt:lpstr>Before the pandemic, food insecurity had been declining for more than a decade</vt:lpstr>
      <vt:lpstr>But there were large and persistent disparities by race and ethnicity</vt:lpstr>
      <vt:lpstr>Dramatic increase in food insecurity due to COVID-19</vt:lpstr>
      <vt:lpstr>Large disparities in food insecurity by race/ethnicity</vt:lpstr>
      <vt:lpstr>Considerable increases in food insecurity among households with children</vt:lpstr>
      <vt:lpstr>Millions of Americans live in food deserts </vt:lpstr>
      <vt:lpstr>Tens of millions of Americans already relied on SNAP and need has increased</vt:lpstr>
      <vt:lpstr>Other hardships</vt:lpstr>
      <vt:lpstr>PowerPoint Presentation</vt:lpstr>
      <vt:lpstr>Job losses are higher among racial/ethnic minorities and concentrated in low-paid industries</vt:lpstr>
      <vt:lpstr>Job recovery is much slower for racial/ethnic minorities</vt:lpstr>
      <vt:lpstr>Millions are having difficulty paying rent</vt:lpstr>
      <vt:lpstr>Struggles for households with children </vt:lpstr>
      <vt:lpstr>Promising policy solutions to address food insecurity</vt:lpstr>
      <vt:lpstr>Policies that increase the value of the SNAP allotment</vt:lpstr>
      <vt:lpstr>Policies that decrease the number of people eligible for SNAP and need to be halted</vt:lpstr>
      <vt:lpstr>Policies that support social distancing in SNAP</vt:lpstr>
      <vt:lpstr>Policies that can increase the reach of other nutrition assistance programs </vt:lpstr>
      <vt:lpstr>Other important areas where federal action is needed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Bleich, Sara Naomi</dc:creator>
  <cp:lastModifiedBy>Bleich, Sara Naomi</cp:lastModifiedBy>
  <cp:revision>127</cp:revision>
  <dcterms:created xsi:type="dcterms:W3CDTF">2020-05-06T07:52:58Z</dcterms:created>
  <dcterms:modified xsi:type="dcterms:W3CDTF">2020-10-15T19:33:03Z</dcterms:modified>
</cp:coreProperties>
</file>