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DB0501C-B8DD-4CCC-9F9E-E02DEDB35D4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2D3E-495B-BA20-91730758672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C6BE776-3DB9-4CC4-A1DE-184D93D9795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D3E-495B-BA20-91730758672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69D2278-257B-4F86-90C2-96B9D8B09EE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D3E-495B-BA20-91730758672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251BF24-0B6C-4D1B-B6D5-F6B5FCE76CE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D3E-495B-BA20-91730758672A}"/>
                </c:ext>
              </c:extLst>
            </c:dLbl>
            <c:dLbl>
              <c:idx val="4"/>
              <c:layout>
                <c:manualLayout>
                  <c:x val="-2.500000000000005E-2"/>
                  <c:y val="-0.25462962962962965"/>
                </c:manualLayout>
              </c:layout>
              <c:tx>
                <c:rich>
                  <a:bodyPr/>
                  <a:lstStyle/>
                  <a:p>
                    <a:fld id="{E23E244D-A36F-49A0-9153-26151FE51A0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2D3E-495B-BA20-91730758672A}"/>
                </c:ext>
              </c:extLst>
            </c:dLbl>
            <c:dLbl>
              <c:idx val="5"/>
              <c:layout>
                <c:manualLayout>
                  <c:x val="-1.3888888888888888E-2"/>
                  <c:y val="-0.20370370370370375"/>
                </c:manualLayout>
              </c:layout>
              <c:tx>
                <c:rich>
                  <a:bodyPr/>
                  <a:lstStyle/>
                  <a:p>
                    <a:fld id="{412D2C61-C8B7-4D43-AC47-2217425BF90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2D3E-495B-BA20-91730758672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B1EA0A1-D43D-4C79-A9ED-A8DC0162C5F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2D3E-495B-BA20-91730758672A}"/>
                </c:ext>
              </c:extLst>
            </c:dLbl>
            <c:dLbl>
              <c:idx val="7"/>
              <c:layout>
                <c:manualLayout>
                  <c:x val="-3.6111111111111108E-2"/>
                  <c:y val="-0.17129629629629634"/>
                </c:manualLayout>
              </c:layout>
              <c:tx>
                <c:rich>
                  <a:bodyPr/>
                  <a:lstStyle/>
                  <a:p>
                    <a:fld id="{BECFE656-4BC0-417C-B924-88D53AA98B4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2D3E-495B-BA20-91730758672A}"/>
                </c:ext>
              </c:extLst>
            </c:dLbl>
            <c:dLbl>
              <c:idx val="8"/>
              <c:layout>
                <c:manualLayout>
                  <c:x val="-1.1111111111111112E-2"/>
                  <c:y val="-0.14351851851851852"/>
                </c:manualLayout>
              </c:layout>
              <c:tx>
                <c:rich>
                  <a:bodyPr/>
                  <a:lstStyle/>
                  <a:p>
                    <a:fld id="{9DBA6831-10A6-4357-A1E8-FE930FA23DC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2D3E-495B-BA20-91730758672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01048081-BCA6-48B0-990E-A8273B8150A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2D3E-495B-BA20-91730758672A}"/>
                </c:ext>
              </c:extLst>
            </c:dLbl>
            <c:dLbl>
              <c:idx val="10"/>
              <c:layout>
                <c:manualLayout>
                  <c:x val="-3.8888888888888994E-2"/>
                  <c:y val="-0.24537037037037038"/>
                </c:manualLayout>
              </c:layout>
              <c:tx>
                <c:rich>
                  <a:bodyPr/>
                  <a:lstStyle/>
                  <a:p>
                    <a:fld id="{54D2ED4E-7496-4F7F-829E-BAA38BE56E7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2D3E-495B-BA20-91730758672A}"/>
                </c:ext>
              </c:extLst>
            </c:dLbl>
            <c:dLbl>
              <c:idx val="11"/>
              <c:layout>
                <c:manualLayout>
                  <c:x val="1.0185067526415994E-16"/>
                  <c:y val="-0.24074074074074078"/>
                </c:manualLayout>
              </c:layout>
              <c:tx>
                <c:rich>
                  <a:bodyPr/>
                  <a:lstStyle/>
                  <a:p>
                    <a:fld id="{730C83ED-0C1F-4202-9D08-61076D27895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2D3E-495B-BA20-9173075867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Sheet1!$A$1:$A$12</c:f>
              <c:strCache>
                <c:ptCount val="10"/>
                <c:pt idx="0">
                  <c:v>Shelter</c:v>
                </c:pt>
                <c:pt idx="3">
                  <c:v>Household Energy</c:v>
                </c:pt>
                <c:pt idx="6">
                  <c:v>Indirect Energy (Commercial)</c:v>
                </c:pt>
                <c:pt idx="9">
                  <c:v>Health Care</c:v>
                </c:pt>
              </c:strCache>
            </c:strRef>
          </c:cat>
          <c:val>
            <c:numRef>
              <c:f>Sheet1!$C$1:$C$12</c:f>
              <c:numCache>
                <c:formatCode>"$"#,##0</c:formatCode>
                <c:ptCount val="12"/>
                <c:pt idx="0">
                  <c:v>11229</c:v>
                </c:pt>
                <c:pt idx="1">
                  <c:v>6797</c:v>
                </c:pt>
                <c:pt idx="2">
                  <c:v>4432</c:v>
                </c:pt>
                <c:pt idx="3">
                  <c:v>5095</c:v>
                </c:pt>
                <c:pt idx="4">
                  <c:v>3001</c:v>
                </c:pt>
                <c:pt idx="5">
                  <c:v>2095</c:v>
                </c:pt>
                <c:pt idx="6">
                  <c:v>3200</c:v>
                </c:pt>
                <c:pt idx="7">
                  <c:v>2300</c:v>
                </c:pt>
                <c:pt idx="8">
                  <c:v>900</c:v>
                </c:pt>
                <c:pt idx="9">
                  <c:v>5181</c:v>
                </c:pt>
                <c:pt idx="10">
                  <c:v>3529</c:v>
                </c:pt>
                <c:pt idx="11">
                  <c:v>1664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Sheet1!$B$1:$B$12</c15:f>
                <c15:dlblRangeCache>
                  <c:ptCount val="12"/>
                  <c:pt idx="1">
                    <c:v>Owner</c:v>
                  </c:pt>
                  <c:pt idx="2">
                    <c:v>Renter</c:v>
                  </c:pt>
                  <c:pt idx="4">
                    <c:v>Electric/Gas</c:v>
                  </c:pt>
                  <c:pt idx="5">
                    <c:v>Gasoline</c:v>
                  </c:pt>
                  <c:pt idx="7">
                    <c:v>Electricity</c:v>
                  </c:pt>
                  <c:pt idx="8">
                    <c:v>Transport</c:v>
                  </c:pt>
                  <c:pt idx="10">
                    <c:v>Insurance</c:v>
                  </c:pt>
                  <c:pt idx="11">
                    <c:v>Out-of-pocket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2D3E-495B-BA20-9173075867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1900736"/>
        <c:axId val="431898776"/>
      </c:barChart>
      <c:catAx>
        <c:axId val="43190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898776"/>
        <c:crosses val="autoZero"/>
        <c:auto val="1"/>
        <c:lblAlgn val="ctr"/>
        <c:lblOffset val="100"/>
        <c:noMultiLvlLbl val="0"/>
      </c:catAx>
      <c:valAx>
        <c:axId val="431898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90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Past (pre-2016)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All Vehicles</c:v>
                </c:pt>
                <c:pt idx="1">
                  <c:v>Appliances</c:v>
                </c:pt>
              </c:strCache>
            </c:strRef>
          </c:cat>
          <c:val>
            <c:numRef>
              <c:f>Sheet1!$B$2:$C$2</c:f>
              <c:numCache>
                <c:formatCode>"$"#,##0</c:formatCode>
                <c:ptCount val="2"/>
                <c:pt idx="0">
                  <c:v>4553</c:v>
                </c:pt>
                <c:pt idx="1">
                  <c:v>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E-472A-8F0F-325405077D82}"/>
            </c:ext>
          </c:extLst>
        </c:ser>
        <c:ser>
          <c:idx val="1"/>
          <c:order val="1"/>
          <c:tx>
            <c:v>Present (2016-2021)</c:v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All Vehicles</c:v>
                </c:pt>
                <c:pt idx="1">
                  <c:v>Appliances</c:v>
                </c:pt>
              </c:strCache>
            </c:strRef>
          </c:cat>
          <c:val>
            <c:numRef>
              <c:f>Sheet1!$B$3:$C$3</c:f>
              <c:numCache>
                <c:formatCode>"$"#,##0</c:formatCode>
                <c:ptCount val="2"/>
                <c:pt idx="0">
                  <c:v>366</c:v>
                </c:pt>
                <c:pt idx="1">
                  <c:v>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AE-472A-8F0F-325405077D82}"/>
            </c:ext>
          </c:extLst>
        </c:ser>
        <c:ser>
          <c:idx val="2"/>
          <c:order val="2"/>
          <c:tx>
            <c:v>Near Future (2022-2026)</c:v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All Vehicles</c:v>
                </c:pt>
                <c:pt idx="1">
                  <c:v>Appliances</c:v>
                </c:pt>
              </c:strCache>
            </c:strRef>
          </c:cat>
          <c:val>
            <c:numRef>
              <c:f>Sheet1!$B$4:$C$4</c:f>
              <c:numCache>
                <c:formatCode>"$"#,##0</c:formatCode>
                <c:ptCount val="2"/>
                <c:pt idx="0">
                  <c:v>279</c:v>
                </c:pt>
                <c:pt idx="1">
                  <c:v>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AE-472A-8F0F-325405077D82}"/>
            </c:ext>
          </c:extLst>
        </c:ser>
        <c:ser>
          <c:idx val="3"/>
          <c:order val="3"/>
          <c:tx>
            <c:v>Far Future (2026-2044)</c:v>
          </c:tx>
          <c:spPr>
            <a:pattFill prst="dkVert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All Vehicles</c:v>
                </c:pt>
                <c:pt idx="1">
                  <c:v>Appliances</c:v>
                </c:pt>
              </c:strCache>
            </c:strRef>
          </c:cat>
          <c:val>
            <c:numRef>
              <c:f>Sheet1!$B$5:$C$5</c:f>
              <c:numCache>
                <c:formatCode>"$"#,##0</c:formatCode>
                <c:ptCount val="2"/>
                <c:pt idx="0">
                  <c:v>574</c:v>
                </c:pt>
                <c:pt idx="1">
                  <c:v>1072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AE-472A-8F0F-325405077D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1901128"/>
        <c:axId val="431901912"/>
      </c:barChart>
      <c:catAx>
        <c:axId val="431901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901912"/>
        <c:crosses val="autoZero"/>
        <c:auto val="1"/>
        <c:lblAlgn val="ctr"/>
        <c:lblOffset val="100"/>
        <c:noMultiLvlLbl val="0"/>
      </c:catAx>
      <c:valAx>
        <c:axId val="431901912"/>
        <c:scaling>
          <c:orientation val="minMax"/>
          <c:max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Billion </a:t>
                </a:r>
                <a:r>
                  <a:rPr lang="en-US" b="1" u="sng"/>
                  <a:t>2018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901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F8218-4CF3-4CA7-AA3D-1145F12DC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AA994-B3A0-45E6-9B49-A763F3EBAB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48AEC-287A-46FD-874C-B175F9DE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A769B-36A3-4D93-85C0-A9B5878B1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6D38D-9650-4956-874F-CB4049D3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675C-FF79-45C9-9086-67FC4922C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E5467-2D14-4554-BF5B-94CDDECF6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A5620-9B58-4F10-8326-D7998F86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75BC3-3644-4E2D-8F92-81147F044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527AC-425D-42AE-B1B7-C15657EB6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3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A8162-9D9F-4E6C-858A-90BF2DAD47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B41C3D-849C-416B-B704-44B8FCC7B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A4733-9A01-42FF-8C6E-38ECDD1B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C15CB-3A18-4696-A071-B998EA40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58115-EEFE-47D9-93DE-908AD69D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8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9D239-1721-42CF-A871-0CA19C13A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E212D-0063-45A7-A121-64375DC64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8194B-E92C-441A-A285-36B6EC7E3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7DD9A-3015-483B-8469-7358D5710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DD5BD-7C78-4333-B5DC-BCCD7580F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32F2-1965-4ED3-9CAB-7D89BF40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A1114-0DD1-4C4E-816F-AFD6F8F12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AE243-D21D-4D37-9519-B2671355E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DC4B8-D185-4998-9461-405F7ABCA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1BF7F-D753-4315-8FE8-31A5B7783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3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94A7-C3C1-450F-9D94-16A3775B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6D17E-04EB-4334-96F7-413591DF6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63D13-530D-4D80-840C-7C53C3FD2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ABA5D-46D6-49C2-9BB0-E17A17DC2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B895F-E879-4337-8FB6-6D3033B63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A4DF4-9148-4683-8161-03CDEE49F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5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12725-A8A8-427F-805F-E61C4E2B6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E320D-F36C-4BB9-92A2-690FC9B01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11F1A-C011-4986-9610-9BE65EDAD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EE58BC-EC0D-4BFF-9F37-CD7867849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544A6-6B59-4EF8-960D-1C011FE1B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AF5BD8-6AA6-4FCF-9188-2C8A53DE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72DB4-5DB2-46CC-801D-F64966CC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F2FE74-AB21-4B5A-91CD-13407AFE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4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DCBC5-CB15-4C55-A0F5-2E9A498F8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B19FDC-F640-43D4-9DD7-48BC0461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48DE1-11BC-4AF0-A7E6-B173439E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B069A9-4F61-4FB9-B4E2-4070514D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7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726350-7062-4DCC-9260-6AB911ADE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C47FFF-747E-4449-9F02-1D3E3FD7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6EE96-E9D6-4409-B028-03E18224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25C50-5B0F-430D-B56E-2A8921EF6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324F0-7EE1-47DA-928D-792705D5F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E1876-0315-4505-A996-D9FE3707A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05BC-2CA2-4377-A798-F0EB4CC0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DB804-A4B7-453C-8D37-E872248ED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02051-7117-4020-8D50-7B1C0FCA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0F177-3B9B-449C-A4AF-DC6972E3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5D0C98-6598-46AC-A9F8-5307465FB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85CD07-9CAD-48DD-A2DF-5357D4E17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10039-DF19-47EC-A8BE-FD61F0E2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4B78A-2A91-4E94-920C-96E6D1EBE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3F09B-568F-4F55-B655-C0FC7897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7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B87201-B1FF-431E-8ACB-A6105CCBE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AAC79-ED68-4F2F-AF83-044BEE497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147BB-13F7-469D-BC42-E2642694D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167F7-1547-45F4-8130-96A04EA5DC6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BFD87-1E69-44B9-BB06-7064A4ACC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E6C4B-B4FD-41A0-B7C4-366FEC6D6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618B-3632-4732-9DD7-C12A0FD5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9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040C183-C4EA-474E-8FCC-BD8EE4D2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1906172"/>
            <a:ext cx="10241280" cy="33432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cap="small" dirty="0"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The Trump Administration’s “War on Energy Efficiency Standards:”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cap="small" dirty="0"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cap="small" dirty="0">
                <a:latin typeface="Times New Roman Bold" panose="02020803070505020304" pitchFamily="18" charset="0"/>
                <a:ea typeface="Calibri" panose="020F0502020204030204" pitchFamily="34" charset="0"/>
              </a:rPr>
              <a:t>A</a:t>
            </a:r>
            <a:r>
              <a:rPr lang="en-US" sz="2400" b="1" cap="small" dirty="0"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 $2 Trillion Mistake that Will  Harm Consumers, the Economy, Public Health and the Environment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cap="small" dirty="0"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Statement of Mark Cooper, Director of Research,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CFA’s Energy Efficiency Day Member Webinar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October 7, 2020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342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71A73B7-678F-4A61-B80C-3EA3DA1548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70337"/>
              </p:ext>
            </p:extLst>
          </p:nvPr>
        </p:nvGraphicFramePr>
        <p:xfrm>
          <a:off x="521676" y="1389181"/>
          <a:ext cx="11272352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BCA0EFE-407A-4FD5-953A-D5F5AB6A1D57}"/>
              </a:ext>
            </a:extLst>
          </p:cNvPr>
          <p:cNvSpPr txBox="1"/>
          <p:nvPr/>
        </p:nvSpPr>
        <p:spPr>
          <a:xfrm>
            <a:off x="3049172" y="52575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Annual Expenditure on</a:t>
            </a:r>
            <a:r>
              <a:rPr 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0">
              <a:defRPr sz="2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Goods and Services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84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25BA7E1-EC67-4C62-A4AC-0943E9077C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8806407"/>
              </p:ext>
            </p:extLst>
          </p:nvPr>
        </p:nvGraphicFramePr>
        <p:xfrm>
          <a:off x="648286" y="1529861"/>
          <a:ext cx="1097280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0058BF2-81DF-4BEB-9904-7743180EDE6B}"/>
              </a:ext>
            </a:extLst>
          </p:cNvPr>
          <p:cNvSpPr txBox="1"/>
          <p:nvPr/>
        </p:nvSpPr>
        <p:spPr>
          <a:xfrm>
            <a:off x="3049172" y="781146"/>
            <a:ext cx="6098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cap="small" dirty="0">
                <a:effectLst/>
                <a:latin typeface="Times New Roman Bold" panose="0202080307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 Savings and Future Benefits at Risk in the 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b="1" cap="small" dirty="0">
                <a:effectLst/>
                <a:latin typeface="Times New Roman Bold" panose="0202080307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Trump Administration’s “War on Energy Efficiency”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90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DA030BA-3BCC-489E-A419-312AB11EE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169" y="587332"/>
            <a:ext cx="6583680" cy="5852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457200" indent="0" algn="ctr">
              <a:spcBef>
                <a:spcPts val="0"/>
              </a:spcBef>
              <a:spcAft>
                <a:spcPts val="600"/>
              </a:spcAft>
            </a:pPr>
            <a:r>
              <a:rPr lang="en-US" sz="1200" b="1" cap="small" dirty="0">
                <a:solidFill>
                  <a:srgbClr val="000000"/>
                </a:solidFill>
                <a:effectLst/>
                <a:latin typeface="Times New Roman Bold" panose="02020803070505020304" pitchFamily="18" charset="0"/>
                <a:ea typeface="Calibri" panose="020F0502020204030204" pitchFamily="34" charset="0"/>
              </a:rPr>
              <a:t>Correcting Flaws in the Current Light Duty Rule and the Long-Terms Benefits of Standards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Errors   	CFA Analysis		$ Value of correction compared to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Quantitative.  Qualitative. 	   NHTSA Final rule net Benefit	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Overall Analysis		 	   		             = -$16 (billion)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1.    Evaluation of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Stds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	x  	    x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2.    Critique of Agencies	x      	    x	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 Estimating Cost					            +51 to +60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3.  Technology		x      	    x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4.   Mark-up	     		    x			    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5.   Downsize/Turbocharge    	        	    x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6.   EV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		    x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Estimating  Benefit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    x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7.   Macroeconomic       	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     	    x			    +92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8.   Credits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9.  Pollution		x     	    x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Public Health			    x			   +14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Emissions 			    x			   +21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 of Driving	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	    x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10.  Discount Rate         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x      	    x			  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+45 to +52 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 Rebound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x      	    x			   +26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12.  Sales and Scrappage 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	    x			   +20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13.  Congestion and noise		    x	 		   +17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643380" algn="l"/>
                <a:tab pos="2191385" algn="l"/>
                <a:tab pos="2663190" algn="l"/>
                <a:tab pos="3122295" algn="l"/>
                <a:tab pos="3670300" algn="l"/>
                <a:tab pos="4129405" algn="l"/>
                <a:tab pos="467741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14.  Safety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	    x			   +3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Gross Benefit (macro)			      +202  to +218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Benefit Cost ratio		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NHTSA		</a:t>
            </a:r>
            <a:r>
              <a:rPr 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		          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.9-to-1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Critique				  2.7-to-1 to 2.9-to-1</a:t>
            </a:r>
            <a:endParaRPr lang="en-US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02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430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Times New Roman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Cooper</dc:creator>
  <cp:lastModifiedBy>Mark Cooper</cp:lastModifiedBy>
  <cp:revision>7</cp:revision>
  <dcterms:created xsi:type="dcterms:W3CDTF">2020-10-07T09:39:47Z</dcterms:created>
  <dcterms:modified xsi:type="dcterms:W3CDTF">2020-10-07T11:01:52Z</dcterms:modified>
</cp:coreProperties>
</file>