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257" r:id="rId3"/>
    <p:sldId id="436" r:id="rId4"/>
    <p:sldId id="441" r:id="rId5"/>
    <p:sldId id="424" r:id="rId6"/>
    <p:sldId id="429" r:id="rId7"/>
    <p:sldId id="437" r:id="rId8"/>
    <p:sldId id="425" r:id="rId9"/>
    <p:sldId id="432" r:id="rId10"/>
    <p:sldId id="439" r:id="rId11"/>
    <p:sldId id="438" r:id="rId12"/>
    <p:sldId id="435" r:id="rId13"/>
    <p:sldId id="440" r:id="rId14"/>
    <p:sldId id="426" r:id="rId15"/>
    <p:sldId id="433" r:id="rId16"/>
    <p:sldId id="41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7user" initials="W" lastIdx="7" clrIdx="0"/>
  <p:cmAuthor id="1" name="Blake, Carol - FSIS" initials="BC-F" lastIdx="3" clrIdx="1">
    <p:extLst>
      <p:ext uri="{19B8F6BF-5375-455C-9EA6-DF929625EA0E}">
        <p15:presenceInfo xmlns:p15="http://schemas.microsoft.com/office/powerpoint/2012/main" userId="S-1-5-21-2443529608-3098792306-3041422421-441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1C6CB"/>
    <a:srgbClr val="B1D6DD"/>
    <a:srgbClr val="5183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9" autoAdjust="0"/>
    <p:restoredTop sz="84437" autoAdjust="0"/>
  </p:normalViewPr>
  <p:slideViewPr>
    <p:cSldViewPr>
      <p:cViewPr varScale="1">
        <p:scale>
          <a:sx n="56" d="100"/>
          <a:sy n="56" d="100"/>
        </p:scale>
        <p:origin x="13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16" y="-9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3A7F6B70-1856-41CD-8138-111526930310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178F0993-E642-47EE-A560-B02C41F80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698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40BB3F3C-6820-4951-BE69-881DFEAB1E9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C957FA6-3FFF-4B1C-8BFE-29E01A1B44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6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7D03-2EE7-4FB2-B540-CDFCE405BA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4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1167">
              <a:defRPr/>
            </a:pPr>
            <a:fld id="{40E32F18-2EDB-44C9-B0B4-1416D3E7EA68}" type="datetime1">
              <a:rPr lang="en-US">
                <a:solidFill>
                  <a:prstClr val="black"/>
                </a:solidFill>
                <a:latin typeface="Calibri"/>
              </a:rPr>
              <a:pPr defTabSz="921167">
                <a:defRPr/>
              </a:pPr>
              <a:t>3/15/2019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167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1167">
              <a:defRPr/>
            </a:pPr>
            <a:fld id="{2C957FA6-3FFF-4B1C-8BFE-29E01A1B44A0}" type="slidenum">
              <a:rPr lang="en-US">
                <a:solidFill>
                  <a:prstClr val="black"/>
                </a:solidFill>
                <a:latin typeface="Calibri"/>
              </a:rPr>
              <a:pPr defTabSz="92116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8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1167">
              <a:defRPr/>
            </a:pPr>
            <a:fld id="{40E32F18-2EDB-44C9-B0B4-1416D3E7EA68}" type="datetime1">
              <a:rPr lang="en-US">
                <a:solidFill>
                  <a:prstClr val="black"/>
                </a:solidFill>
                <a:latin typeface="Calibri"/>
              </a:rPr>
              <a:pPr defTabSz="921167">
                <a:defRPr/>
              </a:pPr>
              <a:t>3/15/2019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167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1167">
              <a:defRPr/>
            </a:pPr>
            <a:fld id="{2C957FA6-3FFF-4B1C-8BFE-29E01A1B44A0}" type="slidenum">
              <a:rPr lang="en-US">
                <a:solidFill>
                  <a:prstClr val="black"/>
                </a:solidFill>
                <a:latin typeface="Calibri"/>
              </a:rPr>
              <a:pPr defTabSz="921167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3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3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126" y="4444632"/>
            <a:ext cx="5656999" cy="4210704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CD92BA-8AD4-4D04-863F-C72F10597A4A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2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126" y="4444632"/>
            <a:ext cx="5656999" cy="4210704"/>
          </a:xfrm>
        </p:spPr>
        <p:txBody>
          <a:bodyPr/>
          <a:lstStyle/>
          <a:p>
            <a:pPr marL="173997" indent="-1739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CD92BA-8AD4-4D04-863F-C72F10597A4A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2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  <a:p>
            <a:pPr marL="172719" indent="-172719" defTabSz="921167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92116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  <a:p>
            <a:pPr marL="172719" indent="-172719" defTabSz="921167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92116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5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9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5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1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5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3C49-024E-4A23-BDF6-9CE3C96C71E7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gulations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E4965-0978-4EF5-B8C3-5A199FFD3EA0}"/>
              </a:ext>
            </a:extLst>
          </p:cNvPr>
          <p:cNvSpPr/>
          <p:nvPr/>
        </p:nvSpPr>
        <p:spPr>
          <a:xfrm>
            <a:off x="0" y="1002152"/>
            <a:ext cx="9144000" cy="5855848"/>
          </a:xfrm>
          <a:prstGeom prst="rect">
            <a:avLst/>
          </a:prstGeom>
          <a:solidFill>
            <a:srgbClr val="5D89B4"/>
          </a:solidFill>
          <a:ln w="3175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</a:endParaRPr>
          </a:p>
        </p:txBody>
      </p:sp>
      <p:pic>
        <p:nvPicPr>
          <p:cNvPr id="1032" name="Picture 8" descr="Image result for FSIS inspection stamp 42">
            <a:extLst>
              <a:ext uri="{FF2B5EF4-FFF2-40B4-BE49-F238E27FC236}">
                <a16:creationId xmlns:a16="http://schemas.microsoft.com/office/drawing/2014/main" id="{14B71B5E-C31F-4621-B11D-1FFD8F51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85" b="95769" l="10000" r="90000">
                        <a14:foregroundMark x1="36290" y1="7885" x2="36290" y2="7885"/>
                        <a14:foregroundMark x1="27581" y1="33077" x2="27581" y2="33077"/>
                        <a14:foregroundMark x1="23710" y1="45577" x2="23710" y2="45577"/>
                        <a14:foregroundMark x1="31774" y1="25577" x2="31774" y2="25577"/>
                        <a14:foregroundMark x1="39516" y1="34615" x2="39516" y2="34615"/>
                        <a14:foregroundMark x1="37258" y1="37115" x2="37258" y2="37115"/>
                        <a14:foregroundMark x1="44839" y1="31538" x2="44839" y2="31538"/>
                        <a14:foregroundMark x1="48387" y1="29808" x2="48387" y2="29808"/>
                        <a14:foregroundMark x1="47581" y1="18846" x2="47581" y2="18846"/>
                        <a14:foregroundMark x1="56774" y1="20769" x2="56774" y2="20769"/>
                        <a14:foregroundMark x1="66613" y1="24423" x2="66613" y2="24423"/>
                        <a14:foregroundMark x1="72258" y1="31346" x2="72258" y2="31346"/>
                        <a14:foregroundMark x1="75968" y1="41731" x2="75968" y2="41731"/>
                        <a14:foregroundMark x1="78548" y1="55000" x2="78548" y2="55000"/>
                        <a14:foregroundMark x1="58871" y1="52692" x2="58871" y2="52692"/>
                        <a14:foregroundMark x1="46452" y1="53654" x2="46452" y2="53654"/>
                        <a14:foregroundMark x1="33226" y1="50192" x2="33226" y2="50192"/>
                        <a14:foregroundMark x1="47903" y1="37115" x2="47903" y2="37115"/>
                        <a14:foregroundMark x1="50484" y1="37115" x2="50484" y2="37115"/>
                        <a14:foregroundMark x1="54516" y1="32885" x2="54516" y2="32885"/>
                        <a14:foregroundMark x1="61774" y1="36731" x2="61774" y2="36731"/>
                        <a14:foregroundMark x1="65000" y1="40385" x2="65000" y2="40385"/>
                        <a14:foregroundMark x1="66129" y1="43077" x2="66129" y2="43077"/>
                        <a14:foregroundMark x1="22581" y1="52885" x2="22581" y2="52885"/>
                        <a14:foregroundMark x1="48871" y1="57885" x2="48871" y2="57885"/>
                        <a14:foregroundMark x1="60645" y1="57692" x2="60645" y2="57692"/>
                        <a14:foregroundMark x1="21613" y1="64423" x2="21613" y2="64423"/>
                        <a14:foregroundMark x1="26290" y1="65000" x2="26290" y2="65000"/>
                        <a14:foregroundMark x1="30161" y1="65385" x2="30161" y2="65385"/>
                        <a14:foregroundMark x1="35161" y1="66154" x2="35161" y2="66154"/>
                        <a14:foregroundMark x1="40323" y1="66154" x2="40323" y2="66154"/>
                        <a14:foregroundMark x1="44839" y1="65769" x2="44839" y2="65769"/>
                        <a14:foregroundMark x1="49355" y1="66346" x2="49355" y2="66346"/>
                        <a14:foregroundMark x1="54839" y1="66731" x2="54839" y2="66731"/>
                        <a14:foregroundMark x1="60000" y1="66346" x2="60000" y2="66346"/>
                        <a14:foregroundMark x1="71129" y1="65577" x2="71129" y2="65577"/>
                        <a14:foregroundMark x1="77581" y1="66538" x2="77581" y2="66538"/>
                        <a14:foregroundMark x1="69677" y1="72500" x2="69677" y2="72500"/>
                        <a14:foregroundMark x1="72258" y1="73077" x2="72258" y2="73077"/>
                        <a14:foregroundMark x1="62258" y1="73654" x2="62258" y2="73654"/>
                        <a14:foregroundMark x1="59032" y1="72115" x2="59032" y2="72115"/>
                        <a14:foregroundMark x1="54677" y1="74038" x2="54677" y2="74038"/>
                        <a14:foregroundMark x1="51774" y1="75385" x2="51774" y2="75385"/>
                        <a14:foregroundMark x1="44839" y1="75769" x2="44839" y2="75769"/>
                        <a14:foregroundMark x1="42097" y1="75769" x2="42097" y2="75769"/>
                        <a14:foregroundMark x1="38548" y1="74231" x2="38548" y2="74231"/>
                        <a14:foregroundMark x1="35000" y1="75577" x2="35000" y2="75577"/>
                        <a14:foregroundMark x1="27742" y1="74231" x2="27742" y2="74231"/>
                        <a14:foregroundMark x1="38871" y1="81346" x2="38871" y2="81346"/>
                        <a14:foregroundMark x1="45323" y1="84808" x2="45323" y2="84808"/>
                        <a14:foregroundMark x1="51129" y1="82115" x2="51129" y2="82115"/>
                        <a14:foregroundMark x1="58387" y1="80577" x2="58387" y2="80577"/>
                        <a14:foregroundMark x1="53871" y1="95769" x2="53871" y2="95769"/>
                        <a14:foregroundMark x1="40484" y1="20385" x2="40484" y2="20385"/>
                        <a14:backgroundMark x1="40323" y1="82308" x2="40323" y2="82308"/>
                        <a14:backgroundMark x1="22258" y1="65962" x2="22258" y2="65962"/>
                        <a14:backgroundMark x1="40968" y1="17500" x2="40968" y2="17500"/>
                        <a14:backgroundMark x1="50968" y1="83654" x2="50968" y2="83654"/>
                        <a14:backgroundMark x1="68548" y1="73654" x2="68548" y2="73654"/>
                        <a14:backgroundMark x1="55484" y1="32692" x2="55484" y2="32692"/>
                        <a14:backgroundMark x1="42581" y1="31923" x2="42581" y2="31923"/>
                        <a14:backgroundMark x1="42097" y1="30769" x2="42097" y2="30769"/>
                        <a14:backgroundMark x1="31935" y1="49038" x2="31935" y2="49038"/>
                        <a14:backgroundMark x1="33387" y1="47115" x2="33387" y2="47115"/>
                      </a14:backgroundRemoval>
                    </a14:imgEffect>
                    <a14:imgEffect>
                      <a14:sharpenSoften amount="-49000"/>
                    </a14:imgEffect>
                    <a14:imgEffect>
                      <a14:colorTemperature colorTemp="2927"/>
                    </a14:imgEffect>
                    <a14:imgEffect>
                      <a14:saturation sat="0"/>
                    </a14:imgEffect>
                    <a14:imgEffect>
                      <a14:brightnessContrast bright="-53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63">
            <a:off x="-430644" y="2177065"/>
            <a:ext cx="4155500" cy="34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E55C4-3D3A-41F0-B0F2-564247669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98" y="1873250"/>
            <a:ext cx="2778736" cy="1784350"/>
          </a:xfrm>
          <a:prstGeom prst="roundRect">
            <a:avLst>
              <a:gd name="adj" fmla="val 1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2AD5A5-5779-43C8-8A09-0B2A605E2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66" y="1894820"/>
            <a:ext cx="2539626" cy="1762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BBAB2-5CCC-4AE8-8F68-041CC0A14F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99" y="4572000"/>
            <a:ext cx="2676525" cy="178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921E2-620F-4FF6-93DE-B4CEA65661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3" y="4572000"/>
            <a:ext cx="2693719" cy="1780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28B78-5FFB-48AB-B66B-DCBFBABFDE2D}"/>
              </a:ext>
            </a:extLst>
          </p:cNvPr>
          <p:cNvSpPr/>
          <p:nvPr/>
        </p:nvSpPr>
        <p:spPr>
          <a:xfrm>
            <a:off x="2648529" y="3729016"/>
            <a:ext cx="6516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solidFill>
                    <a:schemeClr val="tx2"/>
                  </a:solidFill>
                </a:ln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Office of Food Safety</a:t>
            </a:r>
            <a:endParaRPr lang="en-US" sz="2800" b="1" dirty="0">
              <a:ln w="3175">
                <a:solidFill>
                  <a:schemeClr val="tx2"/>
                </a:solidFill>
              </a:ln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30BDE4-B7E4-4D5C-97F9-178E9292E796}"/>
              </a:ext>
            </a:extLst>
          </p:cNvPr>
          <p:cNvSpPr/>
          <p:nvPr/>
        </p:nvSpPr>
        <p:spPr>
          <a:xfrm>
            <a:off x="2627746" y="4180329"/>
            <a:ext cx="651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3175">
                  <a:solidFill>
                    <a:schemeClr val="tx2"/>
                  </a:solidFill>
                </a:ln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Protecting Public Health and Preventing Foodborne Illness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9F3261-96E9-4562-B414-15469158E8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7" y="13855"/>
            <a:ext cx="2804403" cy="108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66970-3550-4064-BD4D-AD3C063F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7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128300-363A-4F42-BB74-A950A3876140}"/>
              </a:ext>
            </a:extLst>
          </p:cNvPr>
          <p:cNvSpPr/>
          <p:nvPr/>
        </p:nvSpPr>
        <p:spPr>
          <a:xfrm>
            <a:off x="1143000" y="1828800"/>
            <a:ext cx="7315200" cy="11389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455B50-6468-476E-84F6-AAF63B31F3FA}"/>
              </a:ext>
            </a:extLst>
          </p:cNvPr>
          <p:cNvSpPr/>
          <p:nvPr/>
        </p:nvSpPr>
        <p:spPr>
          <a:xfrm>
            <a:off x="1676400" y="2053333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Salmonella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E8CDB-929E-485B-BBC5-7D9D37002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81720"/>
            <a:ext cx="45687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128300-363A-4F42-BB74-A950A3876140}"/>
              </a:ext>
            </a:extLst>
          </p:cNvPr>
          <p:cNvSpPr/>
          <p:nvPr/>
        </p:nvSpPr>
        <p:spPr>
          <a:xfrm>
            <a:off x="5163458" y="2137667"/>
            <a:ext cx="3875590" cy="37338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D6CAD-B67D-4E11-99DB-274F483FB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r="30666"/>
          <a:stretch/>
        </p:blipFill>
        <p:spPr>
          <a:xfrm>
            <a:off x="457200" y="2133600"/>
            <a:ext cx="4648200" cy="40677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455B50-6468-476E-84F6-AAF63B31F3FA}"/>
              </a:ext>
            </a:extLst>
          </p:cNvPr>
          <p:cNvSpPr/>
          <p:nvPr/>
        </p:nvSpPr>
        <p:spPr>
          <a:xfrm>
            <a:off x="4800600" y="27970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Expanding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non-O157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Sampling/Testing in Raw Beef Products</a:t>
            </a:r>
          </a:p>
        </p:txBody>
      </p:sp>
    </p:spTree>
    <p:extLst>
      <p:ext uri="{BB962C8B-B14F-4D97-AF65-F5344CB8AC3E}">
        <p14:creationId xmlns:p14="http://schemas.microsoft.com/office/powerpoint/2010/main" val="7804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FB339-3536-4601-BF4B-9A8AFF2671F0}"/>
              </a:ext>
            </a:extLst>
          </p:cNvPr>
          <p:cNvSpPr/>
          <p:nvPr/>
        </p:nvSpPr>
        <p:spPr>
          <a:xfrm>
            <a:off x="5105400" y="1828800"/>
            <a:ext cx="3339036" cy="14478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5105400" y="2057400"/>
            <a:ext cx="344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Recall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57B556-9876-4DCC-88E9-4C4B80DD2C47}"/>
              </a:ext>
            </a:extLst>
          </p:cNvPr>
          <p:cNvPicPr/>
          <p:nvPr/>
        </p:nvPicPr>
        <p:blipFill rotWithShape="1">
          <a:blip r:embed="rId4"/>
          <a:srcRect l="10628" r="61063"/>
          <a:stretch/>
        </p:blipFill>
        <p:spPr bwMode="auto">
          <a:xfrm>
            <a:off x="289966" y="1752600"/>
            <a:ext cx="4555490" cy="452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595465-5C99-48EB-B811-110F85244E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1" t="21142" r="14999" b="26161"/>
          <a:stretch/>
        </p:blipFill>
        <p:spPr>
          <a:xfrm>
            <a:off x="4953000" y="3749138"/>
            <a:ext cx="3903780" cy="24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F7C339-563B-4502-84D0-371B43A71478}"/>
              </a:ext>
            </a:extLst>
          </p:cNvPr>
          <p:cNvSpPr/>
          <p:nvPr/>
        </p:nvSpPr>
        <p:spPr>
          <a:xfrm>
            <a:off x="267296" y="2604462"/>
            <a:ext cx="8667466" cy="21336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978A7B-7776-41CB-8E6B-9484591D0F67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7"/>
            <a:ext cx="914400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D95570-918D-4086-A01C-31A4BF599DD0}"/>
              </a:ext>
            </a:extLst>
          </p:cNvPr>
          <p:cNvSpPr txBox="1"/>
          <p:nvPr/>
        </p:nvSpPr>
        <p:spPr>
          <a:xfrm>
            <a:off x="457200" y="2604462"/>
            <a:ext cx="8448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Guidelines for Industry Response to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Customer Complaints</a:t>
            </a:r>
            <a:endParaRPr lang="en-US" sz="40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en-US" b="1" i="1" dirty="0">
              <a:solidFill>
                <a:srgbClr val="002060"/>
              </a:solidFill>
            </a:endParaRPr>
          </a:p>
          <a:p>
            <a:pPr algn="ctr"/>
            <a:endParaRPr lang="en-US" b="1" i="1" dirty="0">
              <a:solidFill>
                <a:srgbClr val="002060"/>
              </a:solidFill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F7C339-563B-4502-84D0-371B43A71478}"/>
              </a:ext>
            </a:extLst>
          </p:cNvPr>
          <p:cNvSpPr/>
          <p:nvPr/>
        </p:nvSpPr>
        <p:spPr>
          <a:xfrm>
            <a:off x="238267" y="1905000"/>
            <a:ext cx="8667466" cy="44958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978A7B-7776-41CB-8E6B-9484591D0F67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7"/>
            <a:ext cx="914400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D95570-918D-4086-A01C-31A4BF599DD0}"/>
              </a:ext>
            </a:extLst>
          </p:cNvPr>
          <p:cNvSpPr txBox="1"/>
          <p:nvPr/>
        </p:nvSpPr>
        <p:spPr>
          <a:xfrm>
            <a:off x="457200" y="2362200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hlinkClick r:id="rId4"/>
              </a:rPr>
              <a:t>WWW.REGULATIONS.GOV</a:t>
            </a:r>
            <a:endParaRPr lang="en-US" sz="4800" b="1" dirty="0">
              <a:solidFill>
                <a:srgbClr val="002060"/>
              </a:solidFill>
            </a:endParaRPr>
          </a:p>
          <a:p>
            <a:pPr algn="ctr"/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USDA/FSIS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1400 Independence Ave., S.W.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Mailstop 3758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Room 6065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Washington, D.C. 20250-3700</a:t>
            </a:r>
          </a:p>
          <a:p>
            <a:pPr algn="ctr"/>
            <a:endParaRPr lang="en-US" sz="32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en-US" b="1" i="1" dirty="0">
              <a:solidFill>
                <a:srgbClr val="002060"/>
              </a:solidFill>
            </a:endParaRPr>
          </a:p>
          <a:p>
            <a:pPr algn="ctr"/>
            <a:endParaRPr lang="en-US" b="1" i="1" dirty="0">
              <a:solidFill>
                <a:srgbClr val="002060"/>
              </a:solidFill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2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FB339-3536-4601-BF4B-9A8AFF2671F0}"/>
              </a:ext>
            </a:extLst>
          </p:cNvPr>
          <p:cNvSpPr/>
          <p:nvPr/>
        </p:nvSpPr>
        <p:spPr>
          <a:xfrm>
            <a:off x="270613" y="1600201"/>
            <a:ext cx="8572500" cy="23622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35257" y="1981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Antibiotic Resistance and Veterinary Drug Residue Testing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A6DA4E-CD49-4C8B-BC2A-3EC5F912F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46757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FB339-3536-4601-BF4B-9A8AFF2671F0}"/>
              </a:ext>
            </a:extLst>
          </p:cNvPr>
          <p:cNvSpPr/>
          <p:nvPr/>
        </p:nvSpPr>
        <p:spPr>
          <a:xfrm>
            <a:off x="270613" y="2264093"/>
            <a:ext cx="8572500" cy="238410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35257" y="2667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Do right and feed everyone…safely!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D7BF5-249E-4D56-9D3B-9D38B842C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99" y="4724400"/>
            <a:ext cx="2069602" cy="14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778" y="1600200"/>
            <a:ext cx="8170444" cy="2133600"/>
          </a:xfrm>
          <a:prstGeom prst="roundRect">
            <a:avLst/>
          </a:prstGeom>
          <a:noFill/>
          <a:ln w="3175" cap="rnd">
            <a:noFill/>
          </a:ln>
          <a:effectLst>
            <a:innerShdw dist="88900" dir="10800000">
              <a:schemeClr val="accent6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Rockwell" panose="02060603020205020403" pitchFamily="18" charset="0"/>
              </a:rPr>
              <a:t>National Food Policy </a:t>
            </a: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Rockwell" panose="02060603020205020403" pitchFamily="18" charset="0"/>
              </a:rPr>
              <a:t>Conference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4550" y="5551777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Rockwell" panose="02060603020205020403" pitchFamily="18" charset="0"/>
              </a:rPr>
              <a:t>Mindy Brashears, Ph.D.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Rockwell" panose="02060603020205020403" pitchFamily="18" charset="0"/>
              </a:rPr>
              <a:t>Deputy Under Secretary for Food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E2FE-EEF2-478D-9568-591D533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140952" cy="76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E7E176-111D-4CC3-8AF0-035D02E997EC}"/>
              </a:ext>
            </a:extLst>
          </p:cNvPr>
          <p:cNvSpPr/>
          <p:nvPr/>
        </p:nvSpPr>
        <p:spPr>
          <a:xfrm>
            <a:off x="3690413" y="3821668"/>
            <a:ext cx="176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ckwell" panose="02060603020205020403" pitchFamily="18" charset="0"/>
              </a:rPr>
              <a:t>March 15, 2019</a:t>
            </a:r>
          </a:p>
        </p:txBody>
      </p:sp>
    </p:spTree>
    <p:extLst>
      <p:ext uri="{BB962C8B-B14F-4D97-AF65-F5344CB8AC3E}">
        <p14:creationId xmlns:p14="http://schemas.microsoft.com/office/powerpoint/2010/main" val="33381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FB339-3536-4601-BF4B-9A8AFF2671F0}"/>
              </a:ext>
            </a:extLst>
          </p:cNvPr>
          <p:cNvSpPr/>
          <p:nvPr/>
        </p:nvSpPr>
        <p:spPr>
          <a:xfrm>
            <a:off x="270613" y="1715989"/>
            <a:ext cx="8572500" cy="300841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35257" y="2195097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Cell-Cultured Food Products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From Cell Lines of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Livestock and Poultry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FDA08-9732-4D62-94F2-79FFC234D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5" y="5011935"/>
            <a:ext cx="2298227" cy="1417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BAD60-691C-4444-ACF4-B158C0C38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98" y="5029200"/>
            <a:ext cx="2069602" cy="14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778" y="1600200"/>
            <a:ext cx="8170444" cy="2133600"/>
          </a:xfrm>
          <a:prstGeom prst="roundRect">
            <a:avLst/>
          </a:prstGeom>
          <a:noFill/>
          <a:ln w="3175" cap="rnd">
            <a:noFill/>
          </a:ln>
          <a:effectLst>
            <a:innerShdw dist="88900" dir="10800000">
              <a:schemeClr val="accent6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E2FE-EEF2-478D-9568-591D533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140952" cy="76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F003C-3FCA-4166-A424-8097E398D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27" y="2438400"/>
            <a:ext cx="6481346" cy="429209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7DA911-9C9A-4FDD-825B-F332CB43A93F}"/>
              </a:ext>
            </a:extLst>
          </p:cNvPr>
          <p:cNvSpPr/>
          <p:nvPr/>
        </p:nvSpPr>
        <p:spPr>
          <a:xfrm>
            <a:off x="228600" y="1239229"/>
            <a:ext cx="8534400" cy="10668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Consumer Education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A58C24-6B37-41C8-BCC6-CD290F975364}"/>
              </a:ext>
            </a:extLst>
          </p:cNvPr>
          <p:cNvSpPr/>
          <p:nvPr/>
        </p:nvSpPr>
        <p:spPr>
          <a:xfrm>
            <a:off x="304799" y="1600200"/>
            <a:ext cx="8534400" cy="10668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8A6F9-947C-4D1A-ADAA-3A71DD97175E}"/>
              </a:ext>
            </a:extLst>
          </p:cNvPr>
          <p:cNvSpPr txBox="1"/>
          <p:nvPr/>
        </p:nvSpPr>
        <p:spPr>
          <a:xfrm>
            <a:off x="380999" y="1752600"/>
            <a:ext cx="838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Consumer 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EC2A0-F0C0-4632-A611-F82EFA1AB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64739"/>
            <a:ext cx="3886200" cy="3886200"/>
          </a:xfrm>
          <a:prstGeom prst="rect">
            <a:avLst/>
          </a:prstGeom>
        </p:spPr>
      </p:pic>
      <p:pic>
        <p:nvPicPr>
          <p:cNvPr id="8" name="Picture 2" descr="Image result for turkey burger thermometer">
            <a:extLst>
              <a:ext uri="{FF2B5EF4-FFF2-40B4-BE49-F238E27FC236}">
                <a16:creationId xmlns:a16="http://schemas.microsoft.com/office/drawing/2014/main" id="{1D518608-D0F2-41C0-84C7-59872754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" y="2880851"/>
            <a:ext cx="3748549" cy="37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6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A58C24-6B37-41C8-BCC6-CD290F975364}"/>
              </a:ext>
            </a:extLst>
          </p:cNvPr>
          <p:cNvSpPr/>
          <p:nvPr/>
        </p:nvSpPr>
        <p:spPr>
          <a:xfrm>
            <a:off x="289663" y="1600201"/>
            <a:ext cx="8534400" cy="914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8A6F9-947C-4D1A-ADAA-3A71DD97175E}"/>
              </a:ext>
            </a:extLst>
          </p:cNvPr>
          <p:cNvSpPr txBox="1"/>
          <p:nvPr/>
        </p:nvSpPr>
        <p:spPr>
          <a:xfrm>
            <a:off x="381000" y="1696565"/>
            <a:ext cx="838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Cross Contamination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44CBB-1C57-49BC-A54C-D43A0FAD7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9" y="2895600"/>
            <a:ext cx="6385782" cy="35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0" y="1482213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Reaching Consumers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0090F-3587-4906-B372-6F1E4041A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" y="2149814"/>
            <a:ext cx="9144000" cy="3684233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968692E-E9AF-42DA-AD32-99126C6E06D4}"/>
              </a:ext>
            </a:extLst>
          </p:cNvPr>
          <p:cNvSpPr/>
          <p:nvPr/>
        </p:nvSpPr>
        <p:spPr>
          <a:xfrm>
            <a:off x="576845" y="5791200"/>
            <a:ext cx="8262355" cy="761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defTabSz="921807">
              <a:defRPr/>
            </a:pPr>
            <a:r>
              <a:rPr lang="en-US" sz="1600" dirty="0">
                <a:solidFill>
                  <a:schemeClr val="tx2"/>
                </a:solidFill>
              </a:rPr>
              <a:t>We must be device-friendly, provide useful information, and capture </a:t>
            </a:r>
          </a:p>
          <a:p>
            <a:pPr algn="ctr" defTabSz="921807">
              <a:defRPr/>
            </a:pPr>
            <a:r>
              <a:rPr lang="en-US" sz="1600" dirty="0">
                <a:solidFill>
                  <a:schemeClr val="tx2"/>
                </a:solidFill>
              </a:rPr>
              <a:t>the audience’s interest quickly!</a:t>
            </a:r>
          </a:p>
        </p:txBody>
      </p:sp>
    </p:spTree>
    <p:extLst>
      <p:ext uri="{BB962C8B-B14F-4D97-AF65-F5344CB8AC3E}">
        <p14:creationId xmlns:p14="http://schemas.microsoft.com/office/powerpoint/2010/main" val="303424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8A6F9-947C-4D1A-ADAA-3A71DD97175E}"/>
              </a:ext>
            </a:extLst>
          </p:cNvPr>
          <p:cNvSpPr txBox="1"/>
          <p:nvPr/>
        </p:nvSpPr>
        <p:spPr>
          <a:xfrm>
            <a:off x="1037680" y="1371600"/>
            <a:ext cx="706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Food Safety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92A55-C20B-40EF-8373-C4FD6FE11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9486"/>
            <a:ext cx="5279165" cy="4747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9F055-C563-4D9E-B848-29C244EC9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97" y="2003179"/>
            <a:ext cx="315998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F85B9-F044-4A70-877B-FBE6148AB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64" y="4208318"/>
            <a:ext cx="1943100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5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FB339-3536-4601-BF4B-9A8AFF2671F0}"/>
              </a:ext>
            </a:extLst>
          </p:cNvPr>
          <p:cNvSpPr/>
          <p:nvPr/>
        </p:nvSpPr>
        <p:spPr>
          <a:xfrm>
            <a:off x="270613" y="1524000"/>
            <a:ext cx="8572500" cy="169320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35257" y="1600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Science-Based Policy and Modernization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E9C46-9565-4384-978B-E44893AF7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76" y="3866828"/>
            <a:ext cx="3500624" cy="2331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5012DD-DB5B-41DC-98E2-29B27F293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0565"/>
            <a:ext cx="2743200" cy="35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 cap="rnd">
          <a:noFill/>
        </a:ln>
        <a:effectLst>
          <a:innerShdw dist="88900" dir="10800000">
            <a:schemeClr val="accent6">
              <a:lumMod val="75000"/>
            </a:schemeClr>
          </a:innerShdw>
        </a:effectLst>
      </a:spPr>
      <a:bodyPr lIns="91440" rIns="0" rtlCol="0" anchor="ctr"/>
      <a:lstStyle>
        <a:defPPr algn="ctr">
          <a:defRPr sz="2200" dirty="0" smtClean="0">
            <a:solidFill>
              <a:schemeClr val="tx2">
                <a:lumMod val="75000"/>
              </a:schemeClr>
            </a:solidFill>
            <a:latin typeface="Rockwell" panose="02060603020205020403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26631</TotalTime>
  <Words>165</Words>
  <Application>Microsoft Office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Rockwell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FSIS 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Kremer</dc:creator>
  <cp:lastModifiedBy>Anna Marie Lowery</cp:lastModifiedBy>
  <cp:revision>678</cp:revision>
  <cp:lastPrinted>2019-03-14T13:55:07Z</cp:lastPrinted>
  <dcterms:created xsi:type="dcterms:W3CDTF">2014-04-18T13:55:49Z</dcterms:created>
  <dcterms:modified xsi:type="dcterms:W3CDTF">2019-03-15T11:16:35Z</dcterms:modified>
</cp:coreProperties>
</file>