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702" r:id="rId3"/>
    <p:sldMasterId id="2147483718" r:id="rId4"/>
  </p:sldMasterIdLst>
  <p:notesMasterIdLst>
    <p:notesMasterId r:id="rId16"/>
  </p:notesMasterIdLst>
  <p:sldIdLst>
    <p:sldId id="259" r:id="rId5"/>
    <p:sldId id="268" r:id="rId6"/>
    <p:sldId id="283" r:id="rId7"/>
    <p:sldId id="284" r:id="rId8"/>
    <p:sldId id="285" r:id="rId9"/>
    <p:sldId id="282" r:id="rId10"/>
    <p:sldId id="256" r:id="rId11"/>
    <p:sldId id="267" r:id="rId12"/>
    <p:sldId id="270" r:id="rId13"/>
    <p:sldId id="275" r:id="rId14"/>
    <p:sldId id="27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3" d="2"/>
        <a:sy n="3" d="2"/>
      </p:scale>
      <p:origin x="0" y="0"/>
    </p:cViewPr>
  </p:notesTextViewPr>
  <p:sorterViewPr>
    <p:cViewPr>
      <p:scale>
        <a:sx n="100" d="100"/>
        <a:sy n="100" d="100"/>
      </p:scale>
      <p:origin x="0" y="-9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F353D-DC78-4F26-A2BB-FC49A6A6AC5D}" type="datetimeFigureOut">
              <a:rPr lang="en-US" smtClean="0"/>
              <a:t>11/28/2016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5D293-C671-418A-9FEF-00818044BD29}" type="slidenum">
              <a:rPr lang="en-US" smtClean="0"/>
              <a:t>‹#›</a:t>
            </a:fld>
            <a:endParaRPr lang="en-US"/>
          </a:p>
        </p:txBody>
      </p:sp>
    </p:spTree>
    <p:extLst>
      <p:ext uri="{BB962C8B-B14F-4D97-AF65-F5344CB8AC3E}">
        <p14:creationId xmlns:p14="http://schemas.microsoft.com/office/powerpoint/2010/main" val="165112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C8C483B8-7E5D-45C1-ADCA-B94518C4B974}" type="slidenum">
              <a:rPr lang="en-US" altLang="en-US" smtClean="0"/>
              <a:pPr/>
              <a:t>8</a:t>
            </a:fld>
            <a:endParaRPr lang="en-US" altLang="en-US"/>
          </a:p>
        </p:txBody>
      </p:sp>
      <p:sp>
        <p:nvSpPr>
          <p:cNvPr id="20483" name="Rectangle 7"/>
          <p:cNvSpPr txBox="1">
            <a:spLocks noGrp="1" noChangeArrowheads="1"/>
          </p:cNvSpPr>
          <p:nvPr/>
        </p:nvSpPr>
        <p:spPr bwMode="auto">
          <a:xfrm>
            <a:off x="3978275" y="8840788"/>
            <a:ext cx="30416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1" tIns="46629" rIns="93261" bIns="46629" anchor="b"/>
          <a:lstStyle>
            <a:lvl1pPr defTabSz="882650">
              <a:defRPr>
                <a:solidFill>
                  <a:schemeClr val="tx1"/>
                </a:solidFill>
                <a:latin typeface="Arial" panose="020B0604020202020204" pitchFamily="34" charset="0"/>
              </a:defRPr>
            </a:lvl1pPr>
            <a:lvl2pPr marL="742950" indent="-285750" defTabSz="882650">
              <a:defRPr>
                <a:solidFill>
                  <a:schemeClr val="tx1"/>
                </a:solidFill>
                <a:latin typeface="Arial" panose="020B0604020202020204" pitchFamily="34" charset="0"/>
              </a:defRPr>
            </a:lvl2pPr>
            <a:lvl3pPr marL="1143000" indent="-228600" defTabSz="882650">
              <a:defRPr>
                <a:solidFill>
                  <a:schemeClr val="tx1"/>
                </a:solidFill>
                <a:latin typeface="Arial" panose="020B0604020202020204" pitchFamily="34" charset="0"/>
              </a:defRPr>
            </a:lvl3pPr>
            <a:lvl4pPr marL="1600200" indent="-228600" defTabSz="882650">
              <a:defRPr>
                <a:solidFill>
                  <a:schemeClr val="tx1"/>
                </a:solidFill>
                <a:latin typeface="Arial" panose="020B0604020202020204" pitchFamily="34" charset="0"/>
              </a:defRPr>
            </a:lvl4pPr>
            <a:lvl5pPr marL="2057400" indent="-228600" defTabSz="882650">
              <a:defRPr>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a:solidFill>
                  <a:schemeClr val="tx1"/>
                </a:solidFill>
                <a:latin typeface="Arial" panose="020B0604020202020204" pitchFamily="34" charset="0"/>
              </a:defRPr>
            </a:lvl9pPr>
          </a:lstStyle>
          <a:p>
            <a:pPr algn="r"/>
            <a:fld id="{3609B78C-16A1-4E25-B025-7A8F2EEB0F4F}" type="slidenum">
              <a:rPr lang="en-US" altLang="en-US" sz="1200">
                <a:latin typeface="Times New Roman" panose="02020603050405020304" pitchFamily="18" charset="0"/>
              </a:rPr>
              <a:pPr algn="r"/>
              <a:t>8</a:t>
            </a:fld>
            <a:endParaRPr lang="en-US" altLang="en-US" sz="1200">
              <a:latin typeface="Times New Roman" panose="02020603050405020304" pitchFamily="18" charset="0"/>
            </a:endParaRPr>
          </a:p>
        </p:txBody>
      </p:sp>
      <p:sp>
        <p:nvSpPr>
          <p:cNvPr id="20484" name="Rectangle 2"/>
          <p:cNvSpPr>
            <a:spLocks noGrp="1" noRot="1" noChangeAspect="1" noChangeArrowheads="1" noTextEdit="1"/>
          </p:cNvSpPr>
          <p:nvPr>
            <p:ph type="sldImg"/>
          </p:nvPr>
        </p:nvSpPr>
        <p:spPr>
          <a:xfrm>
            <a:off x="1187450" y="698500"/>
            <a:ext cx="4651375" cy="3489325"/>
          </a:xfrm>
          <a:ln/>
        </p:spPr>
      </p:sp>
      <p:sp>
        <p:nvSpPr>
          <p:cNvPr id="20485" name="Rectangle 3"/>
          <p:cNvSpPr>
            <a:spLocks noGrp="1" noChangeArrowheads="1"/>
          </p:cNvSpPr>
          <p:nvPr>
            <p:ph type="body" idx="1"/>
          </p:nvPr>
        </p:nvSpPr>
        <p:spPr>
          <a:xfrm>
            <a:off x="936625" y="4419600"/>
            <a:ext cx="5146675" cy="4187825"/>
          </a:xfrm>
          <a:noFill/>
        </p:spPr>
        <p:txBody>
          <a:bodyPr lIns="93261" tIns="46629" rIns="93261" bIns="46629"/>
          <a:lstStyle/>
          <a:p>
            <a:pPr eaLnBrk="1" hangingPunct="1"/>
            <a:r>
              <a:rPr lang="en-US" altLang="en-US"/>
              <a:t>Widespread segregated residential patterns have actually made it easier to sustain a bifurcated financial system in the United States.  Lenders can adopt marketing and branch location operations on a geographical basis and design those plans to exclude African-American and Latino communities.  The U.S. Financial System, building on historical blatant and overt discrimination in the lending markets, has evolved into a highly complex, layered separate and unequal system of lending whereby high-cost, low-quality credit is readily available in lower-income, Black and Latino communities and low-cost, high quality credit is readily accessible in middle/upper-income, predominately White communities.</a:t>
            </a:r>
          </a:p>
        </p:txBody>
      </p:sp>
    </p:spTree>
    <p:extLst>
      <p:ext uri="{BB962C8B-B14F-4D97-AF65-F5344CB8AC3E}">
        <p14:creationId xmlns:p14="http://schemas.microsoft.com/office/powerpoint/2010/main" val="3900406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3450">
              <a:defRPr>
                <a:solidFill>
                  <a:schemeClr val="tx1"/>
                </a:solidFill>
                <a:latin typeface="Arial" panose="020B0604020202020204" pitchFamily="34" charset="0"/>
              </a:defRPr>
            </a:lvl1pPr>
            <a:lvl2pPr marL="742950" indent="-285750" defTabSz="933450">
              <a:defRPr>
                <a:solidFill>
                  <a:schemeClr val="tx1"/>
                </a:solidFill>
                <a:latin typeface="Arial" panose="020B0604020202020204" pitchFamily="34" charset="0"/>
              </a:defRPr>
            </a:lvl2pPr>
            <a:lvl3pPr marL="1143000" indent="-228600" defTabSz="933450">
              <a:defRPr>
                <a:solidFill>
                  <a:schemeClr val="tx1"/>
                </a:solidFill>
                <a:latin typeface="Arial" panose="020B0604020202020204" pitchFamily="34" charset="0"/>
              </a:defRPr>
            </a:lvl3pPr>
            <a:lvl4pPr marL="1600200" indent="-228600" defTabSz="933450">
              <a:defRPr>
                <a:solidFill>
                  <a:schemeClr val="tx1"/>
                </a:solidFill>
                <a:latin typeface="Arial" panose="020B0604020202020204" pitchFamily="34" charset="0"/>
              </a:defRPr>
            </a:lvl4pPr>
            <a:lvl5pPr marL="2057400" indent="-228600" defTabSz="933450">
              <a:defRPr>
                <a:solidFill>
                  <a:schemeClr val="tx1"/>
                </a:solidFill>
                <a:latin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defRPr>
            </a:lvl9pPr>
          </a:lstStyle>
          <a:p>
            <a:fld id="{27DC8F29-3A71-4780-ACBF-06E6CCA9EBAC}" type="slidenum">
              <a:rPr lang="en-US" altLang="en-US" smtClean="0"/>
              <a:pPr/>
              <a:t>10</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a:t>African-Americans and Latinos earn less income than their White counterparts, they also experience much higher levels of unemployment.  These issues will more than likely lead to African-americans and Latinos maintaining higher credit balances and thus having a higher ratio between their available credit and credit balance.  This will result in a lower credit score. </a:t>
            </a:r>
          </a:p>
        </p:txBody>
      </p:sp>
    </p:spTree>
    <p:extLst>
      <p:ext uri="{BB962C8B-B14F-4D97-AF65-F5344CB8AC3E}">
        <p14:creationId xmlns:p14="http://schemas.microsoft.com/office/powerpoint/2010/main" val="653558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 2015 National Fair Housing Alliance</a:t>
            </a:r>
          </a:p>
          <a:p>
            <a:pPr>
              <a:defRPr/>
            </a:pPr>
            <a:r>
              <a:rPr lang="en-US" altLang="en-US"/>
              <a:t>Please do not distribute.</a:t>
            </a:r>
          </a:p>
        </p:txBody>
      </p:sp>
      <p:sp>
        <p:nvSpPr>
          <p:cNvPr id="7" name="Rectangle 6"/>
          <p:cNvSpPr>
            <a:spLocks noGrp="1" noChangeArrowheads="1"/>
          </p:cNvSpPr>
          <p:nvPr>
            <p:ph type="sldNum" sz="quarter" idx="12"/>
          </p:nvPr>
        </p:nvSpPr>
        <p:spPr>
          <a:ln/>
        </p:spPr>
        <p:txBody>
          <a:bodyPr/>
          <a:lstStyle>
            <a:lvl1pPr>
              <a:defRPr/>
            </a:lvl1pPr>
          </a:lstStyle>
          <a:p>
            <a:pPr>
              <a:defRPr/>
            </a:pPr>
            <a:fld id="{AE57D6A7-37DF-44A8-BCF6-396D4CF106F0}" type="slidenum">
              <a:rPr lang="en-US" altLang="en-US"/>
              <a:pPr>
                <a:defRPr/>
              </a:pPr>
              <a:t>‹#›</a:t>
            </a:fld>
            <a:endParaRPr lang="en-US" altLang="en-US"/>
          </a:p>
        </p:txBody>
      </p:sp>
    </p:spTree>
    <p:extLst>
      <p:ext uri="{BB962C8B-B14F-4D97-AF65-F5344CB8AC3E}">
        <p14:creationId xmlns:p14="http://schemas.microsoft.com/office/powerpoint/2010/main" val="3490371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AA460A12-9476-426B-9E70-56A82A751A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6123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8A4220A4-B470-4D80-948E-D1D1C1C077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086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2A40A98C-D7CF-4EE9-B8A5-158FB8BE98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8975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6DA273B8-2B4A-4F49-BDFD-CEEF11C1DB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706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9" name="Rectangle 6"/>
          <p:cNvSpPr>
            <a:spLocks noGrp="1" noChangeArrowheads="1"/>
          </p:cNvSpPr>
          <p:nvPr>
            <p:ph type="sldNum" sz="quarter" idx="12"/>
          </p:nvPr>
        </p:nvSpPr>
        <p:spPr>
          <a:ln/>
        </p:spPr>
        <p:txBody>
          <a:bodyPr/>
          <a:lstStyle>
            <a:lvl1pPr>
              <a:defRPr/>
            </a:lvl1pPr>
          </a:lstStyle>
          <a:p>
            <a:fld id="{EA300D57-22C4-440B-8275-0A7694A0E1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534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5" name="Rectangle 6"/>
          <p:cNvSpPr>
            <a:spLocks noGrp="1" noChangeArrowheads="1"/>
          </p:cNvSpPr>
          <p:nvPr>
            <p:ph type="sldNum" sz="quarter" idx="12"/>
          </p:nvPr>
        </p:nvSpPr>
        <p:spPr>
          <a:ln/>
        </p:spPr>
        <p:txBody>
          <a:bodyPr/>
          <a:lstStyle>
            <a:lvl1pPr>
              <a:defRPr/>
            </a:lvl1pPr>
          </a:lstStyle>
          <a:p>
            <a:fld id="{3F05B011-77AB-45DC-B0B1-D685FED46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3396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4" name="Rectangle 6"/>
          <p:cNvSpPr>
            <a:spLocks noGrp="1" noChangeArrowheads="1"/>
          </p:cNvSpPr>
          <p:nvPr>
            <p:ph type="sldNum" sz="quarter" idx="12"/>
          </p:nvPr>
        </p:nvSpPr>
        <p:spPr>
          <a:ln/>
        </p:spPr>
        <p:txBody>
          <a:bodyPr/>
          <a:lstStyle>
            <a:lvl1pPr>
              <a:defRPr/>
            </a:lvl1pPr>
          </a:lstStyle>
          <a:p>
            <a:fld id="{FD062177-3C40-46D4-A91E-F1FCCD0FE0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382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1AF62EFA-974E-4A5F-A668-B5A6A41D18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5893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1F7160A5-CEDB-4FE8-A49F-5AC15A2DE3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38784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097DF2B9-8857-4C4A-941B-D58CD7DAFE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9109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6755889C-706D-4E49-8D83-7FBDEB3E89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6702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F095E64B-8D06-4FFC-9EEF-D8E2712D54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1018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1C8CF24D-4165-487F-A931-32A80523F9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5143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82C9D447-AA1F-4F8C-A646-C67800FD1A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1430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8" name="Rectangle 6"/>
          <p:cNvSpPr>
            <a:spLocks noGrp="1" noChangeArrowheads="1"/>
          </p:cNvSpPr>
          <p:nvPr>
            <p:ph type="sldNum" sz="quarter" idx="12"/>
          </p:nvPr>
        </p:nvSpPr>
        <p:spPr>
          <a:ln/>
        </p:spPr>
        <p:txBody>
          <a:bodyPr/>
          <a:lstStyle>
            <a:lvl1pPr>
              <a:defRPr/>
            </a:lvl1pPr>
          </a:lstStyle>
          <a:p>
            <a:fld id="{02FB38A6-B45C-4EAC-9A03-9A5A4B52DE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6268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AA460A12-9476-426B-9E70-56A82A751A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205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8A4220A4-B470-4D80-948E-D1D1C1C077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452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2A40A98C-D7CF-4EE9-B8A5-158FB8BE98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3899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6DA273B8-2B4A-4F49-BDFD-CEEF11C1DB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66789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9" name="Rectangle 6"/>
          <p:cNvSpPr>
            <a:spLocks noGrp="1" noChangeArrowheads="1"/>
          </p:cNvSpPr>
          <p:nvPr>
            <p:ph type="sldNum" sz="quarter" idx="12"/>
          </p:nvPr>
        </p:nvSpPr>
        <p:spPr>
          <a:ln/>
        </p:spPr>
        <p:txBody>
          <a:bodyPr/>
          <a:lstStyle>
            <a:lvl1pPr>
              <a:defRPr/>
            </a:lvl1pPr>
          </a:lstStyle>
          <a:p>
            <a:fld id="{EA300D57-22C4-440B-8275-0A7694A0E1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0002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5" name="Rectangle 6"/>
          <p:cNvSpPr>
            <a:spLocks noGrp="1" noChangeArrowheads="1"/>
          </p:cNvSpPr>
          <p:nvPr>
            <p:ph type="sldNum" sz="quarter" idx="12"/>
          </p:nvPr>
        </p:nvSpPr>
        <p:spPr>
          <a:ln/>
        </p:spPr>
        <p:txBody>
          <a:bodyPr/>
          <a:lstStyle>
            <a:lvl1pPr>
              <a:defRPr/>
            </a:lvl1pPr>
          </a:lstStyle>
          <a:p>
            <a:fld id="{3F05B011-77AB-45DC-B0B1-D685FED46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4164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4" name="Rectangle 6"/>
          <p:cNvSpPr>
            <a:spLocks noGrp="1" noChangeArrowheads="1"/>
          </p:cNvSpPr>
          <p:nvPr>
            <p:ph type="sldNum" sz="quarter" idx="12"/>
          </p:nvPr>
        </p:nvSpPr>
        <p:spPr>
          <a:ln/>
        </p:spPr>
        <p:txBody>
          <a:bodyPr/>
          <a:lstStyle>
            <a:lvl1pPr>
              <a:defRPr/>
            </a:lvl1pPr>
          </a:lstStyle>
          <a:p>
            <a:fld id="{FD062177-3C40-46D4-A91E-F1FCCD0FE0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77146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1AF62EFA-974E-4A5F-A668-B5A6A41D18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21181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1F7160A5-CEDB-4FE8-A49F-5AC15A2DE3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5871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097DF2B9-8857-4C4A-941B-D58CD7DAFE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94792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6755889C-706D-4E49-8D83-7FBDEB3E89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59523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F095E64B-8D06-4FFC-9EEF-D8E2712D54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880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1C8CF24D-4165-487F-A931-32A80523F9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8468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82C9D447-AA1F-4F8C-A646-C67800FD1A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44060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8" name="Rectangle 6"/>
          <p:cNvSpPr>
            <a:spLocks noGrp="1" noChangeArrowheads="1"/>
          </p:cNvSpPr>
          <p:nvPr>
            <p:ph type="sldNum" sz="quarter" idx="12"/>
          </p:nvPr>
        </p:nvSpPr>
        <p:spPr>
          <a:ln/>
        </p:spPr>
        <p:txBody>
          <a:bodyPr/>
          <a:lstStyle>
            <a:lvl1pPr>
              <a:defRPr/>
            </a:lvl1pPr>
          </a:lstStyle>
          <a:p>
            <a:fld id="{02FB38A6-B45C-4EAC-9A03-9A5A4B52DE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230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AA460A12-9476-426B-9E70-56A82A751A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0477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8A4220A4-B470-4D80-948E-D1D1C1C077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268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2A40A98C-D7CF-4EE9-B8A5-158FB8BE98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2355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6DA273B8-2B4A-4F49-BDFD-CEEF11C1DB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6855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9" name="Rectangle 6"/>
          <p:cNvSpPr>
            <a:spLocks noGrp="1" noChangeArrowheads="1"/>
          </p:cNvSpPr>
          <p:nvPr>
            <p:ph type="sldNum" sz="quarter" idx="12"/>
          </p:nvPr>
        </p:nvSpPr>
        <p:spPr>
          <a:ln/>
        </p:spPr>
        <p:txBody>
          <a:bodyPr/>
          <a:lstStyle>
            <a:lvl1pPr>
              <a:defRPr/>
            </a:lvl1pPr>
          </a:lstStyle>
          <a:p>
            <a:fld id="{EA300D57-22C4-440B-8275-0A7694A0E1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89190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5" name="Rectangle 6"/>
          <p:cNvSpPr>
            <a:spLocks noGrp="1" noChangeArrowheads="1"/>
          </p:cNvSpPr>
          <p:nvPr>
            <p:ph type="sldNum" sz="quarter" idx="12"/>
          </p:nvPr>
        </p:nvSpPr>
        <p:spPr>
          <a:ln/>
        </p:spPr>
        <p:txBody>
          <a:bodyPr/>
          <a:lstStyle>
            <a:lvl1pPr>
              <a:defRPr/>
            </a:lvl1pPr>
          </a:lstStyle>
          <a:p>
            <a:fld id="{3F05B011-77AB-45DC-B0B1-D685FED466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2190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4" name="Rectangle 6"/>
          <p:cNvSpPr>
            <a:spLocks noGrp="1" noChangeArrowheads="1"/>
          </p:cNvSpPr>
          <p:nvPr>
            <p:ph type="sldNum" sz="quarter" idx="12"/>
          </p:nvPr>
        </p:nvSpPr>
        <p:spPr>
          <a:ln/>
        </p:spPr>
        <p:txBody>
          <a:bodyPr/>
          <a:lstStyle>
            <a:lvl1pPr>
              <a:defRPr/>
            </a:lvl1pPr>
          </a:lstStyle>
          <a:p>
            <a:fld id="{FD062177-3C40-46D4-A91E-F1FCCD0FE0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460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1AF62EFA-974E-4A5F-A668-B5A6A41D18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1229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1F7160A5-CEDB-4FE8-A49F-5AC15A2DE36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47432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097DF2B9-8857-4C4A-941B-D58CD7DAFE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52686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6755889C-706D-4E49-8D83-7FBDEB3E892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38143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F095E64B-8D06-4FFC-9EEF-D8E2712D549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95796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6" name="Rectangle 6"/>
          <p:cNvSpPr>
            <a:spLocks noGrp="1" noChangeArrowheads="1"/>
          </p:cNvSpPr>
          <p:nvPr>
            <p:ph type="sldNum" sz="quarter" idx="12"/>
          </p:nvPr>
        </p:nvSpPr>
        <p:spPr>
          <a:ln/>
        </p:spPr>
        <p:txBody>
          <a:bodyPr/>
          <a:lstStyle>
            <a:lvl1pPr>
              <a:defRPr/>
            </a:lvl1pPr>
          </a:lstStyle>
          <a:p>
            <a:fld id="{1C8CF24D-4165-487F-A931-32A80523F9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24934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7" name="Rectangle 6"/>
          <p:cNvSpPr>
            <a:spLocks noGrp="1" noChangeArrowheads="1"/>
          </p:cNvSpPr>
          <p:nvPr>
            <p:ph type="sldNum" sz="quarter" idx="12"/>
          </p:nvPr>
        </p:nvSpPr>
        <p:spPr>
          <a:ln/>
        </p:spPr>
        <p:txBody>
          <a:bodyPr/>
          <a:lstStyle>
            <a:lvl1pPr>
              <a:defRPr/>
            </a:lvl1pPr>
          </a:lstStyle>
          <a:p>
            <a:fld id="{82C9D447-AA1F-4F8C-A646-C67800FD1A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7078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r>
              <a:rPr lang="en-US" altLang="en-US">
                <a:solidFill>
                  <a:srgbClr val="000000"/>
                </a:solidFill>
              </a:rPr>
              <a:t>© 2015 National Fair Housing Alliance</a:t>
            </a:r>
          </a:p>
          <a:p>
            <a:r>
              <a:rPr lang="en-US" altLang="en-US">
                <a:solidFill>
                  <a:srgbClr val="000000"/>
                </a:solidFill>
              </a:rPr>
              <a:t>Please do not distribute.</a:t>
            </a:r>
          </a:p>
        </p:txBody>
      </p:sp>
      <p:sp>
        <p:nvSpPr>
          <p:cNvPr id="8" name="Rectangle 6"/>
          <p:cNvSpPr>
            <a:spLocks noGrp="1" noChangeArrowheads="1"/>
          </p:cNvSpPr>
          <p:nvPr>
            <p:ph type="sldNum" sz="quarter" idx="12"/>
          </p:nvPr>
        </p:nvSpPr>
        <p:spPr>
          <a:ln/>
        </p:spPr>
        <p:txBody>
          <a:bodyPr/>
          <a:lstStyle>
            <a:lvl1pPr>
              <a:defRPr/>
            </a:lvl1pPr>
          </a:lstStyle>
          <a:p>
            <a:fld id="{02FB38A6-B45C-4EAC-9A03-9A5A4B52DE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560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2133600" y="6245225"/>
            <a:ext cx="4495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cs typeface="Arial" panose="020B0604020202020204" pitchFamily="34" charset="0"/>
              </a:defRPr>
            </a:lvl1pPr>
          </a:lstStyle>
          <a:p>
            <a:pPr fontAlgn="base">
              <a:spcBef>
                <a:spcPct val="0"/>
              </a:spcBef>
              <a:spcAft>
                <a:spcPct val="0"/>
              </a:spcAft>
            </a:pPr>
            <a:r>
              <a:rPr lang="en-US" altLang="en-US" smtClean="0">
                <a:solidFill>
                  <a:srgbClr val="000000"/>
                </a:solidFill>
              </a:rPr>
              <a:t>© 2015 National Fair Housing Alliance</a:t>
            </a:r>
          </a:p>
          <a:p>
            <a:pPr fontAlgn="base">
              <a:spcBef>
                <a:spcPct val="0"/>
              </a:spcBef>
              <a:spcAft>
                <a:spcPct val="0"/>
              </a:spcAft>
            </a:pPr>
            <a:r>
              <a:rPr lang="en-US" altLang="en-US" smtClean="0">
                <a:solidFill>
                  <a:srgbClr val="000000"/>
                </a:solidFill>
              </a:rPr>
              <a:t>Please do not distribute.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1E83EAD-2FE5-4F7A-B438-2A490F06272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0723280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2133600" y="6245225"/>
            <a:ext cx="4495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cs typeface="Arial" panose="020B0604020202020204" pitchFamily="34" charset="0"/>
              </a:defRPr>
            </a:lvl1pPr>
          </a:lstStyle>
          <a:p>
            <a:pPr fontAlgn="base">
              <a:spcBef>
                <a:spcPct val="0"/>
              </a:spcBef>
              <a:spcAft>
                <a:spcPct val="0"/>
              </a:spcAft>
            </a:pPr>
            <a:r>
              <a:rPr lang="en-US" altLang="en-US" smtClean="0">
                <a:solidFill>
                  <a:srgbClr val="000000"/>
                </a:solidFill>
              </a:rPr>
              <a:t>© 2015 National Fair Housing Alliance</a:t>
            </a:r>
          </a:p>
          <a:p>
            <a:pPr fontAlgn="base">
              <a:spcBef>
                <a:spcPct val="0"/>
              </a:spcBef>
              <a:spcAft>
                <a:spcPct val="0"/>
              </a:spcAft>
            </a:pPr>
            <a:r>
              <a:rPr lang="en-US" altLang="en-US" smtClean="0">
                <a:solidFill>
                  <a:srgbClr val="000000"/>
                </a:solidFill>
              </a:rPr>
              <a:t>Please do not distribute.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1E83EAD-2FE5-4F7A-B438-2A490F06272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74707825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2133600" y="6245225"/>
            <a:ext cx="4495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cs typeface="Arial" panose="020B0604020202020204" pitchFamily="34" charset="0"/>
              </a:defRPr>
            </a:lvl1pPr>
          </a:lstStyle>
          <a:p>
            <a:pPr fontAlgn="base">
              <a:spcBef>
                <a:spcPct val="0"/>
              </a:spcBef>
              <a:spcAft>
                <a:spcPct val="0"/>
              </a:spcAft>
            </a:pPr>
            <a:r>
              <a:rPr lang="en-US" altLang="en-US" smtClean="0">
                <a:solidFill>
                  <a:srgbClr val="000000"/>
                </a:solidFill>
              </a:rPr>
              <a:t>© 2015 National Fair Housing Alliance</a:t>
            </a:r>
          </a:p>
          <a:p>
            <a:pPr fontAlgn="base">
              <a:spcBef>
                <a:spcPct val="0"/>
              </a:spcBef>
              <a:spcAft>
                <a:spcPct val="0"/>
              </a:spcAft>
            </a:pPr>
            <a:r>
              <a:rPr lang="en-US" altLang="en-US" smtClean="0">
                <a:solidFill>
                  <a:srgbClr val="000000"/>
                </a:solidFill>
              </a:rPr>
              <a:t>Please do not distribute.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1E83EAD-2FE5-4F7A-B438-2A490F062725}"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79736470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hf hd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tionalfairhousing.or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ibrary.osu.edu/projects/redlining-maps-ohio/uncw-maps/195-HLCS-Metro_Cleveland_OH-Security_Map_No_1-1936-450-68-5-1-Box_87.jpg"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osu.edu/projects/redlining-maps-ohio/uncw-maps/195-HLCS-Metro_Cleveland_OH-Security_Map_No_1-1936-450-68-5-1-Box_87.jpg" TargetMode="External"/><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7" y="0"/>
            <a:ext cx="9144000" cy="6858000"/>
          </a:xfrm>
          <a:prstGeom prst="rect">
            <a:avLst/>
          </a:prstGeom>
        </p:spPr>
      </p:pic>
      <p:sp>
        <p:nvSpPr>
          <p:cNvPr id="2" name="TextBox 1"/>
          <p:cNvSpPr txBox="1"/>
          <p:nvPr/>
        </p:nvSpPr>
        <p:spPr>
          <a:xfrm>
            <a:off x="914400" y="2743200"/>
            <a:ext cx="5854460" cy="2923877"/>
          </a:xfrm>
          <a:prstGeom prst="rect">
            <a:avLst/>
          </a:prstGeom>
          <a:noFill/>
        </p:spPr>
        <p:txBody>
          <a:bodyPr wrap="square" rtlCol="0">
            <a:spAutoFit/>
          </a:bodyPr>
          <a:lstStyle/>
          <a:p>
            <a:pPr algn="ctr"/>
            <a:r>
              <a:rPr lang="en-US" sz="2800" b="1" dirty="0">
                <a:solidFill>
                  <a:srgbClr val="5E219B"/>
                </a:solidFill>
                <a:latin typeface="Century Gothic" panose="020B0502020202020204" pitchFamily="34" charset="0"/>
              </a:rPr>
              <a:t>Credit Matters</a:t>
            </a:r>
          </a:p>
          <a:p>
            <a:pPr algn="ctr"/>
            <a:r>
              <a:rPr lang="en-US" sz="2800" b="1" dirty="0">
                <a:solidFill>
                  <a:srgbClr val="5E219B"/>
                </a:solidFill>
                <a:latin typeface="Century Gothic" panose="020B0502020202020204" pitchFamily="34" charset="0"/>
              </a:rPr>
              <a:t>America’s Dual Financial Market &amp; its Impact on Communities of Color</a:t>
            </a:r>
          </a:p>
          <a:p>
            <a:endParaRPr lang="en-US" sz="3600" dirty="0"/>
          </a:p>
          <a:p>
            <a:endParaRPr lang="en-US" sz="3600" dirty="0"/>
          </a:p>
        </p:txBody>
      </p:sp>
      <p:sp>
        <p:nvSpPr>
          <p:cNvPr id="3" name="TextBox 2"/>
          <p:cNvSpPr txBox="1"/>
          <p:nvPr/>
        </p:nvSpPr>
        <p:spPr>
          <a:xfrm>
            <a:off x="1752600" y="4876800"/>
            <a:ext cx="4495800" cy="1200329"/>
          </a:xfrm>
          <a:prstGeom prst="rect">
            <a:avLst/>
          </a:prstGeom>
          <a:noFill/>
        </p:spPr>
        <p:txBody>
          <a:bodyPr wrap="square" rtlCol="0">
            <a:spAutoFit/>
          </a:bodyPr>
          <a:lstStyle/>
          <a:p>
            <a:pPr algn="ctr"/>
            <a:r>
              <a:rPr lang="en-US" dirty="0">
                <a:solidFill>
                  <a:srgbClr val="5E219B"/>
                </a:solidFill>
                <a:latin typeface="Century" panose="02040604050505020304" pitchFamily="18" charset="0"/>
              </a:rPr>
              <a:t>National Fair Housing Alliance</a:t>
            </a:r>
          </a:p>
          <a:p>
            <a:pPr algn="ctr"/>
            <a:r>
              <a:rPr lang="en-US" dirty="0">
                <a:latin typeface="Century" panose="02040604050505020304" pitchFamily="18" charset="0"/>
                <a:hlinkClick r:id="rId3"/>
              </a:rPr>
              <a:t>www.nationalfairhousing.org</a:t>
            </a:r>
            <a:endParaRPr lang="en-US" dirty="0">
              <a:latin typeface="Century" panose="02040604050505020304" pitchFamily="18" charset="0"/>
            </a:endParaRPr>
          </a:p>
          <a:p>
            <a:pPr algn="ctr"/>
            <a:r>
              <a:rPr lang="en-US" dirty="0">
                <a:solidFill>
                  <a:srgbClr val="5E219B"/>
                </a:solidFill>
                <a:latin typeface="Century" panose="02040604050505020304" pitchFamily="18" charset="0"/>
              </a:rPr>
              <a:t>@</a:t>
            </a:r>
            <a:r>
              <a:rPr lang="en-US" dirty="0" err="1">
                <a:solidFill>
                  <a:srgbClr val="5E219B"/>
                </a:solidFill>
                <a:latin typeface="Century" panose="02040604050505020304" pitchFamily="18" charset="0"/>
              </a:rPr>
              <a:t>natfairhouse</a:t>
            </a:r>
            <a:endParaRPr lang="en-US" dirty="0">
              <a:solidFill>
                <a:srgbClr val="5E219B"/>
              </a:solidFill>
              <a:latin typeface="Century" panose="02040604050505020304" pitchFamily="18" charset="0"/>
            </a:endParaRPr>
          </a:p>
          <a:p>
            <a:pPr algn="ctr"/>
            <a:endParaRPr lang="en-US" dirty="0">
              <a:latin typeface="Century" panose="02040604050505020304" pitchFamily="18" charset="0"/>
            </a:endParaRPr>
          </a:p>
        </p:txBody>
      </p:sp>
    </p:spTree>
    <p:extLst>
      <p:ext uri="{BB962C8B-B14F-4D97-AF65-F5344CB8AC3E}">
        <p14:creationId xmlns:p14="http://schemas.microsoft.com/office/powerpoint/2010/main" val="79198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5"/>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a:t>© 2015 National Fair Housing Alliance</a:t>
            </a:r>
          </a:p>
          <a:p>
            <a:pPr>
              <a:spcBef>
                <a:spcPct val="0"/>
              </a:spcBef>
              <a:buFontTx/>
              <a:buNone/>
            </a:pPr>
            <a:r>
              <a:rPr lang="en-US" altLang="en-US" sz="1400" dirty="0"/>
              <a:t>Please do not distribute.</a:t>
            </a:r>
          </a:p>
        </p:txBody>
      </p:sp>
      <p:sp>
        <p:nvSpPr>
          <p:cNvPr id="30723"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468F8B-932E-4447-AD7C-BB066547903D}" type="slidenum">
              <a:rPr lang="en-US" altLang="en-US" sz="1400" smtClean="0"/>
              <a:pPr>
                <a:spcBef>
                  <a:spcPct val="0"/>
                </a:spcBef>
                <a:buFontTx/>
                <a:buNone/>
              </a:pPr>
              <a:t>10</a:t>
            </a:fld>
            <a:endParaRPr lang="en-US" altLang="en-US" sz="1400"/>
          </a:p>
        </p:txBody>
      </p:sp>
      <p:sp>
        <p:nvSpPr>
          <p:cNvPr id="30724" name="Rectangle 2"/>
          <p:cNvSpPr>
            <a:spLocks noGrp="1" noChangeArrowheads="1"/>
          </p:cNvSpPr>
          <p:nvPr>
            <p:ph type="title"/>
          </p:nvPr>
        </p:nvSpPr>
        <p:spPr>
          <a:xfrm>
            <a:off x="533400" y="609600"/>
            <a:ext cx="8229600" cy="1143000"/>
          </a:xfrm>
        </p:spPr>
        <p:txBody>
          <a:bodyPr/>
          <a:lstStyle/>
          <a:p>
            <a:pPr algn="l" eaLnBrk="1" hangingPunct="1"/>
            <a:r>
              <a:rPr lang="en-US" altLang="en-US" sz="3000"/>
              <a:t>AFS Usage Negatively Impacts Credit Scores</a:t>
            </a:r>
          </a:p>
        </p:txBody>
      </p:sp>
      <p:sp>
        <p:nvSpPr>
          <p:cNvPr id="30725" name="Rectangle 3"/>
          <p:cNvSpPr>
            <a:spLocks noGrp="1" noChangeArrowheads="1"/>
          </p:cNvSpPr>
          <p:nvPr>
            <p:ph type="body" sz="half" idx="1"/>
          </p:nvPr>
        </p:nvSpPr>
        <p:spPr>
          <a:xfrm>
            <a:off x="457200" y="1600200"/>
            <a:ext cx="8305800" cy="4525963"/>
          </a:xfrm>
        </p:spPr>
        <p:txBody>
          <a:bodyPr>
            <a:normAutofit lnSpcReduction="10000"/>
          </a:bodyPr>
          <a:lstStyle/>
          <a:p>
            <a:pPr eaLnBrk="1" hangingPunct="1">
              <a:lnSpc>
                <a:spcPct val="80000"/>
              </a:lnSpc>
            </a:pPr>
            <a:r>
              <a:rPr lang="en-US" altLang="en-US" sz="2000" dirty="0"/>
              <a:t>Subprime loans and non-traditional credit information is not reported to repositories when the payments are timely made.</a:t>
            </a:r>
          </a:p>
          <a:p>
            <a:pPr eaLnBrk="1" hangingPunct="1">
              <a:lnSpc>
                <a:spcPct val="80000"/>
              </a:lnSpc>
            </a:pPr>
            <a:r>
              <a:rPr lang="en-US" altLang="en-US" sz="2000" dirty="0"/>
              <a:t>Negative data is reported to the repositories.</a:t>
            </a:r>
          </a:p>
          <a:p>
            <a:pPr eaLnBrk="1" hangingPunct="1">
              <a:lnSpc>
                <a:spcPct val="80000"/>
              </a:lnSpc>
            </a:pPr>
            <a:r>
              <a:rPr lang="en-US" altLang="en-US" sz="2000" dirty="0"/>
              <a:t>People of color have higher uninsured rates and therefore may be more likely to have medical debt collections which can unfairly cause lower credit scores.</a:t>
            </a:r>
          </a:p>
          <a:p>
            <a:pPr eaLnBrk="1" hangingPunct="1">
              <a:lnSpc>
                <a:spcPct val="80000"/>
              </a:lnSpc>
            </a:pPr>
            <a:r>
              <a:rPr lang="en-US" altLang="en-US" sz="2000" dirty="0"/>
              <a:t>Scoring mechanisms do not control for predatory loan terms, distribution channels or debt collection procedures, which can negatively impact borrowers of color.</a:t>
            </a:r>
          </a:p>
          <a:p>
            <a:pPr eaLnBrk="1" hangingPunct="1">
              <a:lnSpc>
                <a:spcPct val="80000"/>
              </a:lnSpc>
            </a:pPr>
            <a:r>
              <a:rPr lang="en-US" altLang="en-US" sz="2000" dirty="0"/>
              <a:t>Borrowers may unduly have a lower credit score not because they themselves were risky but rather because the product they obtained, the distribution channel they used, their loan servicer or debt collection agency caused the risk.</a:t>
            </a:r>
          </a:p>
          <a:p>
            <a:pPr eaLnBrk="1" hangingPunct="1">
              <a:lnSpc>
                <a:spcPct val="80000"/>
              </a:lnSpc>
            </a:pPr>
            <a:r>
              <a:rPr lang="en-US" altLang="en-US" sz="2000" dirty="0"/>
              <a:t>Scoring models cannot pick up the fact that a consumer has credit available to use when the source of the credit is from a fringe lender. </a:t>
            </a:r>
          </a:p>
          <a:p>
            <a:pPr eaLnBrk="1" hangingPunct="1">
              <a:lnSpc>
                <a:spcPct val="80000"/>
              </a:lnSpc>
            </a:pPr>
            <a:r>
              <a:rPr lang="en-US" altLang="en-US" sz="2000" dirty="0"/>
              <a:t>Borrowers who face discrimination and therefore must pursue multiple lenders to seek credit will have a negative impact on their scores.</a:t>
            </a:r>
          </a:p>
          <a:p>
            <a:pPr eaLnBrk="1" hangingPunct="1">
              <a:lnSpc>
                <a:spcPct val="80000"/>
              </a:lnSpc>
            </a:pPr>
            <a:endParaRPr lang="en-US" altLang="en-US" sz="2000" dirty="0"/>
          </a:p>
          <a:p>
            <a:pPr eaLnBrk="1" hangingPunct="1">
              <a:lnSpc>
                <a:spcPct val="80000"/>
              </a:lnSpc>
            </a:pPr>
            <a:endParaRPr lang="en-US" altLang="en-US" sz="2200" dirty="0"/>
          </a:p>
          <a:p>
            <a:pPr lvl="1" eaLnBrk="1" hangingPunct="1">
              <a:lnSpc>
                <a:spcPct val="80000"/>
              </a:lnSpc>
            </a:pPr>
            <a:endParaRPr lang="en-US" altLang="en-US" sz="1800" dirty="0"/>
          </a:p>
        </p:txBody>
      </p:sp>
    </p:spTree>
    <p:extLst>
      <p:ext uri="{BB962C8B-B14F-4D97-AF65-F5344CB8AC3E}">
        <p14:creationId xmlns:p14="http://schemas.microsoft.com/office/powerpoint/2010/main" val="153838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4" name="Rectangle 3"/>
          <p:cNvSpPr>
            <a:spLocks noGrp="1" noChangeArrowheads="1"/>
          </p:cNvSpPr>
          <p:nvPr>
            <p:ph idx="1"/>
          </p:nvPr>
        </p:nvSpPr>
        <p:spPr>
          <a:xfrm>
            <a:off x="457200" y="1219200"/>
            <a:ext cx="8229600" cy="4906963"/>
          </a:xfrm>
        </p:spPr>
        <p:txBody>
          <a:bodyPr>
            <a:normAutofit lnSpcReduction="10000"/>
          </a:bodyPr>
          <a:lstStyle/>
          <a:p>
            <a:pPr eaLnBrk="1" hangingPunct="1">
              <a:lnSpc>
                <a:spcPct val="80000"/>
              </a:lnSpc>
            </a:pPr>
            <a:r>
              <a:rPr lang="en-US" altLang="en-US" sz="1400" b="1" dirty="0"/>
              <a:t>Broaden the scope of financial data fed into underwriting and credit scoring models.</a:t>
            </a:r>
          </a:p>
          <a:p>
            <a:pPr lvl="1" eaLnBrk="1" hangingPunct="1">
              <a:lnSpc>
                <a:spcPct val="80000"/>
              </a:lnSpc>
            </a:pPr>
            <a:r>
              <a:rPr lang="en-US" altLang="en-US" sz="1200" b="1" dirty="0"/>
              <a:t>State Housing Finance Agency data</a:t>
            </a:r>
          </a:p>
          <a:p>
            <a:pPr lvl="1" eaLnBrk="1" hangingPunct="1">
              <a:lnSpc>
                <a:spcPct val="80000"/>
              </a:lnSpc>
            </a:pPr>
            <a:r>
              <a:rPr lang="en-US" altLang="en-US" sz="1200" b="1" dirty="0"/>
              <a:t>CDFI data</a:t>
            </a:r>
          </a:p>
          <a:p>
            <a:pPr eaLnBrk="1" hangingPunct="1">
              <a:lnSpc>
                <a:spcPct val="80000"/>
              </a:lnSpc>
            </a:pPr>
            <a:r>
              <a:rPr lang="en-US" altLang="en-US" sz="1400" b="1" dirty="0"/>
              <a:t>Include the use of non-traditional credit, such as rental and insurance payments, in credit </a:t>
            </a:r>
            <a:r>
              <a:rPr lang="en-US" altLang="en-US" sz="1400" b="1" dirty="0" smtClean="0"/>
              <a:t>scoring and automated underwriting systems.</a:t>
            </a:r>
          </a:p>
          <a:p>
            <a:pPr>
              <a:lnSpc>
                <a:spcPct val="80000"/>
              </a:lnSpc>
            </a:pPr>
            <a:r>
              <a:rPr lang="en-US" altLang="en-US" sz="1400" b="1" dirty="0"/>
              <a:t>GSEs must broaden the scoring mechanisms accepted by their underwriting, compliance and securitization systems to include scores that consider non-traditional financial data</a:t>
            </a:r>
            <a:r>
              <a:rPr lang="en-US" altLang="en-US" sz="1400" b="1" dirty="0" smtClean="0"/>
              <a:t>.</a:t>
            </a:r>
          </a:p>
          <a:p>
            <a:pPr>
              <a:lnSpc>
                <a:spcPct val="80000"/>
              </a:lnSpc>
            </a:pPr>
            <a:r>
              <a:rPr lang="en-US" altLang="en-US" sz="1400" b="1" dirty="0"/>
              <a:t>Reduce the over-reliance on credit score and down-payment in underwriting and pricing processes</a:t>
            </a:r>
            <a:r>
              <a:rPr lang="en-US" altLang="en-US" sz="1400" b="1" dirty="0" smtClean="0"/>
              <a:t>.</a:t>
            </a:r>
          </a:p>
          <a:p>
            <a:pPr>
              <a:lnSpc>
                <a:spcPct val="80000"/>
              </a:lnSpc>
            </a:pPr>
            <a:r>
              <a:rPr lang="en-US" altLang="en-US" sz="1400" b="1" dirty="0" smtClean="0"/>
              <a:t>GSEs must incorporate the acceptance of alternative credit in their automated underwriting systems and engage in appropriate risk pricing.</a:t>
            </a:r>
            <a:endParaRPr lang="en-US" altLang="en-US" sz="1400" b="1" dirty="0"/>
          </a:p>
          <a:p>
            <a:pPr eaLnBrk="1" hangingPunct="1">
              <a:lnSpc>
                <a:spcPct val="80000"/>
              </a:lnSpc>
            </a:pPr>
            <a:r>
              <a:rPr lang="en-US" altLang="en-US" sz="1400" dirty="0" smtClean="0"/>
              <a:t>Prohibit reporting of negative data when there is no ability to report positive data from the creditor.</a:t>
            </a:r>
            <a:endParaRPr lang="en-US" altLang="en-US" sz="1400" dirty="0"/>
          </a:p>
          <a:p>
            <a:pPr eaLnBrk="1" hangingPunct="1">
              <a:lnSpc>
                <a:spcPct val="80000"/>
              </a:lnSpc>
            </a:pPr>
            <a:r>
              <a:rPr lang="en-US" altLang="en-US" sz="1400" dirty="0"/>
              <a:t>Timely paid modification or pay off plans should be reflected positively in credit repository data.</a:t>
            </a:r>
          </a:p>
          <a:p>
            <a:pPr eaLnBrk="1" hangingPunct="1">
              <a:lnSpc>
                <a:spcPct val="80000"/>
              </a:lnSpc>
            </a:pPr>
            <a:r>
              <a:rPr lang="en-US" altLang="en-US" sz="1400" dirty="0" smtClean="0"/>
              <a:t>Consider how criteria such as distribution channel, appraisal quality, loan suitability, residual income, housing payment shock, etc. impact loan performance. </a:t>
            </a:r>
          </a:p>
          <a:p>
            <a:pPr eaLnBrk="1" hangingPunct="1">
              <a:lnSpc>
                <a:spcPct val="80000"/>
              </a:lnSpc>
            </a:pPr>
            <a:r>
              <a:rPr lang="en-US" altLang="en-US" sz="1400" dirty="0" smtClean="0"/>
              <a:t>Remove </a:t>
            </a:r>
            <a:r>
              <a:rPr lang="en-US" altLang="en-US" sz="1400" dirty="0"/>
              <a:t>shields </a:t>
            </a:r>
            <a:r>
              <a:rPr lang="en-US" altLang="en-US" sz="1400" dirty="0" smtClean="0"/>
              <a:t>from credit reporting and scoring system </a:t>
            </a:r>
            <a:r>
              <a:rPr lang="en-US" altLang="en-US" sz="1400" dirty="0"/>
              <a:t>to make </a:t>
            </a:r>
            <a:r>
              <a:rPr lang="en-US" altLang="en-US" sz="1400" dirty="0" smtClean="0"/>
              <a:t>them </a:t>
            </a:r>
            <a:r>
              <a:rPr lang="en-US" altLang="en-US" sz="1400" dirty="0"/>
              <a:t>more transparent.</a:t>
            </a:r>
          </a:p>
          <a:p>
            <a:pPr eaLnBrk="1" hangingPunct="1">
              <a:lnSpc>
                <a:spcPct val="80000"/>
              </a:lnSpc>
            </a:pPr>
            <a:r>
              <a:rPr lang="en-US" altLang="en-US" sz="1400" dirty="0"/>
              <a:t>Support educational initiatives that re-teach consumers how to manage and access credit.</a:t>
            </a:r>
          </a:p>
          <a:p>
            <a:pPr eaLnBrk="1" hangingPunct="1">
              <a:lnSpc>
                <a:spcPct val="80000"/>
              </a:lnSpc>
            </a:pPr>
            <a:r>
              <a:rPr lang="en-US" altLang="en-US" sz="1400" dirty="0"/>
              <a:t>Rating agencies </a:t>
            </a:r>
            <a:r>
              <a:rPr lang="en-US" altLang="en-US" sz="1400" dirty="0" smtClean="0"/>
              <a:t>should revamp their rating indices to </a:t>
            </a:r>
            <a:r>
              <a:rPr lang="en-US" altLang="en-US" sz="1400" dirty="0"/>
              <a:t>include fair lending </a:t>
            </a:r>
            <a:r>
              <a:rPr lang="en-US" altLang="en-US" sz="1400" dirty="0" smtClean="0"/>
              <a:t>considerations. </a:t>
            </a:r>
          </a:p>
          <a:p>
            <a:pPr eaLnBrk="1" hangingPunct="1">
              <a:lnSpc>
                <a:spcPct val="80000"/>
              </a:lnSpc>
            </a:pPr>
            <a:r>
              <a:rPr lang="en-US" altLang="en-US" sz="1400" dirty="0" smtClean="0"/>
              <a:t>Regulators </a:t>
            </a:r>
            <a:r>
              <a:rPr lang="en-US" altLang="en-US" sz="1400" dirty="0"/>
              <a:t>must adequately assess the impact of credit scoring mechanisms on under-served groups.</a:t>
            </a:r>
          </a:p>
          <a:p>
            <a:pPr eaLnBrk="1" hangingPunct="1">
              <a:lnSpc>
                <a:spcPct val="80000"/>
              </a:lnSpc>
            </a:pPr>
            <a:r>
              <a:rPr lang="en-US" altLang="en-US" sz="1400" dirty="0"/>
              <a:t>Regulators and lenders must engage in efforts to better understand how credit scores really impact loan performance and how they impact borrowers of color.</a:t>
            </a:r>
          </a:p>
          <a:p>
            <a:pPr eaLnBrk="1" hangingPunct="1">
              <a:lnSpc>
                <a:spcPct val="80000"/>
              </a:lnSpc>
            </a:pPr>
            <a:r>
              <a:rPr lang="en-US" altLang="en-US" sz="1400" dirty="0" smtClean="0"/>
              <a:t>Credit </a:t>
            </a:r>
            <a:r>
              <a:rPr lang="en-US" altLang="en-US" sz="1400" dirty="0"/>
              <a:t>repositories must improve their processes for allowing consumers to correct erroneous information</a:t>
            </a:r>
            <a:r>
              <a:rPr lang="en-US" altLang="en-US" sz="1400" dirty="0" smtClean="0"/>
              <a:t>.</a:t>
            </a:r>
          </a:p>
          <a:p>
            <a:pPr eaLnBrk="1" hangingPunct="1">
              <a:lnSpc>
                <a:spcPct val="80000"/>
              </a:lnSpc>
            </a:pPr>
            <a:r>
              <a:rPr lang="en-US" altLang="en-US" sz="1400" dirty="0" smtClean="0"/>
              <a:t>LLPAs must be adjusted to remove “tax” on consumers who utilize alternative financial services.</a:t>
            </a:r>
          </a:p>
          <a:p>
            <a:pPr eaLnBrk="1" hangingPunct="1">
              <a:lnSpc>
                <a:spcPct val="80000"/>
              </a:lnSpc>
            </a:pPr>
            <a:r>
              <a:rPr lang="en-US" altLang="en-US" sz="1400" dirty="0" smtClean="0"/>
              <a:t>Lenders must remove credit overlays that penalize low-wealth borrowers and consumers who use alternative financial services.</a:t>
            </a:r>
          </a:p>
          <a:p>
            <a:pPr eaLnBrk="1" hangingPunct="1">
              <a:lnSpc>
                <a:spcPct val="80000"/>
              </a:lnSpc>
            </a:pPr>
            <a:r>
              <a:rPr lang="en-US" altLang="en-US" sz="1400" dirty="0" smtClean="0"/>
              <a:t>Credit scoring systems must be greatly improved so that they more accurately assess the true risk posed by borrowers with a wide range of profiles and experiences.</a:t>
            </a:r>
            <a:endParaRPr lang="en-US" altLang="en-US" sz="1400" dirty="0"/>
          </a:p>
          <a:p>
            <a:pPr eaLnBrk="1" hangingPunct="1">
              <a:lnSpc>
                <a:spcPct val="80000"/>
              </a:lnSpc>
            </a:pPr>
            <a:endParaRPr lang="en-US" altLang="en-US" sz="1400" dirty="0"/>
          </a:p>
        </p:txBody>
      </p:sp>
    </p:spTree>
    <p:extLst>
      <p:ext uri="{BB962C8B-B14F-4D97-AF65-F5344CB8AC3E}">
        <p14:creationId xmlns:p14="http://schemas.microsoft.com/office/powerpoint/2010/main" val="3717404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95-HLCS-Metro_Cleveland_OH-Security_Map_No_1-1936-450-68-5-1-Box_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92"/>
            <a:ext cx="9144000" cy="72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457200" y="6735762"/>
            <a:ext cx="861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dirty="0">
                <a:hlinkClick r:id="rId3"/>
              </a:rPr>
              <a:t>http://library.osu.edu/projects/redlining-maps-ohio/uncw-maps/195-HLCS-Metro_Cleveland_OH-Security_Map_No_1-1936-450-68-5-1-Box_87.jpg</a:t>
            </a:r>
            <a:endParaRPr lang="en-US" altLang="en-US" sz="1000" dirty="0"/>
          </a:p>
        </p:txBody>
      </p:sp>
    </p:spTree>
    <p:extLst>
      <p:ext uri="{BB962C8B-B14F-4D97-AF65-F5344CB8AC3E}">
        <p14:creationId xmlns:p14="http://schemas.microsoft.com/office/powerpoint/2010/main" val="15470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dirty="0">
                <a:solidFill>
                  <a:srgbClr val="000000"/>
                </a:solidFill>
              </a:rPr>
              <a:t>© </a:t>
            </a:r>
            <a:r>
              <a:rPr lang="en-US" altLang="en-US" sz="1400" dirty="0" smtClean="0">
                <a:solidFill>
                  <a:srgbClr val="000000"/>
                </a:solidFill>
              </a:rPr>
              <a:t>2016 </a:t>
            </a:r>
            <a:r>
              <a:rPr lang="en-US" altLang="en-US" sz="1400" dirty="0">
                <a:solidFill>
                  <a:srgbClr val="000000"/>
                </a:solidFill>
              </a:rPr>
              <a:t>National Fair Housing Alliance</a:t>
            </a:r>
          </a:p>
          <a:p>
            <a:pPr eaLnBrk="1" hangingPunct="1"/>
            <a:r>
              <a:rPr lang="en-US" altLang="en-US" sz="1400" dirty="0">
                <a:solidFill>
                  <a:srgbClr val="000000"/>
                </a:solidFill>
              </a:rPr>
              <a:t>Please do not distribute.</a:t>
            </a:r>
          </a:p>
        </p:txBody>
      </p:sp>
      <p:sp>
        <p:nvSpPr>
          <p:cNvPr id="7"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77D8850-F8A6-460D-8CC8-1CA820A109FB}" type="slidenum">
              <a:rPr lang="en-US" altLang="en-US" sz="1400">
                <a:solidFill>
                  <a:srgbClr val="000000"/>
                </a:solidFill>
              </a:rPr>
              <a:pPr eaLnBrk="1" hangingPunct="1"/>
              <a:t>3</a:t>
            </a:fld>
            <a:endParaRPr lang="en-US" altLang="en-US" sz="1400">
              <a:solidFill>
                <a:srgbClr val="000000"/>
              </a:solidFill>
            </a:endParaRPr>
          </a:p>
        </p:txBody>
      </p:sp>
      <p:pic>
        <p:nvPicPr>
          <p:cNvPr id="24579" name="Picture 6" descr="Screenshot 2015-06-03 14"/>
          <p:cNvPicPr>
            <a:picLocks noChangeAspect="1" noChangeArrowheads="1"/>
          </p:cNvPicPr>
          <p:nvPr/>
        </p:nvPicPr>
        <p:blipFill>
          <a:blip r:embed="rId2">
            <a:extLst>
              <a:ext uri="{28A0092B-C50C-407E-A947-70E740481C1C}">
                <a14:useLocalDpi xmlns:a14="http://schemas.microsoft.com/office/drawing/2010/main" val="0"/>
              </a:ext>
            </a:extLst>
          </a:blip>
          <a:srcRect l="13335" t="26671" r="64995" b="14653"/>
          <a:stretch>
            <a:fillRect/>
          </a:stretch>
        </p:blipFill>
        <p:spPr bwMode="auto">
          <a:xfrm>
            <a:off x="381000" y="838200"/>
            <a:ext cx="57150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 Box 8"/>
          <p:cNvSpPr txBox="1">
            <a:spLocks noChangeArrowheads="1"/>
          </p:cNvSpPr>
          <p:nvPr/>
        </p:nvSpPr>
        <p:spPr bwMode="auto">
          <a:xfrm>
            <a:off x="2209800" y="228600"/>
            <a:ext cx="4343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fontAlgn="base">
              <a:spcBef>
                <a:spcPct val="50000"/>
              </a:spcBef>
              <a:spcAft>
                <a:spcPct val="0"/>
              </a:spcAft>
              <a:defRPr/>
            </a:pPr>
            <a:r>
              <a:rPr lang="en-US">
                <a:solidFill>
                  <a:srgbClr val="000000"/>
                </a:solidFill>
              </a:rPr>
              <a:t>Cleveland Residential Security Survey</a:t>
            </a:r>
          </a:p>
        </p:txBody>
      </p:sp>
      <p:sp>
        <p:nvSpPr>
          <p:cNvPr id="53257" name="Text Box 9"/>
          <p:cNvSpPr txBox="1">
            <a:spLocks noChangeArrowheads="1"/>
          </p:cNvSpPr>
          <p:nvPr/>
        </p:nvSpPr>
        <p:spPr bwMode="auto">
          <a:xfrm>
            <a:off x="5715000" y="3962400"/>
            <a:ext cx="3048000"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lang="ja-JP" altLang="en-US" sz="1800" smtClean="0">
                <a:solidFill>
                  <a:srgbClr val="000000"/>
                </a:solidFill>
              </a:rPr>
              <a:t>“</a:t>
            </a:r>
            <a:r>
              <a:rPr lang="en-US" altLang="ja-JP" sz="1800" smtClean="0">
                <a:solidFill>
                  <a:srgbClr val="000000"/>
                </a:solidFill>
              </a:rPr>
              <a:t>Proximity to industry is area</a:t>
            </a:r>
            <a:r>
              <a:rPr lang="ja-JP" altLang="en-US" sz="1800" smtClean="0">
                <a:solidFill>
                  <a:srgbClr val="000000"/>
                </a:solidFill>
              </a:rPr>
              <a:t>’</a:t>
            </a:r>
            <a:r>
              <a:rPr lang="en-US" altLang="ja-JP" sz="1800" smtClean="0">
                <a:solidFill>
                  <a:srgbClr val="000000"/>
                </a:solidFill>
              </a:rPr>
              <a:t>s best claim and it will retain present population for a few years at least, without marked increase of negro infiltration.</a:t>
            </a:r>
            <a:r>
              <a:rPr lang="ja-JP" altLang="en-US" sz="1800" smtClean="0">
                <a:solidFill>
                  <a:srgbClr val="000000"/>
                </a:solidFill>
              </a:rPr>
              <a:t>”</a:t>
            </a:r>
            <a:endParaRPr lang="en-US" altLang="en-US" sz="1800" smtClean="0">
              <a:solidFill>
                <a:srgbClr val="000000"/>
              </a:solidFill>
            </a:endParaRPr>
          </a:p>
        </p:txBody>
      </p:sp>
      <p:sp>
        <p:nvSpPr>
          <p:cNvPr id="53258" name="AutoShape 10"/>
          <p:cNvSpPr>
            <a:spLocks noChangeArrowheads="1"/>
          </p:cNvSpPr>
          <p:nvPr/>
        </p:nvSpPr>
        <p:spPr bwMode="auto">
          <a:xfrm>
            <a:off x="5029200" y="4495800"/>
            <a:ext cx="685800" cy="533400"/>
          </a:xfrm>
          <a:prstGeom prst="leftArrow">
            <a:avLst>
              <a:gd name="adj1" fmla="val 50000"/>
              <a:gd name="adj2" fmla="val 32143"/>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202357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dirty="0">
                <a:solidFill>
                  <a:srgbClr val="000000"/>
                </a:solidFill>
              </a:rPr>
              <a:t>© </a:t>
            </a:r>
            <a:r>
              <a:rPr lang="en-US" altLang="en-US" sz="1400" dirty="0" smtClean="0">
                <a:solidFill>
                  <a:srgbClr val="000000"/>
                </a:solidFill>
              </a:rPr>
              <a:t>2016 </a:t>
            </a:r>
            <a:r>
              <a:rPr lang="en-US" altLang="en-US" sz="1400" dirty="0">
                <a:solidFill>
                  <a:srgbClr val="000000"/>
                </a:solidFill>
              </a:rPr>
              <a:t>National Fair Housing Alliance</a:t>
            </a:r>
          </a:p>
          <a:p>
            <a:pPr eaLnBrk="1" hangingPunct="1"/>
            <a:r>
              <a:rPr lang="en-US" altLang="en-US" sz="1400" dirty="0">
                <a:solidFill>
                  <a:srgbClr val="000000"/>
                </a:solidFill>
              </a:rPr>
              <a:t>Please do not distribute.</a:t>
            </a:r>
          </a:p>
        </p:txBody>
      </p:sp>
      <p:sp>
        <p:nvSpPr>
          <p:cNvPr id="9"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E90E5E8-4FA1-4028-AC1E-1D613D331E8D}" type="slidenum">
              <a:rPr lang="en-US" altLang="en-US" sz="1400">
                <a:solidFill>
                  <a:srgbClr val="000000"/>
                </a:solidFill>
              </a:rPr>
              <a:pPr eaLnBrk="1" hangingPunct="1"/>
              <a:t>4</a:t>
            </a:fld>
            <a:endParaRPr lang="en-US" altLang="en-US" sz="1400">
              <a:solidFill>
                <a:srgbClr val="000000"/>
              </a:solidFill>
            </a:endParaRPr>
          </a:p>
        </p:txBody>
      </p:sp>
      <p:sp>
        <p:nvSpPr>
          <p:cNvPr id="25603" name="AutoShape 5" descr="1DaFfIO9sQuQj1pqN5JO2ZxRrFtNJy_3b-otuHNPnms?size=800x600&amp;size_mode=2"/>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sz="1800" smtClean="0">
              <a:solidFill>
                <a:srgbClr val="000000"/>
              </a:solidFill>
            </a:endParaRPr>
          </a:p>
        </p:txBody>
      </p:sp>
      <p:sp>
        <p:nvSpPr>
          <p:cNvPr id="25604" name="AutoShape 7" descr="iFeKrTlIOe83GOTRlrKo_YEjBCAIe7QamNI1sFP6-l8?size=800x600&amp;size_mode=2"/>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sz="1800" smtClean="0">
              <a:solidFill>
                <a:srgbClr val="000000"/>
              </a:solidFill>
            </a:endParaRPr>
          </a:p>
        </p:txBody>
      </p:sp>
      <p:sp>
        <p:nvSpPr>
          <p:cNvPr id="25605" name="AutoShape 9" descr="iFeKrTlIOe83GOTRlrKo_YEjBCAIe7QamNI1sFP6-l8?size=800x600&amp;size_mode=2"/>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sz="1800" smtClean="0">
              <a:solidFill>
                <a:srgbClr val="000000"/>
              </a:solidFill>
            </a:endParaRPr>
          </a:p>
        </p:txBody>
      </p:sp>
      <p:sp>
        <p:nvSpPr>
          <p:cNvPr id="25606" name="AutoShape 12" descr="iFeKrTlIOe83GOTRlrKo_YEjBCAIe7QamNI1sFP6-l8?size=800x600&amp;size_mode=2"/>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sz="1800" smtClean="0">
              <a:solidFill>
                <a:srgbClr val="000000"/>
              </a:solidFill>
            </a:endParaRPr>
          </a:p>
        </p:txBody>
      </p:sp>
      <p:pic>
        <p:nvPicPr>
          <p:cNvPr id="25607" name="Picture 13" descr="Screenshot 2015-06-03 15"/>
          <p:cNvPicPr>
            <a:picLocks noChangeAspect="1" noChangeArrowheads="1"/>
          </p:cNvPicPr>
          <p:nvPr/>
        </p:nvPicPr>
        <p:blipFill>
          <a:blip r:embed="rId2">
            <a:extLst>
              <a:ext uri="{28A0092B-C50C-407E-A947-70E740481C1C}">
                <a14:useLocalDpi xmlns:a14="http://schemas.microsoft.com/office/drawing/2010/main" val="0"/>
              </a:ext>
            </a:extLst>
          </a:blip>
          <a:srcRect l="6192" t="20575" r="63089" b="21512"/>
          <a:stretch>
            <a:fillRect/>
          </a:stretch>
        </p:blipFill>
        <p:spPr bwMode="auto">
          <a:xfrm>
            <a:off x="762000" y="1066800"/>
            <a:ext cx="76962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6" name="Text Box 14"/>
          <p:cNvSpPr txBox="1">
            <a:spLocks noChangeArrowheads="1"/>
          </p:cNvSpPr>
          <p:nvPr/>
        </p:nvSpPr>
        <p:spPr bwMode="auto">
          <a:xfrm>
            <a:off x="2209800" y="304800"/>
            <a:ext cx="43434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fontAlgn="base">
              <a:spcBef>
                <a:spcPct val="50000"/>
              </a:spcBef>
              <a:spcAft>
                <a:spcPct val="0"/>
              </a:spcAft>
              <a:defRPr/>
            </a:pPr>
            <a:r>
              <a:rPr lang="en-US">
                <a:solidFill>
                  <a:srgbClr val="000000"/>
                </a:solidFill>
              </a:rPr>
              <a:t>Cleveland Residential Security Survey</a:t>
            </a:r>
          </a:p>
        </p:txBody>
      </p:sp>
    </p:spTree>
    <p:extLst>
      <p:ext uri="{BB962C8B-B14F-4D97-AF65-F5344CB8AC3E}">
        <p14:creationId xmlns:p14="http://schemas.microsoft.com/office/powerpoint/2010/main" val="255181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95-HLCS-Metro_Cleveland_OH-Security_Map_No_1-1936-450-68-5-1-Box_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92"/>
            <a:ext cx="9144000" cy="72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457200" y="6735762"/>
            <a:ext cx="861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000" dirty="0">
                <a:hlinkClick r:id="rId3"/>
              </a:rPr>
              <a:t>http://library.osu.edu/projects/redlining-maps-ohio/uncw-maps/195-HLCS-Metro_Cleveland_OH-Security_Map_No_1-1936-450-68-5-1-Box_87.jpg</a:t>
            </a:r>
            <a:endParaRPr lang="en-US" altLang="en-US" sz="1000" dirty="0"/>
          </a:p>
        </p:txBody>
      </p:sp>
    </p:spTree>
    <p:extLst>
      <p:ext uri="{BB962C8B-B14F-4D97-AF65-F5344CB8AC3E}">
        <p14:creationId xmlns:p14="http://schemas.microsoft.com/office/powerpoint/2010/main" val="423823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a:solidFill>
                  <a:srgbClr val="000000"/>
                </a:solidFill>
              </a:rPr>
              <a:t>© 2015 National Fair Housing Alliance</a:t>
            </a:r>
          </a:p>
          <a:p>
            <a:pPr eaLnBrk="1" hangingPunct="1"/>
            <a:r>
              <a:rPr lang="en-US" altLang="en-US" sz="1400">
                <a:solidFill>
                  <a:srgbClr val="000000"/>
                </a:solidFill>
              </a:rPr>
              <a:t>Please do not distribute.</a:t>
            </a:r>
          </a:p>
        </p:txBody>
      </p:sp>
      <p:sp>
        <p:nvSpPr>
          <p:cNvPr id="6"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8817932-0F56-4C7E-A01E-F55EADE0C69E}" type="slidenum">
              <a:rPr lang="en-US" altLang="en-US" sz="1400">
                <a:solidFill>
                  <a:srgbClr val="000000"/>
                </a:solidFill>
              </a:rPr>
              <a:pPr eaLnBrk="1" hangingPunct="1"/>
              <a:t>6</a:t>
            </a:fld>
            <a:endParaRPr lang="en-US" altLang="en-US" sz="1400">
              <a:solidFill>
                <a:srgbClr val="000000"/>
              </a:solidFill>
            </a:endParaRPr>
          </a:p>
        </p:txBody>
      </p:sp>
      <p:sp>
        <p:nvSpPr>
          <p:cNvPr id="27651" name="AutoShape 5" descr="dfc27f1e81ba0093556b1a5695e9ee5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0"/>
              </a:spcBef>
              <a:spcAft>
                <a:spcPct val="0"/>
              </a:spcAft>
            </a:pPr>
            <a:endParaRPr lang="en-US" altLang="en-US" sz="1800" smtClean="0">
              <a:solidFill>
                <a:srgbClr val="000000"/>
              </a:solidFill>
            </a:endParaRPr>
          </a:p>
        </p:txBody>
      </p:sp>
      <p:pic>
        <p:nvPicPr>
          <p:cNvPr id="27652" name="Picture 6" descr="Cleveland, O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7724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7"/>
          <p:cNvSpPr txBox="1">
            <a:spLocks noChangeArrowheads="1"/>
          </p:cNvSpPr>
          <p:nvPr/>
        </p:nvSpPr>
        <p:spPr bwMode="auto">
          <a:xfrm>
            <a:off x="1447800" y="381000"/>
            <a:ext cx="6324600" cy="915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fontAlgn="base" hangingPunct="1">
              <a:spcBef>
                <a:spcPct val="50000"/>
              </a:spcBef>
              <a:spcAft>
                <a:spcPct val="0"/>
              </a:spcAft>
            </a:pPr>
            <a:r>
              <a:rPr lang="en-US" altLang="en-US" sz="1800" smtClean="0">
                <a:solidFill>
                  <a:srgbClr val="000000"/>
                </a:solidFill>
              </a:rPr>
              <a:t>Redlined areas in the HOLC maps, which were based on 1939 racial demographics, track closely with today</a:t>
            </a:r>
            <a:r>
              <a:rPr lang="ja-JP" altLang="en-US" sz="1800" smtClean="0">
                <a:solidFill>
                  <a:srgbClr val="000000"/>
                </a:solidFill>
              </a:rPr>
              <a:t>’</a:t>
            </a:r>
            <a:r>
              <a:rPr lang="en-US" altLang="ja-JP" sz="1800" smtClean="0">
                <a:solidFill>
                  <a:srgbClr val="000000"/>
                </a:solidFill>
              </a:rPr>
              <a:t>s heavily segregated communities of color.</a:t>
            </a:r>
            <a:endParaRPr lang="en-US" altLang="en-US" sz="1800" smtClean="0">
              <a:solidFill>
                <a:srgbClr val="000000"/>
              </a:solidFill>
            </a:endParaRPr>
          </a:p>
        </p:txBody>
      </p:sp>
    </p:spTree>
    <p:extLst>
      <p:ext uri="{BB962C8B-B14F-4D97-AF65-F5344CB8AC3E}">
        <p14:creationId xmlns:p14="http://schemas.microsoft.com/office/powerpoint/2010/main" val="3803364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544762"/>
          </a:xfrm>
        </p:spPr>
        <p:txBody>
          <a:bodyPr>
            <a:normAutofit/>
          </a:bodyPr>
          <a:lstStyle/>
          <a:p>
            <a:r>
              <a:rPr lang="en-US" altLang="en-US" sz="3600" dirty="0" smtClean="0"/>
              <a:t>2005 – 2006 Subprime Loan Originations</a:t>
            </a:r>
            <a:br>
              <a:rPr lang="en-US" altLang="en-US" sz="3600" dirty="0" smtClean="0"/>
            </a:br>
            <a:r>
              <a:rPr lang="en-US" altLang="en-US" sz="3600" dirty="0" smtClean="0"/>
              <a:t>2005 – Early 2008 Loan Foreclosures</a:t>
            </a:r>
            <a:br>
              <a:rPr lang="en-US" altLang="en-US" sz="3600" dirty="0" smtClean="0"/>
            </a:br>
            <a:r>
              <a:rPr lang="en-US" altLang="en-US" sz="3600" dirty="0" smtClean="0"/>
              <a:t>Cleveland</a:t>
            </a:r>
            <a:r>
              <a:rPr lang="en-US" altLang="en-US" dirty="0"/>
              <a:t/>
            </a:r>
            <a:br>
              <a:rPr lang="en-US" altLang="en-US" dirty="0"/>
            </a:br>
            <a:endParaRPr lang="en-US" dirty="0"/>
          </a:p>
        </p:txBody>
      </p:sp>
      <p:pic>
        <p:nvPicPr>
          <p:cNvPr id="6" name="Picture 7" descr="Screenshot 2015-06-03 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1903" t="35513" r="25220" b="8366"/>
          <a:stretch>
            <a:fillRect/>
          </a:stretch>
        </p:blipFill>
        <p:spPr bwMode="auto">
          <a:xfrm>
            <a:off x="1524000" y="2133600"/>
            <a:ext cx="59038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667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2"/>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t>© 2015 National Fair Housing Alliance</a:t>
            </a:r>
          </a:p>
          <a:p>
            <a:pPr>
              <a:spcBef>
                <a:spcPct val="0"/>
              </a:spcBef>
              <a:buFontTx/>
              <a:buNone/>
            </a:pPr>
            <a:r>
              <a:rPr lang="en-US" altLang="en-US" sz="1400"/>
              <a:t>Please do not distribute.</a:t>
            </a:r>
          </a:p>
        </p:txBody>
      </p:sp>
      <p:sp>
        <p:nvSpPr>
          <p:cNvPr id="19459"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C03899-5A25-47D5-926D-45522BC4B307}" type="slidenum">
              <a:rPr lang="en-US" altLang="en-US" sz="1400" smtClean="0"/>
              <a:pPr>
                <a:spcBef>
                  <a:spcPct val="0"/>
                </a:spcBef>
                <a:buFontTx/>
                <a:buNone/>
              </a:pPr>
              <a:t>8</a:t>
            </a:fld>
            <a:endParaRPr lang="en-US" altLang="en-US" sz="1400"/>
          </a:p>
        </p:txBody>
      </p:sp>
      <p:grpSp>
        <p:nvGrpSpPr>
          <p:cNvPr id="19460" name="Group 2"/>
          <p:cNvGrpSpPr>
            <a:grpSpLocks/>
          </p:cNvGrpSpPr>
          <p:nvPr/>
        </p:nvGrpSpPr>
        <p:grpSpPr bwMode="auto">
          <a:xfrm>
            <a:off x="0" y="0"/>
            <a:ext cx="9601200" cy="7223125"/>
            <a:chOff x="224" y="-140"/>
            <a:chExt cx="5532" cy="4457"/>
          </a:xfrm>
        </p:grpSpPr>
        <p:grpSp>
          <p:nvGrpSpPr>
            <p:cNvPr id="19463" name="Group 3"/>
            <p:cNvGrpSpPr>
              <a:grpSpLocks/>
            </p:cNvGrpSpPr>
            <p:nvPr/>
          </p:nvGrpSpPr>
          <p:grpSpPr bwMode="auto">
            <a:xfrm>
              <a:off x="224" y="-140"/>
              <a:ext cx="5344" cy="4220"/>
              <a:chOff x="224" y="-140"/>
              <a:chExt cx="5344" cy="4220"/>
            </a:xfrm>
          </p:grpSpPr>
          <p:pic>
            <p:nvPicPr>
              <p:cNvPr id="19492" name="Picture 4" descr="slid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 y="192"/>
                <a:ext cx="5343"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3" name="Rectangle 5"/>
              <p:cNvSpPr>
                <a:spLocks noChangeArrowheads="1"/>
              </p:cNvSpPr>
              <p:nvPr/>
            </p:nvSpPr>
            <p:spPr bwMode="auto">
              <a:xfrm>
                <a:off x="224" y="-140"/>
                <a:ext cx="5339" cy="4216"/>
              </a:xfrm>
              <a:prstGeom prst="rect">
                <a:avLst/>
              </a:prstGeom>
              <a:solidFill>
                <a:srgbClr val="D4D378"/>
              </a:solidFill>
              <a:ln w="3810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3600">
                  <a:solidFill>
                    <a:schemeClr val="bg1"/>
                  </a:solidFill>
                  <a:latin typeface="Times New Roman" panose="02020603050405020304" pitchFamily="18" charset="0"/>
                </a:endParaRPr>
              </a:p>
            </p:txBody>
          </p:sp>
          <p:sp>
            <p:nvSpPr>
              <p:cNvPr id="19494" name="Rectangle 6"/>
              <p:cNvSpPr>
                <a:spLocks noChangeArrowheads="1"/>
              </p:cNvSpPr>
              <p:nvPr/>
            </p:nvSpPr>
            <p:spPr bwMode="auto">
              <a:xfrm>
                <a:off x="2512" y="208"/>
                <a:ext cx="3039" cy="3856"/>
              </a:xfrm>
              <a:prstGeom prst="rect">
                <a:avLst/>
              </a:prstGeom>
              <a:solidFill>
                <a:srgbClr val="7EBB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3600">
                  <a:solidFill>
                    <a:schemeClr val="bg1"/>
                  </a:solidFill>
                  <a:latin typeface="Times New Roman" panose="02020603050405020304" pitchFamily="18" charset="0"/>
                </a:endParaRPr>
              </a:p>
            </p:txBody>
          </p:sp>
          <p:sp>
            <p:nvSpPr>
              <p:cNvPr id="19495" name="Line 7"/>
              <p:cNvSpPr>
                <a:spLocks noChangeShapeType="1"/>
              </p:cNvSpPr>
              <p:nvPr/>
            </p:nvSpPr>
            <p:spPr bwMode="auto">
              <a:xfrm>
                <a:off x="512" y="208"/>
                <a:ext cx="0" cy="3851"/>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96" name="Line 8"/>
              <p:cNvSpPr>
                <a:spLocks noChangeShapeType="1"/>
              </p:cNvSpPr>
              <p:nvPr/>
            </p:nvSpPr>
            <p:spPr bwMode="auto">
              <a:xfrm>
                <a:off x="800" y="213"/>
                <a:ext cx="0" cy="3851"/>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97" name="Line 9"/>
              <p:cNvSpPr>
                <a:spLocks noChangeShapeType="1"/>
              </p:cNvSpPr>
              <p:nvPr/>
            </p:nvSpPr>
            <p:spPr bwMode="auto">
              <a:xfrm>
                <a:off x="1088" y="208"/>
                <a:ext cx="0" cy="3851"/>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98" name="Line 10"/>
              <p:cNvSpPr>
                <a:spLocks noChangeShapeType="1"/>
              </p:cNvSpPr>
              <p:nvPr/>
            </p:nvSpPr>
            <p:spPr bwMode="auto">
              <a:xfrm>
                <a:off x="1376" y="213"/>
                <a:ext cx="0" cy="3851"/>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99" name="Line 11"/>
              <p:cNvSpPr>
                <a:spLocks noChangeShapeType="1"/>
              </p:cNvSpPr>
              <p:nvPr/>
            </p:nvSpPr>
            <p:spPr bwMode="auto">
              <a:xfrm>
                <a:off x="1664" y="213"/>
                <a:ext cx="0" cy="3851"/>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0" name="Line 12"/>
              <p:cNvSpPr>
                <a:spLocks noChangeShapeType="1"/>
              </p:cNvSpPr>
              <p:nvPr/>
            </p:nvSpPr>
            <p:spPr bwMode="auto">
              <a:xfrm>
                <a:off x="1952" y="218"/>
                <a:ext cx="0" cy="3851"/>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1" name="Line 13"/>
              <p:cNvSpPr>
                <a:spLocks noChangeShapeType="1"/>
              </p:cNvSpPr>
              <p:nvPr/>
            </p:nvSpPr>
            <p:spPr bwMode="auto">
              <a:xfrm>
                <a:off x="2240" y="213"/>
                <a:ext cx="0" cy="3851"/>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2" name="Line 14"/>
              <p:cNvSpPr>
                <a:spLocks noChangeShapeType="1"/>
              </p:cNvSpPr>
              <p:nvPr/>
            </p:nvSpPr>
            <p:spPr bwMode="auto">
              <a:xfrm rot="5400000">
                <a:off x="1373" y="-643"/>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3" name="Line 15"/>
              <p:cNvSpPr>
                <a:spLocks noChangeShapeType="1"/>
              </p:cNvSpPr>
              <p:nvPr/>
            </p:nvSpPr>
            <p:spPr bwMode="auto">
              <a:xfrm rot="5400000">
                <a:off x="1378" y="-355"/>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4" name="Line 16"/>
              <p:cNvSpPr>
                <a:spLocks noChangeShapeType="1"/>
              </p:cNvSpPr>
              <p:nvPr/>
            </p:nvSpPr>
            <p:spPr bwMode="auto">
              <a:xfrm rot="5400000">
                <a:off x="1379" y="-35"/>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5" name="Line 17"/>
              <p:cNvSpPr>
                <a:spLocks noChangeShapeType="1"/>
              </p:cNvSpPr>
              <p:nvPr/>
            </p:nvSpPr>
            <p:spPr bwMode="auto">
              <a:xfrm rot="5400000">
                <a:off x="1384" y="253"/>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6" name="Line 18"/>
              <p:cNvSpPr>
                <a:spLocks noChangeShapeType="1"/>
              </p:cNvSpPr>
              <p:nvPr/>
            </p:nvSpPr>
            <p:spPr bwMode="auto">
              <a:xfrm rot="5400000">
                <a:off x="1379" y="546"/>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7" name="Line 19"/>
              <p:cNvSpPr>
                <a:spLocks noChangeShapeType="1"/>
              </p:cNvSpPr>
              <p:nvPr/>
            </p:nvSpPr>
            <p:spPr bwMode="auto">
              <a:xfrm rot="5400000">
                <a:off x="1384" y="834"/>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8" name="Line 20"/>
              <p:cNvSpPr>
                <a:spLocks noChangeShapeType="1"/>
              </p:cNvSpPr>
              <p:nvPr/>
            </p:nvSpPr>
            <p:spPr bwMode="auto">
              <a:xfrm rot="5400000">
                <a:off x="1385" y="1154"/>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09" name="Line 21"/>
              <p:cNvSpPr>
                <a:spLocks noChangeShapeType="1"/>
              </p:cNvSpPr>
              <p:nvPr/>
            </p:nvSpPr>
            <p:spPr bwMode="auto">
              <a:xfrm rot="5400000">
                <a:off x="1390" y="1442"/>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10" name="Line 22"/>
              <p:cNvSpPr>
                <a:spLocks noChangeShapeType="1"/>
              </p:cNvSpPr>
              <p:nvPr/>
            </p:nvSpPr>
            <p:spPr bwMode="auto">
              <a:xfrm rot="5400000">
                <a:off x="1373" y="1741"/>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11" name="Line 23"/>
              <p:cNvSpPr>
                <a:spLocks noChangeShapeType="1"/>
              </p:cNvSpPr>
              <p:nvPr/>
            </p:nvSpPr>
            <p:spPr bwMode="auto">
              <a:xfrm rot="5400000">
                <a:off x="1378" y="2029"/>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12" name="Line 24"/>
              <p:cNvSpPr>
                <a:spLocks noChangeShapeType="1"/>
              </p:cNvSpPr>
              <p:nvPr/>
            </p:nvSpPr>
            <p:spPr bwMode="auto">
              <a:xfrm rot="5400000">
                <a:off x="1379" y="2349"/>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13" name="Line 25"/>
              <p:cNvSpPr>
                <a:spLocks noChangeShapeType="1"/>
              </p:cNvSpPr>
              <p:nvPr/>
            </p:nvSpPr>
            <p:spPr bwMode="auto">
              <a:xfrm rot="5400000">
                <a:off x="1384" y="2637"/>
                <a:ext cx="0" cy="2257"/>
              </a:xfrm>
              <a:prstGeom prst="line">
                <a:avLst/>
              </a:prstGeom>
              <a:noFill/>
              <a:ln w="9525">
                <a:solidFill>
                  <a:srgbClr val="B0AD37"/>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14" name="Line 26"/>
              <p:cNvSpPr>
                <a:spLocks noChangeShapeType="1"/>
              </p:cNvSpPr>
              <p:nvPr/>
            </p:nvSpPr>
            <p:spPr bwMode="auto">
              <a:xfrm>
                <a:off x="2597" y="202"/>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15" name="Line 27"/>
              <p:cNvSpPr>
                <a:spLocks noChangeShapeType="1"/>
              </p:cNvSpPr>
              <p:nvPr/>
            </p:nvSpPr>
            <p:spPr bwMode="auto">
              <a:xfrm>
                <a:off x="2672" y="197"/>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16" name="Line 28"/>
              <p:cNvSpPr>
                <a:spLocks noChangeShapeType="1"/>
              </p:cNvSpPr>
              <p:nvPr/>
            </p:nvSpPr>
            <p:spPr bwMode="auto">
              <a:xfrm>
                <a:off x="2746" y="207"/>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17" name="Line 29"/>
              <p:cNvSpPr>
                <a:spLocks noChangeShapeType="1"/>
              </p:cNvSpPr>
              <p:nvPr/>
            </p:nvSpPr>
            <p:spPr bwMode="auto">
              <a:xfrm>
                <a:off x="2821" y="202"/>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18" name="Line 30"/>
              <p:cNvSpPr>
                <a:spLocks noChangeShapeType="1"/>
              </p:cNvSpPr>
              <p:nvPr/>
            </p:nvSpPr>
            <p:spPr bwMode="auto">
              <a:xfrm>
                <a:off x="2901" y="208"/>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19" name="Line 31"/>
              <p:cNvSpPr>
                <a:spLocks noChangeShapeType="1"/>
              </p:cNvSpPr>
              <p:nvPr/>
            </p:nvSpPr>
            <p:spPr bwMode="auto">
              <a:xfrm>
                <a:off x="2976" y="203"/>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20" name="Line 32"/>
              <p:cNvSpPr>
                <a:spLocks noChangeShapeType="1"/>
              </p:cNvSpPr>
              <p:nvPr/>
            </p:nvSpPr>
            <p:spPr bwMode="auto">
              <a:xfrm>
                <a:off x="3050" y="213"/>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21" name="Line 33"/>
              <p:cNvSpPr>
                <a:spLocks noChangeShapeType="1"/>
              </p:cNvSpPr>
              <p:nvPr/>
            </p:nvSpPr>
            <p:spPr bwMode="auto">
              <a:xfrm>
                <a:off x="3125" y="208"/>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22" name="Line 34"/>
              <p:cNvSpPr>
                <a:spLocks noChangeShapeType="1"/>
              </p:cNvSpPr>
              <p:nvPr/>
            </p:nvSpPr>
            <p:spPr bwMode="auto">
              <a:xfrm>
                <a:off x="3205" y="202"/>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23" name="Line 35"/>
              <p:cNvSpPr>
                <a:spLocks noChangeShapeType="1"/>
              </p:cNvSpPr>
              <p:nvPr/>
            </p:nvSpPr>
            <p:spPr bwMode="auto">
              <a:xfrm>
                <a:off x="3280" y="197"/>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24" name="Line 36"/>
              <p:cNvSpPr>
                <a:spLocks noChangeShapeType="1"/>
              </p:cNvSpPr>
              <p:nvPr/>
            </p:nvSpPr>
            <p:spPr bwMode="auto">
              <a:xfrm>
                <a:off x="3354" y="207"/>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25" name="Line 37"/>
              <p:cNvSpPr>
                <a:spLocks noChangeShapeType="1"/>
              </p:cNvSpPr>
              <p:nvPr/>
            </p:nvSpPr>
            <p:spPr bwMode="auto">
              <a:xfrm>
                <a:off x="3429" y="202"/>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26" name="Line 38"/>
              <p:cNvSpPr>
                <a:spLocks noChangeShapeType="1"/>
              </p:cNvSpPr>
              <p:nvPr/>
            </p:nvSpPr>
            <p:spPr bwMode="auto">
              <a:xfrm>
                <a:off x="3509" y="208"/>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27" name="Line 39"/>
              <p:cNvSpPr>
                <a:spLocks noChangeShapeType="1"/>
              </p:cNvSpPr>
              <p:nvPr/>
            </p:nvSpPr>
            <p:spPr bwMode="auto">
              <a:xfrm>
                <a:off x="3584" y="203"/>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28" name="Line 40"/>
              <p:cNvSpPr>
                <a:spLocks noChangeShapeType="1"/>
              </p:cNvSpPr>
              <p:nvPr/>
            </p:nvSpPr>
            <p:spPr bwMode="auto">
              <a:xfrm>
                <a:off x="3658" y="213"/>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29" name="Line 41"/>
              <p:cNvSpPr>
                <a:spLocks noChangeShapeType="1"/>
              </p:cNvSpPr>
              <p:nvPr/>
            </p:nvSpPr>
            <p:spPr bwMode="auto">
              <a:xfrm>
                <a:off x="3733" y="208"/>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30" name="Line 42"/>
              <p:cNvSpPr>
                <a:spLocks noChangeShapeType="1"/>
              </p:cNvSpPr>
              <p:nvPr/>
            </p:nvSpPr>
            <p:spPr bwMode="auto">
              <a:xfrm>
                <a:off x="3802" y="202"/>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31" name="Line 43"/>
              <p:cNvSpPr>
                <a:spLocks noChangeShapeType="1"/>
              </p:cNvSpPr>
              <p:nvPr/>
            </p:nvSpPr>
            <p:spPr bwMode="auto">
              <a:xfrm>
                <a:off x="3877" y="197"/>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32" name="Line 44"/>
              <p:cNvSpPr>
                <a:spLocks noChangeShapeType="1"/>
              </p:cNvSpPr>
              <p:nvPr/>
            </p:nvSpPr>
            <p:spPr bwMode="auto">
              <a:xfrm>
                <a:off x="3951" y="207"/>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33" name="Line 45"/>
              <p:cNvSpPr>
                <a:spLocks noChangeShapeType="1"/>
              </p:cNvSpPr>
              <p:nvPr/>
            </p:nvSpPr>
            <p:spPr bwMode="auto">
              <a:xfrm>
                <a:off x="4026" y="202"/>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34" name="Line 46"/>
              <p:cNvSpPr>
                <a:spLocks noChangeShapeType="1"/>
              </p:cNvSpPr>
              <p:nvPr/>
            </p:nvSpPr>
            <p:spPr bwMode="auto">
              <a:xfrm>
                <a:off x="4106" y="208"/>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35" name="Line 47"/>
              <p:cNvSpPr>
                <a:spLocks noChangeShapeType="1"/>
              </p:cNvSpPr>
              <p:nvPr/>
            </p:nvSpPr>
            <p:spPr bwMode="auto">
              <a:xfrm>
                <a:off x="4181" y="203"/>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36" name="Line 48"/>
              <p:cNvSpPr>
                <a:spLocks noChangeShapeType="1"/>
              </p:cNvSpPr>
              <p:nvPr/>
            </p:nvSpPr>
            <p:spPr bwMode="auto">
              <a:xfrm>
                <a:off x="4255" y="213"/>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37" name="Line 49"/>
              <p:cNvSpPr>
                <a:spLocks noChangeShapeType="1"/>
              </p:cNvSpPr>
              <p:nvPr/>
            </p:nvSpPr>
            <p:spPr bwMode="auto">
              <a:xfrm>
                <a:off x="4330" y="208"/>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38" name="Line 50"/>
              <p:cNvSpPr>
                <a:spLocks noChangeShapeType="1"/>
              </p:cNvSpPr>
              <p:nvPr/>
            </p:nvSpPr>
            <p:spPr bwMode="auto">
              <a:xfrm>
                <a:off x="4410" y="202"/>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39" name="Line 51"/>
              <p:cNvSpPr>
                <a:spLocks noChangeShapeType="1"/>
              </p:cNvSpPr>
              <p:nvPr/>
            </p:nvSpPr>
            <p:spPr bwMode="auto">
              <a:xfrm>
                <a:off x="4485" y="197"/>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40" name="Line 52"/>
              <p:cNvSpPr>
                <a:spLocks noChangeShapeType="1"/>
              </p:cNvSpPr>
              <p:nvPr/>
            </p:nvSpPr>
            <p:spPr bwMode="auto">
              <a:xfrm>
                <a:off x="4559" y="207"/>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41" name="Line 53"/>
              <p:cNvSpPr>
                <a:spLocks noChangeShapeType="1"/>
              </p:cNvSpPr>
              <p:nvPr/>
            </p:nvSpPr>
            <p:spPr bwMode="auto">
              <a:xfrm>
                <a:off x="4634" y="202"/>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42" name="Line 54"/>
              <p:cNvSpPr>
                <a:spLocks noChangeShapeType="1"/>
              </p:cNvSpPr>
              <p:nvPr/>
            </p:nvSpPr>
            <p:spPr bwMode="auto">
              <a:xfrm>
                <a:off x="4714" y="208"/>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43" name="Line 55"/>
              <p:cNvSpPr>
                <a:spLocks noChangeShapeType="1"/>
              </p:cNvSpPr>
              <p:nvPr/>
            </p:nvSpPr>
            <p:spPr bwMode="auto">
              <a:xfrm>
                <a:off x="4789" y="203"/>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44" name="Line 56"/>
              <p:cNvSpPr>
                <a:spLocks noChangeShapeType="1"/>
              </p:cNvSpPr>
              <p:nvPr/>
            </p:nvSpPr>
            <p:spPr bwMode="auto">
              <a:xfrm>
                <a:off x="4863" y="213"/>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45" name="Line 57"/>
              <p:cNvSpPr>
                <a:spLocks noChangeShapeType="1"/>
              </p:cNvSpPr>
              <p:nvPr/>
            </p:nvSpPr>
            <p:spPr bwMode="auto">
              <a:xfrm>
                <a:off x="4938" y="208"/>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46" name="Line 58"/>
              <p:cNvSpPr>
                <a:spLocks noChangeShapeType="1"/>
              </p:cNvSpPr>
              <p:nvPr/>
            </p:nvSpPr>
            <p:spPr bwMode="auto">
              <a:xfrm>
                <a:off x="5013" y="203"/>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47" name="Line 59"/>
              <p:cNvSpPr>
                <a:spLocks noChangeShapeType="1"/>
              </p:cNvSpPr>
              <p:nvPr/>
            </p:nvSpPr>
            <p:spPr bwMode="auto">
              <a:xfrm>
                <a:off x="5093" y="197"/>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48" name="Line 60"/>
              <p:cNvSpPr>
                <a:spLocks noChangeShapeType="1"/>
              </p:cNvSpPr>
              <p:nvPr/>
            </p:nvSpPr>
            <p:spPr bwMode="auto">
              <a:xfrm>
                <a:off x="5168" y="192"/>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49" name="Line 61"/>
              <p:cNvSpPr>
                <a:spLocks noChangeShapeType="1"/>
              </p:cNvSpPr>
              <p:nvPr/>
            </p:nvSpPr>
            <p:spPr bwMode="auto">
              <a:xfrm>
                <a:off x="5242" y="202"/>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0" name="Line 62"/>
              <p:cNvSpPr>
                <a:spLocks noChangeShapeType="1"/>
              </p:cNvSpPr>
              <p:nvPr/>
            </p:nvSpPr>
            <p:spPr bwMode="auto">
              <a:xfrm>
                <a:off x="5317" y="197"/>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1" name="Line 63"/>
              <p:cNvSpPr>
                <a:spLocks noChangeShapeType="1"/>
              </p:cNvSpPr>
              <p:nvPr/>
            </p:nvSpPr>
            <p:spPr bwMode="auto">
              <a:xfrm>
                <a:off x="5397" y="203"/>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2" name="Line 64"/>
              <p:cNvSpPr>
                <a:spLocks noChangeShapeType="1"/>
              </p:cNvSpPr>
              <p:nvPr/>
            </p:nvSpPr>
            <p:spPr bwMode="auto">
              <a:xfrm>
                <a:off x="5472" y="198"/>
                <a:ext cx="0" cy="38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3" name="Line 65"/>
              <p:cNvSpPr>
                <a:spLocks noChangeShapeType="1"/>
              </p:cNvSpPr>
              <p:nvPr/>
            </p:nvSpPr>
            <p:spPr bwMode="auto">
              <a:xfrm rot="5400000">
                <a:off x="4034" y="-1234"/>
                <a:ext cx="0" cy="3044"/>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4" name="Line 66"/>
              <p:cNvSpPr>
                <a:spLocks noChangeShapeType="1"/>
              </p:cNvSpPr>
              <p:nvPr/>
            </p:nvSpPr>
            <p:spPr bwMode="auto">
              <a:xfrm rot="5400000">
                <a:off x="4037" y="-1153"/>
                <a:ext cx="0" cy="305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5" name="Line 67"/>
              <p:cNvSpPr>
                <a:spLocks noChangeShapeType="1"/>
              </p:cNvSpPr>
              <p:nvPr/>
            </p:nvSpPr>
            <p:spPr bwMode="auto">
              <a:xfrm rot="5400000">
                <a:off x="4031" y="-1055"/>
                <a:ext cx="0" cy="303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6" name="Line 68"/>
              <p:cNvSpPr>
                <a:spLocks noChangeShapeType="1"/>
              </p:cNvSpPr>
              <p:nvPr/>
            </p:nvSpPr>
            <p:spPr bwMode="auto">
              <a:xfrm rot="5400000">
                <a:off x="4035" y="-973"/>
                <a:ext cx="0" cy="3043"/>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7" name="Line 69"/>
              <p:cNvSpPr>
                <a:spLocks noChangeShapeType="1"/>
              </p:cNvSpPr>
              <p:nvPr/>
            </p:nvSpPr>
            <p:spPr bwMode="auto">
              <a:xfrm rot="5400000">
                <a:off x="4029" y="-884"/>
                <a:ext cx="0" cy="3035"/>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8" name="Line 70"/>
              <p:cNvSpPr>
                <a:spLocks noChangeShapeType="1"/>
              </p:cNvSpPr>
              <p:nvPr/>
            </p:nvSpPr>
            <p:spPr bwMode="auto">
              <a:xfrm rot="5400000">
                <a:off x="4033" y="-800"/>
                <a:ext cx="0" cy="303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9" name="Line 71"/>
              <p:cNvSpPr>
                <a:spLocks noChangeShapeType="1"/>
              </p:cNvSpPr>
              <p:nvPr/>
            </p:nvSpPr>
            <p:spPr bwMode="auto">
              <a:xfrm rot="5400000">
                <a:off x="4027" y="-704"/>
                <a:ext cx="0" cy="3027"/>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60" name="Line 72"/>
              <p:cNvSpPr>
                <a:spLocks noChangeShapeType="1"/>
              </p:cNvSpPr>
              <p:nvPr/>
            </p:nvSpPr>
            <p:spPr bwMode="auto">
              <a:xfrm rot="5400000">
                <a:off x="4031" y="-621"/>
                <a:ext cx="0" cy="303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61" name="Line 73"/>
              <p:cNvSpPr>
                <a:spLocks noChangeShapeType="1"/>
              </p:cNvSpPr>
              <p:nvPr/>
            </p:nvSpPr>
            <p:spPr bwMode="auto">
              <a:xfrm rot="5400000">
                <a:off x="4036" y="-533"/>
                <a:ext cx="0" cy="303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62" name="Line 74"/>
              <p:cNvSpPr>
                <a:spLocks noChangeShapeType="1"/>
              </p:cNvSpPr>
              <p:nvPr/>
            </p:nvSpPr>
            <p:spPr bwMode="auto">
              <a:xfrm rot="5400000">
                <a:off x="4039" y="-452"/>
                <a:ext cx="0" cy="3045"/>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63" name="Line 75"/>
              <p:cNvSpPr>
                <a:spLocks noChangeShapeType="1"/>
              </p:cNvSpPr>
              <p:nvPr/>
            </p:nvSpPr>
            <p:spPr bwMode="auto">
              <a:xfrm rot="5400000">
                <a:off x="4030" y="-357"/>
                <a:ext cx="0" cy="303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64" name="Line 76"/>
              <p:cNvSpPr>
                <a:spLocks noChangeShapeType="1"/>
              </p:cNvSpPr>
              <p:nvPr/>
            </p:nvSpPr>
            <p:spPr bwMode="auto">
              <a:xfrm rot="5400000">
                <a:off x="4036" y="-272"/>
                <a:ext cx="0" cy="303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65" name="Line 77"/>
              <p:cNvSpPr>
                <a:spLocks noChangeShapeType="1"/>
              </p:cNvSpPr>
              <p:nvPr/>
            </p:nvSpPr>
            <p:spPr bwMode="auto">
              <a:xfrm rot="5400000">
                <a:off x="4029" y="-185"/>
                <a:ext cx="0" cy="3033"/>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66" name="Line 78"/>
              <p:cNvSpPr>
                <a:spLocks noChangeShapeType="1"/>
              </p:cNvSpPr>
              <p:nvPr/>
            </p:nvSpPr>
            <p:spPr bwMode="auto">
              <a:xfrm rot="5400000">
                <a:off x="4031" y="-103"/>
                <a:ext cx="0" cy="3040"/>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67" name="Line 79"/>
              <p:cNvSpPr>
                <a:spLocks noChangeShapeType="1"/>
              </p:cNvSpPr>
              <p:nvPr/>
            </p:nvSpPr>
            <p:spPr bwMode="auto">
              <a:xfrm rot="5400000">
                <a:off x="4026" y="-6"/>
                <a:ext cx="0" cy="3027"/>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68" name="Line 80"/>
              <p:cNvSpPr>
                <a:spLocks noChangeShapeType="1"/>
              </p:cNvSpPr>
              <p:nvPr/>
            </p:nvSpPr>
            <p:spPr bwMode="auto">
              <a:xfrm rot="5400000">
                <a:off x="4029" y="77"/>
                <a:ext cx="0" cy="3032"/>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69" name="Line 81"/>
              <p:cNvSpPr>
                <a:spLocks noChangeShapeType="1"/>
              </p:cNvSpPr>
              <p:nvPr/>
            </p:nvSpPr>
            <p:spPr bwMode="auto">
              <a:xfrm rot="5400000">
                <a:off x="4034" y="158"/>
                <a:ext cx="0" cy="3035"/>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70" name="Line 82"/>
              <p:cNvSpPr>
                <a:spLocks noChangeShapeType="1"/>
              </p:cNvSpPr>
              <p:nvPr/>
            </p:nvSpPr>
            <p:spPr bwMode="auto">
              <a:xfrm rot="5400000">
                <a:off x="4036" y="239"/>
                <a:ext cx="0" cy="3043"/>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71" name="Line 83"/>
              <p:cNvSpPr>
                <a:spLocks noChangeShapeType="1"/>
              </p:cNvSpPr>
              <p:nvPr/>
            </p:nvSpPr>
            <p:spPr bwMode="auto">
              <a:xfrm rot="5400000">
                <a:off x="4029" y="335"/>
                <a:ext cx="0" cy="3033"/>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72" name="Line 84"/>
              <p:cNvSpPr>
                <a:spLocks noChangeShapeType="1"/>
              </p:cNvSpPr>
              <p:nvPr/>
            </p:nvSpPr>
            <p:spPr bwMode="auto">
              <a:xfrm rot="5400000">
                <a:off x="4031" y="416"/>
                <a:ext cx="0" cy="304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73" name="Line 85"/>
              <p:cNvSpPr>
                <a:spLocks noChangeShapeType="1"/>
              </p:cNvSpPr>
              <p:nvPr/>
            </p:nvSpPr>
            <p:spPr bwMode="auto">
              <a:xfrm rot="5400000">
                <a:off x="4026" y="507"/>
                <a:ext cx="0" cy="3030"/>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74" name="Line 86"/>
              <p:cNvSpPr>
                <a:spLocks noChangeShapeType="1"/>
              </p:cNvSpPr>
              <p:nvPr/>
            </p:nvSpPr>
            <p:spPr bwMode="auto">
              <a:xfrm rot="5400000">
                <a:off x="4031" y="590"/>
                <a:ext cx="0" cy="3033"/>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75" name="Line 87"/>
              <p:cNvSpPr>
                <a:spLocks noChangeShapeType="1"/>
              </p:cNvSpPr>
              <p:nvPr/>
            </p:nvSpPr>
            <p:spPr bwMode="auto">
              <a:xfrm rot="5400000">
                <a:off x="4025" y="687"/>
                <a:ext cx="0" cy="302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76" name="Line 88"/>
              <p:cNvSpPr>
                <a:spLocks noChangeShapeType="1"/>
              </p:cNvSpPr>
              <p:nvPr/>
            </p:nvSpPr>
            <p:spPr bwMode="auto">
              <a:xfrm rot="5400000">
                <a:off x="4026" y="768"/>
                <a:ext cx="0" cy="3030"/>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77" name="Line 89"/>
              <p:cNvSpPr>
                <a:spLocks noChangeShapeType="1"/>
              </p:cNvSpPr>
              <p:nvPr/>
            </p:nvSpPr>
            <p:spPr bwMode="auto">
              <a:xfrm rot="5400000">
                <a:off x="4031" y="855"/>
                <a:ext cx="0" cy="303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78" name="Line 90"/>
              <p:cNvSpPr>
                <a:spLocks noChangeShapeType="1"/>
              </p:cNvSpPr>
              <p:nvPr/>
            </p:nvSpPr>
            <p:spPr bwMode="auto">
              <a:xfrm rot="5400000">
                <a:off x="4035" y="937"/>
                <a:ext cx="0" cy="3043"/>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79" name="Line 91"/>
              <p:cNvSpPr>
                <a:spLocks noChangeShapeType="1"/>
              </p:cNvSpPr>
              <p:nvPr/>
            </p:nvSpPr>
            <p:spPr bwMode="auto">
              <a:xfrm rot="5400000">
                <a:off x="4029" y="1034"/>
                <a:ext cx="0" cy="303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80" name="Line 92"/>
              <p:cNvSpPr>
                <a:spLocks noChangeShapeType="1"/>
              </p:cNvSpPr>
              <p:nvPr/>
            </p:nvSpPr>
            <p:spPr bwMode="auto">
              <a:xfrm rot="5400000">
                <a:off x="4030" y="1114"/>
                <a:ext cx="0" cy="3041"/>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81" name="Line 93"/>
              <p:cNvSpPr>
                <a:spLocks noChangeShapeType="1"/>
              </p:cNvSpPr>
              <p:nvPr/>
            </p:nvSpPr>
            <p:spPr bwMode="auto">
              <a:xfrm rot="5400000">
                <a:off x="4026" y="1206"/>
                <a:ext cx="0" cy="302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82" name="Line 94"/>
              <p:cNvSpPr>
                <a:spLocks noChangeShapeType="1"/>
              </p:cNvSpPr>
              <p:nvPr/>
            </p:nvSpPr>
            <p:spPr bwMode="auto">
              <a:xfrm rot="5400000">
                <a:off x="4030" y="1288"/>
                <a:ext cx="0" cy="3033"/>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83" name="Line 95"/>
              <p:cNvSpPr>
                <a:spLocks noChangeShapeType="1"/>
              </p:cNvSpPr>
              <p:nvPr/>
            </p:nvSpPr>
            <p:spPr bwMode="auto">
              <a:xfrm rot="5400000">
                <a:off x="4022" y="1383"/>
                <a:ext cx="0" cy="3025"/>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84" name="Line 96"/>
              <p:cNvSpPr>
                <a:spLocks noChangeShapeType="1"/>
              </p:cNvSpPr>
              <p:nvPr/>
            </p:nvSpPr>
            <p:spPr bwMode="auto">
              <a:xfrm rot="5400000">
                <a:off x="4027" y="1467"/>
                <a:ext cx="0" cy="3027"/>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85" name="Line 97"/>
              <p:cNvSpPr>
                <a:spLocks noChangeShapeType="1"/>
              </p:cNvSpPr>
              <p:nvPr/>
            </p:nvSpPr>
            <p:spPr bwMode="auto">
              <a:xfrm rot="5400000">
                <a:off x="4034" y="1541"/>
                <a:ext cx="0" cy="303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86" name="Line 98"/>
              <p:cNvSpPr>
                <a:spLocks noChangeShapeType="1"/>
              </p:cNvSpPr>
              <p:nvPr/>
            </p:nvSpPr>
            <p:spPr bwMode="auto">
              <a:xfrm rot="5400000">
                <a:off x="4035" y="1621"/>
                <a:ext cx="0" cy="304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87" name="Line 99"/>
              <p:cNvSpPr>
                <a:spLocks noChangeShapeType="1"/>
              </p:cNvSpPr>
              <p:nvPr/>
            </p:nvSpPr>
            <p:spPr bwMode="auto">
              <a:xfrm rot="5400000">
                <a:off x="4028" y="1717"/>
                <a:ext cx="0" cy="303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88" name="Line 100"/>
              <p:cNvSpPr>
                <a:spLocks noChangeShapeType="1"/>
              </p:cNvSpPr>
              <p:nvPr/>
            </p:nvSpPr>
            <p:spPr bwMode="auto">
              <a:xfrm rot="5400000">
                <a:off x="4033" y="1801"/>
                <a:ext cx="0" cy="3040"/>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89" name="Line 101"/>
              <p:cNvSpPr>
                <a:spLocks noChangeShapeType="1"/>
              </p:cNvSpPr>
              <p:nvPr/>
            </p:nvSpPr>
            <p:spPr bwMode="auto">
              <a:xfrm rot="5400000">
                <a:off x="4027" y="1889"/>
                <a:ext cx="0" cy="3033"/>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90" name="Line 102"/>
              <p:cNvSpPr>
                <a:spLocks noChangeShapeType="1"/>
              </p:cNvSpPr>
              <p:nvPr/>
            </p:nvSpPr>
            <p:spPr bwMode="auto">
              <a:xfrm rot="5400000">
                <a:off x="4030" y="1972"/>
                <a:ext cx="0" cy="303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91" name="Line 103"/>
              <p:cNvSpPr>
                <a:spLocks noChangeShapeType="1"/>
              </p:cNvSpPr>
              <p:nvPr/>
            </p:nvSpPr>
            <p:spPr bwMode="auto">
              <a:xfrm rot="5400000">
                <a:off x="4026" y="2071"/>
                <a:ext cx="0" cy="3022"/>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92" name="Line 104"/>
              <p:cNvSpPr>
                <a:spLocks noChangeShapeType="1"/>
              </p:cNvSpPr>
              <p:nvPr/>
            </p:nvSpPr>
            <p:spPr bwMode="auto">
              <a:xfrm rot="5400000">
                <a:off x="4027" y="2150"/>
                <a:ext cx="0" cy="3033"/>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93" name="Line 105"/>
              <p:cNvSpPr>
                <a:spLocks noChangeShapeType="1"/>
              </p:cNvSpPr>
              <p:nvPr/>
            </p:nvSpPr>
            <p:spPr bwMode="auto">
              <a:xfrm rot="5400000">
                <a:off x="4033" y="2239"/>
                <a:ext cx="0" cy="303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94" name="Line 106"/>
              <p:cNvSpPr>
                <a:spLocks noChangeShapeType="1"/>
              </p:cNvSpPr>
              <p:nvPr/>
            </p:nvSpPr>
            <p:spPr bwMode="auto">
              <a:xfrm rot="5400000">
                <a:off x="4035" y="2320"/>
                <a:ext cx="0" cy="3046"/>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95" name="Line 107"/>
              <p:cNvSpPr>
                <a:spLocks noChangeShapeType="1"/>
              </p:cNvSpPr>
              <p:nvPr/>
            </p:nvSpPr>
            <p:spPr bwMode="auto">
              <a:xfrm rot="5400000">
                <a:off x="4028" y="2416"/>
                <a:ext cx="0" cy="3036"/>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96" name="Line 108"/>
              <p:cNvSpPr>
                <a:spLocks noChangeShapeType="1"/>
              </p:cNvSpPr>
              <p:nvPr/>
            </p:nvSpPr>
            <p:spPr bwMode="auto">
              <a:xfrm rot="5400000">
                <a:off x="4032" y="2499"/>
                <a:ext cx="0" cy="3040"/>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97" name="Line 109"/>
              <p:cNvSpPr>
                <a:spLocks noChangeShapeType="1"/>
              </p:cNvSpPr>
              <p:nvPr/>
            </p:nvSpPr>
            <p:spPr bwMode="auto">
              <a:xfrm>
                <a:off x="2504" y="199"/>
                <a:ext cx="5" cy="3878"/>
              </a:xfrm>
              <a:prstGeom prst="line">
                <a:avLst/>
              </a:prstGeom>
              <a:noFill/>
              <a:ln w="12700">
                <a:solidFill>
                  <a:srgbClr val="3F98E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98" name="Rectangle 110"/>
              <p:cNvSpPr>
                <a:spLocks noChangeArrowheads="1"/>
              </p:cNvSpPr>
              <p:nvPr/>
            </p:nvSpPr>
            <p:spPr bwMode="auto">
              <a:xfrm>
                <a:off x="224" y="192"/>
                <a:ext cx="5339" cy="387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3600">
                  <a:solidFill>
                    <a:schemeClr val="bg1"/>
                  </a:solidFill>
                  <a:latin typeface="Times New Roman" panose="02020603050405020304" pitchFamily="18" charset="0"/>
                </a:endParaRPr>
              </a:p>
            </p:txBody>
          </p:sp>
        </p:grpSp>
        <p:grpSp>
          <p:nvGrpSpPr>
            <p:cNvPr id="19464" name="Group 111"/>
            <p:cNvGrpSpPr>
              <a:grpSpLocks/>
            </p:cNvGrpSpPr>
            <p:nvPr/>
          </p:nvGrpSpPr>
          <p:grpSpPr bwMode="auto">
            <a:xfrm>
              <a:off x="438" y="460"/>
              <a:ext cx="2452" cy="3669"/>
              <a:chOff x="438" y="460"/>
              <a:chExt cx="2452" cy="3669"/>
            </a:xfrm>
          </p:grpSpPr>
          <p:grpSp>
            <p:nvGrpSpPr>
              <p:cNvPr id="19486" name="Group 112"/>
              <p:cNvGrpSpPr>
                <a:grpSpLocks/>
              </p:cNvGrpSpPr>
              <p:nvPr/>
            </p:nvGrpSpPr>
            <p:grpSpPr bwMode="auto">
              <a:xfrm>
                <a:off x="438" y="460"/>
                <a:ext cx="2452" cy="3669"/>
                <a:chOff x="438" y="460"/>
                <a:chExt cx="2452" cy="3669"/>
              </a:xfrm>
            </p:grpSpPr>
            <p:pic>
              <p:nvPicPr>
                <p:cNvPr id="19490" name="Picture 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 y="460"/>
                  <a:ext cx="2452" cy="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1" name="Text Box 114"/>
                <p:cNvSpPr txBox="1">
                  <a:spLocks noChangeArrowheads="1"/>
                </p:cNvSpPr>
                <p:nvPr/>
              </p:nvSpPr>
              <p:spPr bwMode="auto">
                <a:xfrm>
                  <a:off x="1710" y="1841"/>
                  <a:ext cx="19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B0AD37"/>
                      </a:solidFill>
                      <a:latin typeface="Times" panose="02020603050405020304" pitchFamily="18" charset="0"/>
                    </a:rPr>
                    <a:t>$</a:t>
                  </a:r>
                  <a:endParaRPr lang="en-US" altLang="en-US" sz="2400">
                    <a:latin typeface="Times" panose="02020603050405020304" pitchFamily="18" charset="0"/>
                  </a:endParaRPr>
                </a:p>
              </p:txBody>
            </p:sp>
          </p:grpSp>
          <p:grpSp>
            <p:nvGrpSpPr>
              <p:cNvPr id="19487" name="Group 115"/>
              <p:cNvGrpSpPr>
                <a:grpSpLocks/>
              </p:cNvGrpSpPr>
              <p:nvPr/>
            </p:nvGrpSpPr>
            <p:grpSpPr bwMode="auto">
              <a:xfrm>
                <a:off x="1481" y="2119"/>
                <a:ext cx="1053" cy="1718"/>
                <a:chOff x="1481" y="2119"/>
                <a:chExt cx="1053" cy="1718"/>
              </a:xfrm>
            </p:grpSpPr>
            <p:pic>
              <p:nvPicPr>
                <p:cNvPr id="19488" name="Picture 1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 y="2119"/>
                  <a:ext cx="1053" cy="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9" name="Text Box 117"/>
                <p:cNvSpPr txBox="1">
                  <a:spLocks noChangeArrowheads="1"/>
                </p:cNvSpPr>
                <p:nvPr/>
              </p:nvSpPr>
              <p:spPr bwMode="auto">
                <a:xfrm>
                  <a:off x="2111" y="3180"/>
                  <a:ext cx="194"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a:solidFill>
                        <a:srgbClr val="B0AD37"/>
                      </a:solidFill>
                      <a:latin typeface="Times" panose="02020603050405020304" pitchFamily="18" charset="0"/>
                    </a:rPr>
                    <a:t>$</a:t>
                  </a:r>
                </a:p>
              </p:txBody>
            </p:sp>
          </p:grpSp>
        </p:grpSp>
        <p:sp>
          <p:nvSpPr>
            <p:cNvPr id="19465" name="AutoShape 118"/>
            <p:cNvSpPr>
              <a:spLocks noChangeArrowheads="1"/>
            </p:cNvSpPr>
            <p:nvPr/>
          </p:nvSpPr>
          <p:spPr bwMode="auto">
            <a:xfrm>
              <a:off x="439" y="1749"/>
              <a:ext cx="1179" cy="971"/>
            </a:xfrm>
            <a:prstGeom prst="roundRect">
              <a:avLst>
                <a:gd name="adj" fmla="val 16667"/>
              </a:avLst>
            </a:prstGeom>
            <a:solidFill>
              <a:srgbClr val="745F9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3600">
                <a:solidFill>
                  <a:schemeClr val="bg1"/>
                </a:solidFill>
                <a:latin typeface="Times New Roman" panose="02020603050405020304" pitchFamily="18" charset="0"/>
              </a:endParaRPr>
            </a:p>
          </p:txBody>
        </p:sp>
        <p:grpSp>
          <p:nvGrpSpPr>
            <p:cNvPr id="19466" name="Group 119"/>
            <p:cNvGrpSpPr>
              <a:grpSpLocks/>
            </p:cNvGrpSpPr>
            <p:nvPr/>
          </p:nvGrpSpPr>
          <p:grpSpPr bwMode="auto">
            <a:xfrm>
              <a:off x="2668" y="-140"/>
              <a:ext cx="2741" cy="4076"/>
              <a:chOff x="2684" y="-150"/>
              <a:chExt cx="2741" cy="4076"/>
            </a:xfrm>
          </p:grpSpPr>
          <p:pic>
            <p:nvPicPr>
              <p:cNvPr id="19484" name="Picture 1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 y="-150"/>
                <a:ext cx="2741" cy="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5" name="Text Box 121"/>
              <p:cNvSpPr txBox="1">
                <a:spLocks noChangeArrowheads="1"/>
              </p:cNvSpPr>
              <p:nvPr/>
            </p:nvSpPr>
            <p:spPr bwMode="auto">
              <a:xfrm>
                <a:off x="4546" y="2862"/>
                <a:ext cx="282"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800" b="1">
                    <a:solidFill>
                      <a:srgbClr val="7EBBF0"/>
                    </a:solidFill>
                    <a:latin typeface="Times" panose="02020603050405020304" pitchFamily="18" charset="0"/>
                  </a:rPr>
                  <a:t>$</a:t>
                </a:r>
                <a:endParaRPr lang="en-US" altLang="en-US" sz="2400" b="1">
                  <a:solidFill>
                    <a:srgbClr val="B0AD37"/>
                  </a:solidFill>
                  <a:latin typeface="Times" panose="02020603050405020304" pitchFamily="18" charset="0"/>
                </a:endParaRPr>
              </a:p>
            </p:txBody>
          </p:sp>
        </p:grpSp>
        <p:sp>
          <p:nvSpPr>
            <p:cNvPr id="19467" name="AutoShape 122"/>
            <p:cNvSpPr>
              <a:spLocks noChangeArrowheads="1"/>
            </p:cNvSpPr>
            <p:nvPr/>
          </p:nvSpPr>
          <p:spPr bwMode="auto">
            <a:xfrm>
              <a:off x="2400" y="923"/>
              <a:ext cx="3147" cy="618"/>
            </a:xfrm>
            <a:prstGeom prst="roundRect">
              <a:avLst>
                <a:gd name="adj" fmla="val 16667"/>
              </a:avLst>
            </a:prstGeom>
            <a:solidFill>
              <a:srgbClr val="26156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3600">
                <a:solidFill>
                  <a:schemeClr val="bg1"/>
                </a:solidFill>
                <a:latin typeface="Times New Roman" panose="02020603050405020304" pitchFamily="18" charset="0"/>
              </a:endParaRPr>
            </a:p>
          </p:txBody>
        </p:sp>
        <p:grpSp>
          <p:nvGrpSpPr>
            <p:cNvPr id="19468" name="Group 123"/>
            <p:cNvGrpSpPr>
              <a:grpSpLocks/>
            </p:cNvGrpSpPr>
            <p:nvPr/>
          </p:nvGrpSpPr>
          <p:grpSpPr bwMode="auto">
            <a:xfrm>
              <a:off x="2787" y="1770"/>
              <a:ext cx="2453" cy="944"/>
              <a:chOff x="2829" y="2826"/>
              <a:chExt cx="2453" cy="944"/>
            </a:xfrm>
          </p:grpSpPr>
          <p:sp>
            <p:nvSpPr>
              <p:cNvPr id="19480" name="AutoShape 124"/>
              <p:cNvSpPr>
                <a:spLocks noChangeArrowheads="1"/>
              </p:cNvSpPr>
              <p:nvPr/>
            </p:nvSpPr>
            <p:spPr bwMode="auto">
              <a:xfrm>
                <a:off x="2829" y="2826"/>
                <a:ext cx="2453" cy="944"/>
              </a:xfrm>
              <a:prstGeom prst="roundRect">
                <a:avLst>
                  <a:gd name="adj" fmla="val 16667"/>
                </a:avLst>
              </a:prstGeom>
              <a:solidFill>
                <a:srgbClr val="55467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3600">
                  <a:solidFill>
                    <a:schemeClr val="bg1"/>
                  </a:solidFill>
                  <a:latin typeface="Times New Roman" panose="02020603050405020304" pitchFamily="18" charset="0"/>
                </a:endParaRPr>
              </a:p>
            </p:txBody>
          </p:sp>
          <p:sp>
            <p:nvSpPr>
              <p:cNvPr id="19481" name="AutoShape 125"/>
              <p:cNvSpPr>
                <a:spLocks noChangeArrowheads="1"/>
              </p:cNvSpPr>
              <p:nvPr/>
            </p:nvSpPr>
            <p:spPr bwMode="auto">
              <a:xfrm>
                <a:off x="2901" y="3537"/>
                <a:ext cx="1690" cy="218"/>
              </a:xfrm>
              <a:prstGeom prst="roundRect">
                <a:avLst>
                  <a:gd name="adj" fmla="val 16667"/>
                </a:avLst>
              </a:prstGeom>
              <a:gradFill rotWithShape="0">
                <a:gsLst>
                  <a:gs pos="0">
                    <a:srgbClr val="745F9F"/>
                  </a:gs>
                  <a:gs pos="100000">
                    <a:srgbClr val="55467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3600">
                  <a:solidFill>
                    <a:schemeClr val="bg1"/>
                  </a:solidFill>
                  <a:latin typeface="Times New Roman" panose="02020603050405020304" pitchFamily="18" charset="0"/>
                </a:endParaRPr>
              </a:p>
            </p:txBody>
          </p:sp>
          <p:sp>
            <p:nvSpPr>
              <p:cNvPr id="19482" name="AutoShape 126"/>
              <p:cNvSpPr>
                <a:spLocks noChangeArrowheads="1"/>
              </p:cNvSpPr>
              <p:nvPr/>
            </p:nvSpPr>
            <p:spPr bwMode="auto">
              <a:xfrm>
                <a:off x="3012" y="3280"/>
                <a:ext cx="1559" cy="218"/>
              </a:xfrm>
              <a:prstGeom prst="roundRect">
                <a:avLst>
                  <a:gd name="adj" fmla="val 16667"/>
                </a:avLst>
              </a:prstGeom>
              <a:gradFill rotWithShape="0">
                <a:gsLst>
                  <a:gs pos="0">
                    <a:srgbClr val="554674"/>
                  </a:gs>
                  <a:gs pos="100000">
                    <a:srgbClr val="745F9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3600">
                  <a:solidFill>
                    <a:schemeClr val="bg1"/>
                  </a:solidFill>
                  <a:latin typeface="Times New Roman" panose="02020603050405020304" pitchFamily="18" charset="0"/>
                </a:endParaRPr>
              </a:p>
            </p:txBody>
          </p:sp>
          <p:sp>
            <p:nvSpPr>
              <p:cNvPr id="19483" name="Oval 127"/>
              <p:cNvSpPr>
                <a:spLocks noChangeArrowheads="1"/>
              </p:cNvSpPr>
              <p:nvPr/>
            </p:nvSpPr>
            <p:spPr bwMode="auto">
              <a:xfrm>
                <a:off x="4416" y="3280"/>
                <a:ext cx="245" cy="213"/>
              </a:xfrm>
              <a:prstGeom prst="ellipse">
                <a:avLst/>
              </a:prstGeom>
              <a:solidFill>
                <a:srgbClr val="745F9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3600">
                  <a:solidFill>
                    <a:schemeClr val="bg1"/>
                  </a:solidFill>
                  <a:latin typeface="Times New Roman" panose="02020603050405020304" pitchFamily="18" charset="0"/>
                </a:endParaRPr>
              </a:p>
            </p:txBody>
          </p:sp>
        </p:grpSp>
        <p:sp>
          <p:nvSpPr>
            <p:cNvPr id="19469" name="AutoShape 129"/>
            <p:cNvSpPr>
              <a:spLocks noChangeArrowheads="1"/>
            </p:cNvSpPr>
            <p:nvPr/>
          </p:nvSpPr>
          <p:spPr bwMode="auto">
            <a:xfrm>
              <a:off x="438" y="3551"/>
              <a:ext cx="1962" cy="380"/>
            </a:xfrm>
            <a:prstGeom prst="roundRect">
              <a:avLst>
                <a:gd name="adj" fmla="val 16667"/>
              </a:avLst>
            </a:prstGeom>
            <a:solidFill>
              <a:srgbClr val="B0AD3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3600">
                <a:solidFill>
                  <a:schemeClr val="bg1"/>
                </a:solidFill>
                <a:latin typeface="Times New Roman" panose="02020603050405020304" pitchFamily="18" charset="0"/>
              </a:endParaRPr>
            </a:p>
          </p:txBody>
        </p:sp>
        <p:sp>
          <p:nvSpPr>
            <p:cNvPr id="19470" name="AutoShape 130"/>
            <p:cNvSpPr>
              <a:spLocks noChangeArrowheads="1"/>
            </p:cNvSpPr>
            <p:nvPr/>
          </p:nvSpPr>
          <p:spPr bwMode="auto">
            <a:xfrm>
              <a:off x="2688" y="3562"/>
              <a:ext cx="2699" cy="380"/>
            </a:xfrm>
            <a:prstGeom prst="roundRect">
              <a:avLst>
                <a:gd name="adj" fmla="val 16667"/>
              </a:avLst>
            </a:prstGeom>
            <a:solidFill>
              <a:srgbClr val="3F98E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endParaRPr lang="en-US" altLang="en-US" sz="3600">
                <a:solidFill>
                  <a:schemeClr val="bg1"/>
                </a:solidFill>
                <a:latin typeface="Times New Roman" panose="02020603050405020304" pitchFamily="18" charset="0"/>
              </a:endParaRPr>
            </a:p>
          </p:txBody>
        </p:sp>
        <p:sp>
          <p:nvSpPr>
            <p:cNvPr id="19471" name="Text Box 131"/>
            <p:cNvSpPr txBox="1">
              <a:spLocks noChangeArrowheads="1"/>
            </p:cNvSpPr>
            <p:nvPr/>
          </p:nvSpPr>
          <p:spPr bwMode="auto">
            <a:xfrm>
              <a:off x="2411" y="960"/>
              <a:ext cx="301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a:solidFill>
                    <a:schemeClr val="bg1"/>
                  </a:solidFill>
                  <a:latin typeface="Times New Roman" panose="02020603050405020304" pitchFamily="18" charset="0"/>
                </a:rPr>
                <a:t>                            </a:t>
              </a:r>
              <a:r>
                <a:rPr lang="en-US" altLang="en-US" sz="1600" b="1">
                  <a:solidFill>
                    <a:schemeClr val="bg1"/>
                  </a:solidFill>
                  <a:latin typeface="Times New Roman" panose="02020603050405020304" pitchFamily="18" charset="0"/>
                </a:rPr>
                <a:t>Capital Markets</a:t>
              </a:r>
            </a:p>
            <a:p>
              <a:pPr algn="ctr">
                <a:spcBef>
                  <a:spcPct val="50000"/>
                </a:spcBef>
                <a:buFontTx/>
                <a:buNone/>
              </a:pPr>
              <a:r>
                <a:rPr lang="en-US" altLang="en-US" sz="1200">
                  <a:solidFill>
                    <a:schemeClr val="bg1"/>
                  </a:solidFill>
                  <a:latin typeface="Times New Roman" panose="02020603050405020304" pitchFamily="18" charset="0"/>
                </a:rPr>
                <a:t>REITs, Mutual Funds, Pensions, 401(k)s, Stocks, Bonds, GSEs</a:t>
              </a:r>
            </a:p>
            <a:p>
              <a:pPr algn="ctr">
                <a:spcBef>
                  <a:spcPct val="50000"/>
                </a:spcBef>
                <a:buFontTx/>
                <a:buNone/>
              </a:pPr>
              <a:r>
                <a:rPr lang="en-US" altLang="en-US" sz="1200">
                  <a:solidFill>
                    <a:schemeClr val="bg1"/>
                  </a:solidFill>
                  <a:latin typeface="Times New Roman" panose="02020603050405020304" pitchFamily="18" charset="0"/>
                </a:rPr>
                <a:t>AAA Rated Mortgage-Backed Securities</a:t>
              </a:r>
            </a:p>
          </p:txBody>
        </p:sp>
        <p:sp>
          <p:nvSpPr>
            <p:cNvPr id="19472" name="Text Box 132"/>
            <p:cNvSpPr txBox="1">
              <a:spLocks noChangeArrowheads="1"/>
            </p:cNvSpPr>
            <p:nvPr/>
          </p:nvSpPr>
          <p:spPr bwMode="auto">
            <a:xfrm>
              <a:off x="2960" y="1782"/>
              <a:ext cx="211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a:latin typeface="Times New Roman" panose="02020603050405020304" pitchFamily="18" charset="0"/>
                </a:rPr>
                <a:t>       </a:t>
              </a:r>
              <a:r>
                <a:rPr lang="en-US" altLang="en-US" sz="1600" b="1">
                  <a:solidFill>
                    <a:schemeClr val="bg1"/>
                  </a:solidFill>
                  <a:latin typeface="Times New Roman" panose="02020603050405020304" pitchFamily="18" charset="0"/>
                </a:rPr>
                <a:t>Mainstream Financial Services</a:t>
              </a:r>
            </a:p>
            <a:p>
              <a:pPr>
                <a:spcBef>
                  <a:spcPct val="50000"/>
                </a:spcBef>
                <a:buFontTx/>
                <a:buNone/>
              </a:pPr>
              <a:r>
                <a:rPr lang="en-US" altLang="en-US" sz="1100">
                  <a:solidFill>
                    <a:schemeClr val="bg1"/>
                  </a:solidFill>
                  <a:latin typeface="Times New Roman" panose="02020603050405020304" pitchFamily="18" charset="0"/>
                </a:rPr>
                <a:t>Prime Mortgages, Savings and Checking Accounts, Home Equity Loans, Lines of Credit, CDs, Money Market Accounts</a:t>
              </a:r>
            </a:p>
          </p:txBody>
        </p:sp>
        <p:sp>
          <p:nvSpPr>
            <p:cNvPr id="19473" name="Text Box 133"/>
            <p:cNvSpPr txBox="1">
              <a:spLocks noChangeArrowheads="1"/>
            </p:cNvSpPr>
            <p:nvPr/>
          </p:nvSpPr>
          <p:spPr bwMode="auto">
            <a:xfrm>
              <a:off x="2304" y="2213"/>
              <a:ext cx="216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400">
                  <a:solidFill>
                    <a:schemeClr val="bg1"/>
                  </a:solidFill>
                  <a:latin typeface="Times New Roman" panose="02020603050405020304" pitchFamily="18" charset="0"/>
                </a:rPr>
                <a:t>                                    Prime Market</a:t>
              </a:r>
            </a:p>
          </p:txBody>
        </p:sp>
        <p:sp>
          <p:nvSpPr>
            <p:cNvPr id="19474" name="Text Box 134"/>
            <p:cNvSpPr txBox="1">
              <a:spLocks noChangeArrowheads="1"/>
            </p:cNvSpPr>
            <p:nvPr/>
          </p:nvSpPr>
          <p:spPr bwMode="auto">
            <a:xfrm>
              <a:off x="2930" y="2463"/>
              <a:ext cx="144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200">
                  <a:solidFill>
                    <a:schemeClr val="bg1"/>
                  </a:solidFill>
                  <a:latin typeface="Times New Roman" panose="02020603050405020304" pitchFamily="18" charset="0"/>
                </a:rPr>
                <a:t>Jumbo Market</a:t>
              </a:r>
            </a:p>
          </p:txBody>
        </p:sp>
        <p:sp>
          <p:nvSpPr>
            <p:cNvPr id="19475" name="Text Box 135"/>
            <p:cNvSpPr txBox="1">
              <a:spLocks noChangeArrowheads="1"/>
            </p:cNvSpPr>
            <p:nvPr/>
          </p:nvSpPr>
          <p:spPr bwMode="auto">
            <a:xfrm>
              <a:off x="2857" y="3656"/>
              <a:ext cx="2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solidFill>
                    <a:schemeClr val="bg1"/>
                  </a:solidFill>
                  <a:latin typeface="Times New Roman" panose="02020603050405020304" pitchFamily="18" charset="0"/>
                </a:rPr>
                <a:t>Predominately Caucasian Communities</a:t>
              </a:r>
            </a:p>
          </p:txBody>
        </p:sp>
        <p:sp>
          <p:nvSpPr>
            <p:cNvPr id="19476" name="Text Box 136"/>
            <p:cNvSpPr txBox="1">
              <a:spLocks noChangeArrowheads="1"/>
            </p:cNvSpPr>
            <p:nvPr/>
          </p:nvSpPr>
          <p:spPr bwMode="auto">
            <a:xfrm>
              <a:off x="539" y="3619"/>
              <a:ext cx="1781"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1400" b="1">
                  <a:solidFill>
                    <a:schemeClr val="bg1"/>
                  </a:solidFill>
                  <a:latin typeface="Times New Roman" panose="02020603050405020304" pitchFamily="18" charset="0"/>
                </a:rPr>
                <a:t>Predominately Communities of Color</a:t>
              </a:r>
            </a:p>
          </p:txBody>
        </p:sp>
        <p:sp>
          <p:nvSpPr>
            <p:cNvPr id="19477" name="Text Box 137"/>
            <p:cNvSpPr txBox="1">
              <a:spLocks noChangeArrowheads="1"/>
            </p:cNvSpPr>
            <p:nvPr/>
          </p:nvSpPr>
          <p:spPr bwMode="auto">
            <a:xfrm>
              <a:off x="528" y="1811"/>
              <a:ext cx="1008"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100" b="1">
                  <a:solidFill>
                    <a:schemeClr val="bg1"/>
                  </a:solidFill>
                  <a:latin typeface="Times New Roman" panose="02020603050405020304" pitchFamily="18" charset="0"/>
                </a:rPr>
                <a:t>Alternative Financial Services</a:t>
              </a:r>
            </a:p>
            <a:p>
              <a:pPr>
                <a:lnSpc>
                  <a:spcPct val="65000"/>
                </a:lnSpc>
                <a:spcBef>
                  <a:spcPct val="50000"/>
                </a:spcBef>
                <a:buFontTx/>
                <a:buNone/>
              </a:pPr>
              <a:r>
                <a:rPr lang="en-US" altLang="en-US" sz="1000">
                  <a:solidFill>
                    <a:schemeClr val="bg1"/>
                  </a:solidFill>
                  <a:latin typeface="Times New Roman" panose="02020603050405020304" pitchFamily="18" charset="0"/>
                </a:rPr>
                <a:t>Pawnshops,  Check Cashers,</a:t>
              </a:r>
            </a:p>
            <a:p>
              <a:pPr>
                <a:lnSpc>
                  <a:spcPct val="65000"/>
                </a:lnSpc>
                <a:spcBef>
                  <a:spcPct val="50000"/>
                </a:spcBef>
                <a:buFontTx/>
                <a:buNone/>
              </a:pPr>
              <a:r>
                <a:rPr lang="en-US" altLang="en-US" sz="1000">
                  <a:solidFill>
                    <a:schemeClr val="bg1"/>
                  </a:solidFill>
                  <a:latin typeface="Times New Roman" panose="02020603050405020304" pitchFamily="18" charset="0"/>
                </a:rPr>
                <a:t>Payday Lenders,</a:t>
              </a:r>
            </a:p>
            <a:p>
              <a:pPr>
                <a:lnSpc>
                  <a:spcPct val="65000"/>
                </a:lnSpc>
                <a:spcBef>
                  <a:spcPct val="50000"/>
                </a:spcBef>
                <a:buFontTx/>
                <a:buNone/>
              </a:pPr>
              <a:r>
                <a:rPr lang="en-US" altLang="en-US" sz="1000">
                  <a:solidFill>
                    <a:schemeClr val="bg1"/>
                  </a:solidFill>
                  <a:latin typeface="Times New Roman" panose="02020603050405020304" pitchFamily="18" charset="0"/>
                </a:rPr>
                <a:t>Rent-to-Own Shops,</a:t>
              </a:r>
            </a:p>
            <a:p>
              <a:pPr>
                <a:lnSpc>
                  <a:spcPct val="65000"/>
                </a:lnSpc>
                <a:spcBef>
                  <a:spcPct val="50000"/>
                </a:spcBef>
                <a:buFontTx/>
                <a:buNone/>
              </a:pPr>
              <a:r>
                <a:rPr lang="en-US" altLang="en-US" sz="1000">
                  <a:solidFill>
                    <a:schemeClr val="bg1"/>
                  </a:solidFill>
                  <a:latin typeface="Times New Roman" panose="02020603050405020304" pitchFamily="18" charset="0"/>
                </a:rPr>
                <a:t>Auto Title Lenders</a:t>
              </a:r>
            </a:p>
            <a:p>
              <a:pPr>
                <a:lnSpc>
                  <a:spcPct val="65000"/>
                </a:lnSpc>
                <a:spcBef>
                  <a:spcPct val="50000"/>
                </a:spcBef>
                <a:buFontTx/>
                <a:buNone/>
              </a:pPr>
              <a:r>
                <a:rPr lang="en-US" altLang="en-US" sz="1000">
                  <a:solidFill>
                    <a:schemeClr val="bg1"/>
                  </a:solidFill>
                  <a:latin typeface="Times New Roman" panose="02020603050405020304" pitchFamily="18" charset="0"/>
                </a:rPr>
                <a:t>Finance Lenders</a:t>
              </a:r>
            </a:p>
            <a:p>
              <a:pPr>
                <a:lnSpc>
                  <a:spcPct val="65000"/>
                </a:lnSpc>
                <a:spcBef>
                  <a:spcPct val="50000"/>
                </a:spcBef>
                <a:buFontTx/>
                <a:buNone/>
              </a:pPr>
              <a:r>
                <a:rPr lang="en-US" altLang="en-US" sz="1000">
                  <a:solidFill>
                    <a:schemeClr val="bg1"/>
                  </a:solidFill>
                  <a:latin typeface="Times New Roman" panose="02020603050405020304" pitchFamily="18" charset="0"/>
                </a:rPr>
                <a:t>Sub-Prime Lenders</a:t>
              </a:r>
            </a:p>
            <a:p>
              <a:pPr>
                <a:lnSpc>
                  <a:spcPct val="65000"/>
                </a:lnSpc>
                <a:spcBef>
                  <a:spcPct val="50000"/>
                </a:spcBef>
                <a:buFontTx/>
                <a:buNone/>
              </a:pPr>
              <a:r>
                <a:rPr lang="en-US" altLang="en-US" sz="1000">
                  <a:solidFill>
                    <a:schemeClr val="bg1"/>
                  </a:solidFill>
                  <a:latin typeface="Times New Roman" panose="02020603050405020304" pitchFamily="18" charset="0"/>
                </a:rPr>
                <a:t>Alternative Credit Sources</a:t>
              </a:r>
            </a:p>
            <a:p>
              <a:pPr>
                <a:spcBef>
                  <a:spcPct val="50000"/>
                </a:spcBef>
                <a:buFontTx/>
                <a:buNone/>
              </a:pPr>
              <a:r>
                <a:rPr lang="en-US" altLang="en-US" sz="1000">
                  <a:solidFill>
                    <a:schemeClr val="bg1"/>
                  </a:solidFill>
                  <a:latin typeface="Times New Roman" panose="02020603050405020304" pitchFamily="18" charset="0"/>
                </a:rPr>
                <a:t> </a:t>
              </a:r>
            </a:p>
          </p:txBody>
        </p:sp>
        <p:sp>
          <p:nvSpPr>
            <p:cNvPr id="19478" name="Text Box 138"/>
            <p:cNvSpPr txBox="1">
              <a:spLocks noChangeArrowheads="1"/>
            </p:cNvSpPr>
            <p:nvPr/>
          </p:nvSpPr>
          <p:spPr bwMode="auto">
            <a:xfrm>
              <a:off x="1645" y="350"/>
              <a:ext cx="2403"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200" b="1">
                  <a:solidFill>
                    <a:schemeClr val="bg1"/>
                  </a:solidFill>
                  <a:latin typeface="Times" panose="02020603050405020304" pitchFamily="18" charset="0"/>
                </a:rPr>
                <a:t>Bifurcated U.S. Financial System</a:t>
              </a:r>
            </a:p>
          </p:txBody>
        </p:sp>
        <p:sp>
          <p:nvSpPr>
            <p:cNvPr id="19479" name="Text Box 139"/>
            <p:cNvSpPr txBox="1">
              <a:spLocks noChangeArrowheads="1"/>
            </p:cNvSpPr>
            <p:nvPr/>
          </p:nvSpPr>
          <p:spPr bwMode="auto">
            <a:xfrm>
              <a:off x="3644" y="4148"/>
              <a:ext cx="211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50000"/>
                </a:spcBef>
                <a:buFontTx/>
                <a:buNone/>
              </a:pPr>
              <a:endParaRPr lang="en-US" altLang="en-US" sz="1200">
                <a:solidFill>
                  <a:srgbClr val="CC9900"/>
                </a:solidFill>
                <a:latin typeface="Times New Roman" panose="02020603050405020304" pitchFamily="18" charset="0"/>
              </a:endParaRPr>
            </a:p>
          </p:txBody>
        </p:sp>
      </p:grpSp>
      <p:sp>
        <p:nvSpPr>
          <p:cNvPr id="19462" name="Text Box 141"/>
          <p:cNvSpPr txBox="1">
            <a:spLocks noChangeArrowheads="1"/>
          </p:cNvSpPr>
          <p:nvPr/>
        </p:nvSpPr>
        <p:spPr bwMode="auto">
          <a:xfrm>
            <a:off x="34925" y="6561138"/>
            <a:ext cx="3886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t>Jim Carr and National Fair Housing Alliance</a:t>
            </a:r>
          </a:p>
        </p:txBody>
      </p:sp>
    </p:spTree>
    <p:extLst>
      <p:ext uri="{BB962C8B-B14F-4D97-AF65-F5344CB8AC3E}">
        <p14:creationId xmlns:p14="http://schemas.microsoft.com/office/powerpoint/2010/main" val="16566254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Placeholder 6"/>
          <p:cNvGraphicFramePr>
            <a:graphicFrameLocks/>
          </p:cNvGraphicFramePr>
          <p:nvPr>
            <p:extLst>
              <p:ext uri="{D42A27DB-BD31-4B8C-83A1-F6EECF244321}">
                <p14:modId xmlns:p14="http://schemas.microsoft.com/office/powerpoint/2010/main" val="3167366042"/>
              </p:ext>
            </p:extLst>
          </p:nvPr>
        </p:nvGraphicFramePr>
        <p:xfrm>
          <a:off x="457200" y="838200"/>
          <a:ext cx="8331200" cy="4627563"/>
        </p:xfrm>
        <a:graphic>
          <a:graphicData uri="http://schemas.openxmlformats.org/presentationml/2006/ole">
            <mc:AlternateContent xmlns:mc="http://schemas.openxmlformats.org/markup-compatibility/2006">
              <mc:Choice xmlns:v="urn:schemas-microsoft-com:vml" Requires="v">
                <p:oleObj spid="_x0000_s2066" name="Chart" r:id="rId3" imgW="8340051" imgH="4633362" progId="Excel.Chart.8">
                  <p:embed/>
                </p:oleObj>
              </mc:Choice>
              <mc:Fallback>
                <p:oleObj name="Chart" r:id="rId3" imgW="8340051" imgH="4633362" progId="Excel.Chart.8">
                  <p:embed/>
                  <p:pic>
                    <p:nvPicPr>
                      <p:cNvPr id="27654" name="Chart Placeholder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838200"/>
                        <a:ext cx="8331200" cy="462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 name="Rectangle 5"/>
          <p:cNvSpPr>
            <a:spLocks noChangeArrowheads="1"/>
          </p:cNvSpPr>
          <p:nvPr/>
        </p:nvSpPr>
        <p:spPr bwMode="auto">
          <a:xfrm>
            <a:off x="152400" y="6011863"/>
            <a:ext cx="81534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dirty="0"/>
              <a:t>Data compiled from 2013 FDIC National Survey of Unbanked and Underbanked Households</a:t>
            </a:r>
          </a:p>
        </p:txBody>
      </p:sp>
    </p:spTree>
    <p:extLst>
      <p:ext uri="{BB962C8B-B14F-4D97-AF65-F5344CB8AC3E}">
        <p14:creationId xmlns:p14="http://schemas.microsoft.com/office/powerpoint/2010/main" val="3947290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924</Words>
  <Application>Microsoft Office PowerPoint</Application>
  <PresentationFormat>On-screen Show (4:3)</PresentationFormat>
  <Paragraphs>85</Paragraphs>
  <Slides>11</Slides>
  <Notes>2</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11</vt:i4>
      </vt:variant>
    </vt:vector>
  </HeadingPairs>
  <TitlesOfParts>
    <vt:vector size="24" baseType="lpstr">
      <vt:lpstr>ＭＳ Ｐゴシック</vt:lpstr>
      <vt:lpstr>ＭＳ Ｐゴシック</vt:lpstr>
      <vt:lpstr>Arial</vt:lpstr>
      <vt:lpstr>Calibri</vt:lpstr>
      <vt:lpstr>Century</vt:lpstr>
      <vt:lpstr>Century Gothic</vt:lpstr>
      <vt:lpstr>Times</vt:lpstr>
      <vt:lpstr>Times New Roman</vt:lpstr>
      <vt:lpstr>Office Theme</vt:lpstr>
      <vt:lpstr>1_Default Design</vt:lpstr>
      <vt:lpstr>2_Default Design</vt:lpstr>
      <vt:lpstr>3_Default Design</vt:lpstr>
      <vt:lpstr>Chart</vt:lpstr>
      <vt:lpstr>PowerPoint Presentation</vt:lpstr>
      <vt:lpstr>PowerPoint Presentation</vt:lpstr>
      <vt:lpstr>PowerPoint Presentation</vt:lpstr>
      <vt:lpstr>PowerPoint Presentation</vt:lpstr>
      <vt:lpstr>PowerPoint Presentation</vt:lpstr>
      <vt:lpstr>PowerPoint Presentation</vt:lpstr>
      <vt:lpstr>2005 – 2006 Subprime Loan Originations 2005 – Early 2008 Loan Foreclosures Cleveland </vt:lpstr>
      <vt:lpstr>PowerPoint Presentation</vt:lpstr>
      <vt:lpstr>PowerPoint Presentation</vt:lpstr>
      <vt:lpstr>AFS Usage Negatively Impacts Credit Scores</vt:lpstr>
      <vt:lpstr>SOLUTIONS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ghazy</dc:creator>
  <cp:lastModifiedBy>Anna Marie Lowery</cp:lastModifiedBy>
  <cp:revision>64</cp:revision>
  <dcterms:created xsi:type="dcterms:W3CDTF">2006-08-16T00:00:00Z</dcterms:created>
  <dcterms:modified xsi:type="dcterms:W3CDTF">2016-11-28T22:54:13Z</dcterms:modified>
</cp:coreProperties>
</file>