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88" r:id="rId11"/>
    <p:sldId id="281" r:id="rId12"/>
    <p:sldId id="282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1" autoAdjust="0"/>
    <p:restoredTop sz="98491" autoAdjust="0"/>
  </p:normalViewPr>
  <p:slideViewPr>
    <p:cSldViewPr snapToGrid="0" snapToObjects="1">
      <p:cViewPr varScale="1">
        <p:scale>
          <a:sx n="93" d="100"/>
          <a:sy n="93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5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5.jp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0824460938801"/>
          <c:y val="2.9259263525701899E-2"/>
          <c:w val="0.67795840747576597"/>
          <c:h val="0.79538288063325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00"/>
          </c:pictureOptions>
          <c:cat>
            <c:strRef>
              <c:f>Sheet1!$A$2:$A$3</c:f>
              <c:strCache>
                <c:ptCount val="2"/>
                <c:pt idx="0">
                  <c:v>"The Disfavored"</c:v>
                </c:pt>
                <c:pt idx="1">
                  <c:v>"The Original"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2513</c:v>
                </c:pt>
                <c:pt idx="1">
                  <c:v>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86048"/>
        <c:axId val="176662872"/>
      </c:barChart>
      <c:catAx>
        <c:axId val="17608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anchor="b" anchorCtr="1"/>
          <a:lstStyle/>
          <a:p>
            <a:pPr>
              <a:defRPr sz="2000" baseline="0">
                <a:solidFill>
                  <a:srgbClr val="984807"/>
                </a:solidFill>
              </a:defRPr>
            </a:pPr>
            <a:endParaRPr lang="en-US"/>
          </a:p>
        </c:txPr>
        <c:crossAx val="176662872"/>
        <c:crosses val="autoZero"/>
        <c:auto val="1"/>
        <c:lblAlgn val="ctr"/>
        <c:lblOffset val="100"/>
        <c:noMultiLvlLbl val="0"/>
      </c:catAx>
      <c:valAx>
        <c:axId val="176662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ANNUAL PREMIUM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6944447391125E-2"/>
              <c:y val="0.294110133291066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crossAx val="17608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70824460938801"/>
          <c:y val="2.9259263525701899E-2"/>
          <c:w val="0.67795840747576597"/>
          <c:h val="0.79538288063325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00"/>
          </c:pictureOptions>
          <c:cat>
            <c:strRef>
              <c:f>Sheet1!$A$2:$A$3</c:f>
              <c:strCache>
                <c:ptCount val="2"/>
                <c:pt idx="0">
                  <c:v>"The Disfavored"</c:v>
                </c:pt>
                <c:pt idx="1">
                  <c:v>"The Original" plus an at-fault accident and a speeding ticket in last 12 Months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2513</c:v>
                </c:pt>
                <c:pt idx="1">
                  <c:v>1056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65224"/>
        <c:axId val="176665616"/>
      </c:barChart>
      <c:catAx>
        <c:axId val="176665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anchor="b" anchorCtr="1"/>
          <a:lstStyle/>
          <a:p>
            <a:pPr>
              <a:defRPr sz="2000" baseline="0">
                <a:solidFill>
                  <a:srgbClr val="984807"/>
                </a:solidFill>
              </a:defRPr>
            </a:pPr>
            <a:endParaRPr lang="en-US"/>
          </a:p>
        </c:txPr>
        <c:crossAx val="176665616"/>
        <c:crosses val="autoZero"/>
        <c:auto val="1"/>
        <c:lblAlgn val="ctr"/>
        <c:lblOffset val="100"/>
        <c:noMultiLvlLbl val="0"/>
      </c:catAx>
      <c:valAx>
        <c:axId val="17666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ANNUAL PREMIUM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6944447391125E-2"/>
              <c:y val="0.294110133291066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crossAx val="176665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0.30289</cdr:x>
      <cdr:y>0.20756</cdr:y>
    </cdr:from>
    <cdr:to>
      <cdr:x>0.43954</cdr:x>
      <cdr:y>0.299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18157"/>
        <a:stretch xmlns:a="http://schemas.openxmlformats.org/drawingml/2006/main"/>
      </cdr:blipFill>
      <cdr:spPr>
        <a:xfrm xmlns:a="http://schemas.openxmlformats.org/drawingml/2006/main" rot="21191497">
          <a:off x="2769660" y="1423468"/>
          <a:ext cx="1249467" cy="627066"/>
        </a:xfrm>
        <a:prstGeom xmlns:a="http://schemas.openxmlformats.org/drawingml/2006/main" prst="rect">
          <a:avLst/>
        </a:prstGeom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82F64-4AA6-4449-9D34-340B0DA3560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DA1C-01F9-354D-B5A6-47FA95883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Not Single…</a:t>
            </a:r>
          </a:p>
          <a:p>
            <a:r>
              <a:rPr lang="en-US" dirty="0" smtClean="0"/>
              <a:t>Here we</a:t>
            </a:r>
            <a:r>
              <a:rPr lang="en-US" baseline="0" dirty="0" smtClean="0"/>
              <a:t> will look at quotes from Progressive.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6BD2-0AFC-1646-8DE5-032C078BB0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9A8A-45E1-B34D-9CAA-C1FD8D6D94A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703C-8BB7-FC4F-88E1-B07A844D6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816" y="236454"/>
            <a:ext cx="86161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Auto </a:t>
            </a:r>
            <a:r>
              <a:rPr lang="en-US" sz="5400" b="1" dirty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Insurance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Pricing</a:t>
            </a:r>
          </a:p>
          <a:p>
            <a:pPr algn="ctr"/>
            <a:endParaRPr lang="en-US" sz="2800" b="1" dirty="0">
              <a:ln w="1905"/>
              <a:solidFill>
                <a:srgbClr val="E46C0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/>
              <a:cs typeface="Century Schoolbook"/>
            </a:endParaRPr>
          </a:p>
          <a:p>
            <a:pPr algn="ctr"/>
            <a:r>
              <a:rPr lang="en-US" sz="5400" b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Is it about</a:t>
            </a:r>
          </a:p>
          <a:p>
            <a:pPr algn="ctr"/>
            <a:r>
              <a:rPr lang="en-US" sz="5400" b="1" i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How You Drive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or</a:t>
            </a:r>
          </a:p>
          <a:p>
            <a:pPr algn="ctr"/>
            <a:r>
              <a:rPr lang="en-US" sz="5400" b="1" i="1" dirty="0" smtClean="0">
                <a:ln w="1905"/>
                <a:solidFill>
                  <a:srgbClr val="E46C0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/>
                <a:cs typeface="Century Schoolbook"/>
              </a:rPr>
              <a:t>Who You Are?</a:t>
            </a:r>
          </a:p>
          <a:p>
            <a:pPr algn="ctr"/>
            <a:endParaRPr lang="en-US" sz="5400" b="1" dirty="0">
              <a:ln w="1905"/>
              <a:solidFill>
                <a:srgbClr val="E46C0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1175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1"/>
          <a:stretch/>
        </p:blipFill>
        <p:spPr>
          <a:xfrm>
            <a:off x="0" y="1672167"/>
            <a:ext cx="9144000" cy="5182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66071"/>
            <a:ext cx="1924808" cy="965997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839116" y="5215678"/>
            <a:ext cx="1924808" cy="965997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  <p:sp>
        <p:nvSpPr>
          <p:cNvPr id="12" name="Rectangle 11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$586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"/>
            <a:ext cx="6861608" cy="1672167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"/>
                <a:cs typeface="Century"/>
              </a:rPr>
              <a:t>Widowed </a:t>
            </a:r>
            <a:r>
              <a:rPr lang="en-US" sz="2300" b="1" u="sng" dirty="0" smtClean="0">
                <a:solidFill>
                  <a:schemeClr val="tx1"/>
                </a:solidFill>
                <a:latin typeface="Century"/>
                <a:cs typeface="Century"/>
              </a:rPr>
              <a:t>Married</a:t>
            </a:r>
            <a:r>
              <a:rPr lang="en-US" sz="2300" b="1" dirty="0" smtClean="0">
                <a:solidFill>
                  <a:schemeClr val="tx1"/>
                </a:solidFill>
                <a:latin typeface="Century"/>
                <a:cs typeface="Century"/>
              </a:rPr>
              <a:t> </a:t>
            </a:r>
            <a:r>
              <a:rPr lang="en-US" sz="2300" b="1" u="sng" dirty="0" smtClean="0">
                <a:solidFill>
                  <a:schemeClr val="tx1"/>
                </a:solidFill>
                <a:latin typeface="Century"/>
                <a:cs typeface="Century"/>
              </a:rPr>
              <a:t>Executive </a:t>
            </a:r>
            <a:r>
              <a:rPr lang="en-US" sz="2300" b="1" i="1" dirty="0">
                <a:solidFill>
                  <a:srgbClr val="FAC090"/>
                </a:solidFill>
                <a:latin typeface="Century"/>
                <a:cs typeface="Century"/>
              </a:rPr>
              <a:t>Janitor</a:t>
            </a:r>
            <a:r>
              <a:rPr lang="en-US" sz="2300" dirty="0">
                <a:solidFill>
                  <a:srgbClr val="FAC090"/>
                </a:solidFill>
                <a:latin typeface="Century"/>
                <a:cs typeface="Century"/>
              </a:rPr>
              <a:t> </a:t>
            </a:r>
            <a:r>
              <a:rPr lang="en-US" sz="2300" dirty="0">
                <a:latin typeface="Century"/>
                <a:cs typeface="Century"/>
              </a:rPr>
              <a:t>with </a:t>
            </a:r>
            <a:r>
              <a:rPr lang="en-US" sz="2300" b="1" u="sng" dirty="0">
                <a:solidFill>
                  <a:srgbClr val="000000"/>
                </a:solidFill>
                <a:latin typeface="Century"/>
                <a:cs typeface="Century"/>
              </a:rPr>
              <a:t>MBA</a:t>
            </a:r>
            <a:r>
              <a:rPr lang="en-US" sz="2300" dirty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2300" b="1" i="1" dirty="0">
                <a:solidFill>
                  <a:srgbClr val="FAC090"/>
                </a:solidFill>
                <a:latin typeface="Century"/>
                <a:cs typeface="Century"/>
              </a:rPr>
              <a:t>HS Degree </a:t>
            </a:r>
            <a:r>
              <a:rPr lang="en-US" sz="2300" dirty="0">
                <a:latin typeface="Century"/>
                <a:cs typeface="Century"/>
              </a:rPr>
              <a:t>who </a:t>
            </a:r>
            <a:r>
              <a:rPr lang="en-US" sz="2300" dirty="0" smtClean="0">
                <a:latin typeface="Century"/>
                <a:cs typeface="Century"/>
              </a:rPr>
              <a:t>lives in </a:t>
            </a:r>
            <a:r>
              <a:rPr lang="en-US" sz="2300" b="1" i="1" dirty="0" smtClean="0">
                <a:solidFill>
                  <a:srgbClr val="FAC090"/>
                </a:solidFill>
                <a:latin typeface="Century"/>
                <a:cs typeface="Century"/>
              </a:rPr>
              <a:t>Lower </a:t>
            </a:r>
            <a:r>
              <a:rPr lang="en-US" sz="2300" b="1" i="1" dirty="0">
                <a:solidFill>
                  <a:srgbClr val="FAC090"/>
                </a:solidFill>
                <a:latin typeface="Century"/>
                <a:cs typeface="Century"/>
              </a:rPr>
              <a:t>Park Heights </a:t>
            </a:r>
            <a:r>
              <a:rPr lang="en-US" sz="2300" u="sng" dirty="0">
                <a:solidFill>
                  <a:srgbClr val="000000"/>
                </a:solidFill>
                <a:latin typeface="Century"/>
                <a:cs typeface="Century"/>
              </a:rPr>
              <a:t>Homeland </a:t>
            </a:r>
            <a:r>
              <a:rPr lang="en-US" sz="2300" u="sng" dirty="0">
                <a:latin typeface="Century"/>
                <a:cs typeface="Century"/>
              </a:rPr>
              <a:t>N</a:t>
            </a:r>
            <a:r>
              <a:rPr lang="en-US" sz="2300" b="1" u="sng" dirty="0">
                <a:latin typeface="Century"/>
                <a:cs typeface="Century"/>
              </a:rPr>
              <a:t>eighborhood</a:t>
            </a:r>
            <a:r>
              <a:rPr lang="en-US" sz="2300" dirty="0">
                <a:latin typeface="Century"/>
                <a:cs typeface="Century"/>
              </a:rPr>
              <a:t>, </a:t>
            </a:r>
            <a:r>
              <a:rPr lang="en-US" sz="2300" b="1" i="1" u="sng" dirty="0" smtClean="0">
                <a:solidFill>
                  <a:srgbClr val="FAC090"/>
                </a:solidFill>
                <a:latin typeface="Century"/>
                <a:cs typeface="Century"/>
              </a:rPr>
              <a:t>Stopped Driving &amp; Discontinued Coverage for 6 Months </a:t>
            </a:r>
            <a:r>
              <a:rPr lang="en-US" sz="2300" b="1" u="sng" dirty="0" smtClean="0">
                <a:latin typeface="Century"/>
                <a:cs typeface="Century"/>
              </a:rPr>
              <a:t>is </a:t>
            </a:r>
            <a:r>
              <a:rPr lang="en-US" sz="2300" b="1" u="sng" dirty="0">
                <a:latin typeface="Century"/>
                <a:cs typeface="Century"/>
              </a:rPr>
              <a:t>Currently Insured </a:t>
            </a:r>
            <a:r>
              <a:rPr lang="en-US" sz="2300" dirty="0">
                <a:latin typeface="Century"/>
                <a:cs typeface="Century"/>
              </a:rPr>
              <a:t>and Pays In </a:t>
            </a:r>
            <a:r>
              <a:rPr lang="en-US" sz="2300" b="1" u="sng" dirty="0">
                <a:solidFill>
                  <a:srgbClr val="000000"/>
                </a:solidFill>
                <a:latin typeface="Century"/>
                <a:cs typeface="Century"/>
              </a:rPr>
              <a:t>Full</a:t>
            </a:r>
            <a:r>
              <a:rPr lang="en-US" sz="2300" dirty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2300" b="1" i="1" dirty="0">
                <a:solidFill>
                  <a:srgbClr val="FAC090"/>
                </a:solidFill>
                <a:latin typeface="Century"/>
                <a:cs typeface="Century"/>
              </a:rPr>
              <a:t>Installments</a:t>
            </a:r>
            <a:endParaRPr lang="en-US" sz="2300" dirty="0">
              <a:solidFill>
                <a:srgbClr val="FAC09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788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80112376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61" y="2644308"/>
            <a:ext cx="1249467" cy="62706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60" y="1372668"/>
            <a:ext cx="1249467" cy="627066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61" y="4066799"/>
            <a:ext cx="1249467" cy="627066"/>
          </a:xfrm>
          <a:prstGeom prst="rect">
            <a:avLst/>
          </a:prstGeom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6407054" y="1066800"/>
            <a:ext cx="1" cy="35554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63057" y="1066800"/>
            <a:ext cx="364399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03327" y="1300817"/>
            <a:ext cx="2463203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329% More Despite Same Good Driving Record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59" y="3415076"/>
            <a:ext cx="1249467" cy="627066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61" y="1758052"/>
            <a:ext cx="1249467" cy="6270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38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2801626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61" y="2644308"/>
            <a:ext cx="1249467" cy="627066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5795811" y="4066799"/>
            <a:ext cx="1249467" cy="627066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693459" y="1677469"/>
            <a:ext cx="1249467" cy="627066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61" y="4066799"/>
            <a:ext cx="1249467" cy="627066"/>
          </a:xfrm>
          <a:prstGeom prst="rect">
            <a:avLst/>
          </a:prstGeom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6407054" y="1092200"/>
            <a:ext cx="0" cy="26718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63058" y="1092200"/>
            <a:ext cx="364399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70315" y="1300817"/>
            <a:ext cx="2463203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58% Less Despite Bad Driving Record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2718859" y="3544368"/>
            <a:ext cx="1249467" cy="627066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 rot="21191497">
            <a:off x="5782319" y="3681414"/>
            <a:ext cx="1249467" cy="6270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0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"/>
          <a:stretch/>
        </p:blipFill>
        <p:spPr>
          <a:xfrm>
            <a:off x="0" y="1"/>
            <a:ext cx="9144000" cy="68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OurDri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3"/>
          <a:stretch/>
        </p:blipFill>
        <p:spPr>
          <a:xfrm>
            <a:off x="207515" y="2298701"/>
            <a:ext cx="3595431" cy="3118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2623" y="333025"/>
            <a:ext cx="347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E46C0A"/>
                </a:solidFill>
              </a:rPr>
              <a:t>Meet Our Driver:</a:t>
            </a:r>
            <a:endParaRPr lang="en-US" sz="3600" dirty="0">
              <a:solidFill>
                <a:srgbClr val="E46C0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1221" y="1034345"/>
            <a:ext cx="5432779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Woman in her 30s</a:t>
            </a:r>
            <a:endParaRPr lang="en-US" sz="2200" dirty="0"/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Licensed since </a:t>
            </a:r>
            <a:r>
              <a:rPr lang="en-US" sz="2200" dirty="0" smtClean="0"/>
              <a:t>she </a:t>
            </a:r>
            <a:r>
              <a:rPr lang="en-US" sz="2200" dirty="0"/>
              <a:t>was 16</a:t>
            </a:r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2003 </a:t>
            </a:r>
            <a:r>
              <a:rPr lang="en-US" sz="2200" dirty="0"/>
              <a:t>Ford </a:t>
            </a:r>
            <a:r>
              <a:rPr lang="en-US" sz="2200" dirty="0" smtClean="0"/>
              <a:t>Focus, which </a:t>
            </a:r>
            <a:r>
              <a:rPr lang="en-US" sz="2200" smtClean="0"/>
              <a:t>is owned</a:t>
            </a:r>
            <a:endParaRPr lang="en-US" sz="2200" dirty="0"/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16 </a:t>
            </a:r>
            <a:r>
              <a:rPr lang="en-US" sz="2200" dirty="0"/>
              <a:t>mile daily round trip commute</a:t>
            </a:r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Buys a basic </a:t>
            </a:r>
            <a:r>
              <a:rPr lang="en-US" sz="2200" dirty="0" smtClean="0"/>
              <a:t>limits, liability only policy</a:t>
            </a:r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Perfect driving record – no tickets or accidents</a:t>
            </a: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i="1" dirty="0" smtClean="0"/>
              <a:t>REMEMBER: THESE FACTORS ARE THE SAME FOR EVERY QUOTE</a:t>
            </a:r>
            <a:endParaRPr lang="en-US" sz="2200" i="1" dirty="0"/>
          </a:p>
          <a:p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00200" y="876300"/>
            <a:ext cx="1882421" cy="1574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/>
          <a:stretch/>
        </p:blipFill>
        <p:spPr>
          <a:xfrm>
            <a:off x="0" y="1633054"/>
            <a:ext cx="9144000" cy="5221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$586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61608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"/>
                <a:cs typeface="Century"/>
              </a:rPr>
              <a:t>Married Executive </a:t>
            </a:r>
            <a:r>
              <a:rPr lang="en-US" sz="2400" dirty="0">
                <a:latin typeface="Century"/>
                <a:cs typeface="Century"/>
              </a:rPr>
              <a:t>with MBA who </a:t>
            </a:r>
            <a:r>
              <a:rPr lang="en-US" sz="2400" dirty="0" smtClean="0">
                <a:latin typeface="Century"/>
                <a:cs typeface="Century"/>
              </a:rPr>
              <a:t>lives in Homeland Neighborhood, is Currently Insured </a:t>
            </a:r>
            <a:r>
              <a:rPr lang="en-US" sz="2400" dirty="0">
                <a:latin typeface="Century"/>
                <a:cs typeface="Century"/>
              </a:rPr>
              <a:t>and Pays In Full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66071"/>
            <a:ext cx="1924808" cy="965997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839116" y="5215678"/>
            <a:ext cx="1924808" cy="965997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/>
          <a:stretch/>
        </p:blipFill>
        <p:spPr>
          <a:xfrm>
            <a:off x="0" y="1633054"/>
            <a:ext cx="9144000" cy="5221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$665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61608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"/>
                <a:cs typeface="Century"/>
              </a:rPr>
              <a:t>Married Executive </a:t>
            </a:r>
            <a:r>
              <a:rPr lang="en-US" sz="2400" dirty="0">
                <a:latin typeface="Century"/>
                <a:cs typeface="Century"/>
              </a:rPr>
              <a:t>with </a:t>
            </a:r>
            <a:r>
              <a:rPr lang="en-US" sz="2400" strike="sngStrike" dirty="0">
                <a:latin typeface="Century"/>
                <a:cs typeface="Century"/>
              </a:rPr>
              <a:t>MBA</a:t>
            </a:r>
            <a:r>
              <a:rPr lang="en-US" sz="2400" dirty="0">
                <a:latin typeface="Century"/>
                <a:cs typeface="Century"/>
              </a:rPr>
              <a:t> </a:t>
            </a:r>
            <a:r>
              <a:rPr lang="en-US" sz="2400" b="1" i="1" u="sng" dirty="0" smtClean="0">
                <a:solidFill>
                  <a:schemeClr val="accent6">
                    <a:lumMod val="75000"/>
                  </a:schemeClr>
                </a:solidFill>
                <a:latin typeface="Century"/>
                <a:cs typeface="Century"/>
              </a:rPr>
              <a:t>HS Degree </a:t>
            </a:r>
            <a:r>
              <a:rPr lang="en-US" sz="2400" dirty="0" smtClean="0">
                <a:latin typeface="Century"/>
                <a:cs typeface="Century"/>
              </a:rPr>
              <a:t>who lives in Homeland Neighborhood, is Currently Insured and </a:t>
            </a:r>
            <a:r>
              <a:rPr lang="en-US" sz="2400" dirty="0">
                <a:latin typeface="Century"/>
                <a:cs typeface="Century"/>
              </a:rPr>
              <a:t>Pays In Full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420524" y="5414890"/>
            <a:ext cx="1924808" cy="965997"/>
          </a:xfrm>
          <a:prstGeom prst="rect">
            <a:avLst/>
          </a:prstGeom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563297" y="5450182"/>
            <a:ext cx="1924808" cy="965997"/>
          </a:xfrm>
          <a:prstGeom prst="rect">
            <a:avLst/>
          </a:prstGeom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5778771"/>
            <a:ext cx="1924808" cy="965997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5273995"/>
            <a:ext cx="1924808" cy="965997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723419" y="4448893"/>
            <a:ext cx="1924808" cy="965997"/>
          </a:xfrm>
          <a:prstGeom prst="rect">
            <a:avLst/>
          </a:prstGeom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141996" y="4848465"/>
            <a:ext cx="1924808" cy="9659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4658491"/>
            <a:ext cx="1924808" cy="965997"/>
          </a:xfrm>
          <a:prstGeom prst="rect">
            <a:avLst/>
          </a:prstGeom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78771"/>
            <a:ext cx="1924808" cy="965997"/>
          </a:xfrm>
          <a:prstGeom prst="rect">
            <a:avLst/>
          </a:prstGeom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65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/>
          <a:stretch/>
        </p:blipFill>
        <p:spPr>
          <a:xfrm>
            <a:off x="0" y="1633054"/>
            <a:ext cx="9144000" cy="522178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$724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6861608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entury"/>
                <a:cs typeface="Century"/>
              </a:rPr>
              <a:t>Married </a:t>
            </a:r>
            <a:r>
              <a:rPr lang="en-US" sz="2400" strike="sngStrike" dirty="0" smtClean="0">
                <a:latin typeface="Century"/>
                <a:cs typeface="Century"/>
              </a:rPr>
              <a:t>Executive</a:t>
            </a:r>
            <a:r>
              <a:rPr lang="en-US" sz="2400" dirty="0" smtClean="0">
                <a:latin typeface="Century"/>
                <a:cs typeface="Century"/>
              </a:rPr>
              <a:t> </a:t>
            </a:r>
            <a:r>
              <a:rPr lang="en-US" sz="2400" b="1" i="1" u="sng" dirty="0" smtClean="0">
                <a:solidFill>
                  <a:srgbClr val="E46C0A"/>
                </a:solidFill>
                <a:latin typeface="Century"/>
                <a:cs typeface="Century"/>
              </a:rPr>
              <a:t>Janitor</a:t>
            </a:r>
            <a:r>
              <a:rPr lang="en-US" sz="2400" dirty="0" smtClean="0">
                <a:solidFill>
                  <a:srgbClr val="E46C0A"/>
                </a:solidFill>
                <a:latin typeface="Century"/>
                <a:cs typeface="Century"/>
              </a:rPr>
              <a:t> </a:t>
            </a:r>
            <a:r>
              <a:rPr lang="en-US" sz="2400" dirty="0" smtClean="0">
                <a:latin typeface="Century"/>
                <a:cs typeface="Century"/>
              </a:rPr>
              <a:t>with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MBA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 </a:t>
            </a:r>
            <a:r>
              <a:rPr lang="en-US" sz="2400" b="1" i="1" dirty="0" smtClean="0">
                <a:solidFill>
                  <a:srgbClr val="E46C0A"/>
                </a:solidFill>
                <a:latin typeface="Century"/>
                <a:cs typeface="Century"/>
              </a:rPr>
              <a:t>HS Degree </a:t>
            </a:r>
            <a:r>
              <a:rPr lang="en-US" sz="2400" dirty="0" smtClean="0">
                <a:latin typeface="Century"/>
                <a:cs typeface="Century"/>
              </a:rPr>
              <a:t>who lives in Homeland Neighborhood, is Currently Insured and </a:t>
            </a:r>
            <a:r>
              <a:rPr lang="en-US" sz="2400" dirty="0">
                <a:latin typeface="Century"/>
                <a:cs typeface="Century"/>
              </a:rPr>
              <a:t>Pays In Full	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420524" y="5414890"/>
            <a:ext cx="1924808" cy="965997"/>
          </a:xfrm>
          <a:prstGeom prst="rect">
            <a:avLst/>
          </a:prstGeom>
          <a:effectLst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563297" y="5450182"/>
            <a:ext cx="1924808" cy="965997"/>
          </a:xfrm>
          <a:prstGeom prst="rect">
            <a:avLst/>
          </a:prstGeom>
          <a:effectLst/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5778771"/>
            <a:ext cx="1924808" cy="965997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723419" y="4448893"/>
            <a:ext cx="1924808" cy="965997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141996" y="4848465"/>
            <a:ext cx="1924808" cy="965997"/>
          </a:xfrm>
          <a:prstGeom prst="rect">
            <a:avLst/>
          </a:prstGeom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4658491"/>
            <a:ext cx="1924808" cy="965997"/>
          </a:xfrm>
          <a:prstGeom prst="rect">
            <a:avLst/>
          </a:prstGeom>
          <a:effectLst/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78771"/>
            <a:ext cx="1924808" cy="965997"/>
          </a:xfrm>
          <a:prstGeom prst="rect">
            <a:avLst/>
          </a:prstGeom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5273995"/>
            <a:ext cx="1924808" cy="965997"/>
          </a:xfrm>
          <a:prstGeom prst="rect">
            <a:avLst/>
          </a:prstGeom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56713" y="4790996"/>
            <a:ext cx="1924808" cy="965997"/>
          </a:xfrm>
          <a:prstGeom prst="rect">
            <a:avLst/>
          </a:prstGeom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209489" y="5831055"/>
            <a:ext cx="1924808" cy="965997"/>
          </a:xfrm>
          <a:prstGeom prst="rect">
            <a:avLst/>
          </a:prstGeom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761015" y="4646062"/>
            <a:ext cx="1924808" cy="965997"/>
          </a:xfrm>
          <a:prstGeom prst="rect">
            <a:avLst/>
          </a:prstGeom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958086" y="4307998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31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/>
          <a:stretch/>
        </p:blipFill>
        <p:spPr>
          <a:xfrm>
            <a:off x="0" y="1633054"/>
            <a:ext cx="9144000" cy="52217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017197" y="3755787"/>
            <a:ext cx="1924808" cy="965997"/>
          </a:xfrm>
          <a:prstGeom prst="rect">
            <a:avLst/>
          </a:prstGeom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267112" y="3965895"/>
            <a:ext cx="1924808" cy="965997"/>
          </a:xfrm>
          <a:prstGeom prst="rect">
            <a:avLst/>
          </a:prstGeom>
          <a:effectLst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29919" y="3965895"/>
            <a:ext cx="1924808" cy="965997"/>
          </a:xfrm>
          <a:prstGeom prst="rect">
            <a:avLst/>
          </a:prstGeom>
          <a:effectLst/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141996" y="4175492"/>
            <a:ext cx="1924808" cy="965997"/>
          </a:xfrm>
          <a:prstGeom prst="rect">
            <a:avLst/>
          </a:prstGeom>
          <a:effectLst/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37304" y="3399322"/>
            <a:ext cx="1924808" cy="965997"/>
          </a:xfrm>
          <a:prstGeom prst="rect">
            <a:avLst/>
          </a:prstGeom>
          <a:effectLst/>
        </p:spPr>
      </p:pic>
      <p:sp>
        <p:nvSpPr>
          <p:cNvPr id="26" name="Rectangle 25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$939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6861608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u="sng" dirty="0" smtClean="0">
                <a:solidFill>
                  <a:srgbClr val="E46C0A"/>
                </a:solidFill>
                <a:latin typeface="Century"/>
                <a:cs typeface="Century"/>
              </a:rPr>
              <a:t>Widowed</a:t>
            </a:r>
            <a:r>
              <a:rPr lang="en-US" sz="2400" b="1" i="1" dirty="0" smtClean="0">
                <a:latin typeface="Century"/>
                <a:cs typeface="Century"/>
              </a:rPr>
              <a:t> </a:t>
            </a:r>
            <a:r>
              <a:rPr lang="en-US" sz="2400" b="1" strike="sngStrike" dirty="0" smtClean="0">
                <a:latin typeface="Century"/>
                <a:cs typeface="Century"/>
              </a:rPr>
              <a:t>Married</a:t>
            </a:r>
            <a:r>
              <a:rPr lang="en-US" sz="2400" b="1" dirty="0" smtClean="0">
                <a:latin typeface="Century"/>
                <a:cs typeface="Century"/>
              </a:rPr>
              <a:t> </a:t>
            </a:r>
            <a:r>
              <a:rPr lang="en-US" sz="2400" strike="sngStrike" dirty="0" smtClean="0">
                <a:solidFill>
                  <a:srgbClr val="7F7F7F"/>
                </a:solidFill>
                <a:latin typeface="Century"/>
                <a:cs typeface="Century"/>
              </a:rPr>
              <a:t>Executive</a:t>
            </a:r>
            <a:r>
              <a:rPr lang="en-US" sz="2400" dirty="0" smtClean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400" b="1" i="1" dirty="0" smtClean="0">
                <a:solidFill>
                  <a:srgbClr val="E46C0A"/>
                </a:solidFill>
                <a:latin typeface="Century"/>
                <a:cs typeface="Century"/>
              </a:rPr>
              <a:t>Janitor</a:t>
            </a:r>
            <a:r>
              <a:rPr lang="en-US" sz="2400" dirty="0" smtClean="0">
                <a:solidFill>
                  <a:srgbClr val="E46C0A"/>
                </a:solidFill>
                <a:latin typeface="Century"/>
                <a:cs typeface="Century"/>
              </a:rPr>
              <a:t> </a:t>
            </a:r>
            <a:r>
              <a:rPr lang="en-US" sz="2400" dirty="0" smtClean="0">
                <a:latin typeface="Century"/>
                <a:cs typeface="Century"/>
              </a:rPr>
              <a:t>with </a:t>
            </a:r>
            <a:r>
              <a:rPr lang="en-US" sz="2400" strike="sngStrike" dirty="0">
                <a:solidFill>
                  <a:srgbClr val="7F7F7F"/>
                </a:solidFill>
                <a:latin typeface="Century"/>
                <a:cs typeface="Century"/>
              </a:rPr>
              <a:t>MBA</a:t>
            </a:r>
            <a:r>
              <a:rPr lang="en-US" sz="24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Century"/>
                <a:cs typeface="Century"/>
              </a:rPr>
              <a:t>HS Degree </a:t>
            </a:r>
            <a:r>
              <a:rPr lang="en-US" sz="2400" dirty="0" smtClean="0">
                <a:latin typeface="Century"/>
                <a:cs typeface="Century"/>
              </a:rPr>
              <a:t>who lives in Homeland Neighborhood, is Currently Insured and </a:t>
            </a:r>
            <a:r>
              <a:rPr lang="en-US" sz="2400" dirty="0">
                <a:latin typeface="Century"/>
                <a:cs typeface="Century"/>
              </a:rPr>
              <a:t>Pays In </a:t>
            </a:r>
            <a:r>
              <a:rPr lang="en-US" sz="2400" dirty="0" smtClean="0">
                <a:latin typeface="Century"/>
                <a:cs typeface="Century"/>
              </a:rPr>
              <a:t>Full </a:t>
            </a:r>
            <a:r>
              <a:rPr lang="en-US" sz="2400" dirty="0">
                <a:latin typeface="Century"/>
                <a:cs typeface="Century"/>
              </a:rPr>
              <a:t>	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420524" y="5414890"/>
            <a:ext cx="1924808" cy="965997"/>
          </a:xfrm>
          <a:prstGeom prst="rect">
            <a:avLst/>
          </a:prstGeom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563297" y="5450182"/>
            <a:ext cx="1924808" cy="965997"/>
          </a:xfrm>
          <a:prstGeom prst="rect">
            <a:avLst/>
          </a:prstGeom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5778771"/>
            <a:ext cx="1924808" cy="965997"/>
          </a:xfrm>
          <a:prstGeom prst="rect">
            <a:avLst/>
          </a:prstGeom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723419" y="4448893"/>
            <a:ext cx="1924808" cy="965997"/>
          </a:xfrm>
          <a:prstGeom prst="rect">
            <a:avLst/>
          </a:prstGeom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4658491"/>
            <a:ext cx="1924808" cy="965997"/>
          </a:xfrm>
          <a:prstGeom prst="rect">
            <a:avLst/>
          </a:prstGeom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78771"/>
            <a:ext cx="1924808" cy="965997"/>
          </a:xfrm>
          <a:prstGeom prst="rect">
            <a:avLst/>
          </a:prstGeom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5273995"/>
            <a:ext cx="1924808" cy="965997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56713" y="4790996"/>
            <a:ext cx="1924808" cy="965997"/>
          </a:xfrm>
          <a:prstGeom prst="rect">
            <a:avLst/>
          </a:prstGeom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209489" y="5831055"/>
            <a:ext cx="1924808" cy="965997"/>
          </a:xfrm>
          <a:prstGeom prst="rect">
            <a:avLst/>
          </a:prstGeom>
          <a:effectLst/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761015" y="4646062"/>
            <a:ext cx="1924808" cy="965997"/>
          </a:xfrm>
          <a:prstGeom prst="rect">
            <a:avLst/>
          </a:prstGeom>
          <a:effectLst/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958086" y="4307998"/>
            <a:ext cx="1924808" cy="965997"/>
          </a:xfrm>
          <a:prstGeom prst="rect">
            <a:avLst/>
          </a:prstGeom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4812774"/>
            <a:ext cx="1924808" cy="965997"/>
          </a:xfrm>
          <a:prstGeom prst="rect">
            <a:avLst/>
          </a:prstGeom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861608" y="5751442"/>
            <a:ext cx="1924808" cy="965997"/>
          </a:xfrm>
          <a:prstGeom prst="rect">
            <a:avLst/>
          </a:prstGeom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69817" y="4255187"/>
            <a:ext cx="1924808" cy="965997"/>
          </a:xfrm>
          <a:prstGeom prst="rect">
            <a:avLst/>
          </a:prstGeom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42304" y="5577183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864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/>
          <a:stretch/>
        </p:blipFill>
        <p:spPr>
          <a:xfrm>
            <a:off x="0" y="1633054"/>
            <a:ext cx="9144000" cy="52217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981308" y="3440091"/>
            <a:ext cx="1924808" cy="965997"/>
          </a:xfrm>
          <a:prstGeom prst="rect">
            <a:avLst/>
          </a:prstGeom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849524" y="3482897"/>
            <a:ext cx="1924808" cy="965997"/>
          </a:xfrm>
          <a:prstGeom prst="rect">
            <a:avLst/>
          </a:prstGeom>
          <a:effectLst/>
        </p:spPr>
      </p:pic>
      <p:sp>
        <p:nvSpPr>
          <p:cNvPr id="26" name="Rectangle 25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$999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6861608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E46C0A"/>
                </a:solidFill>
                <a:latin typeface="Century"/>
                <a:cs typeface="Century"/>
              </a:rPr>
              <a:t>Widowed</a:t>
            </a:r>
            <a:r>
              <a:rPr lang="en-US" sz="2400" b="1" i="1" dirty="0">
                <a:latin typeface="Century"/>
                <a:cs typeface="Century"/>
              </a:rPr>
              <a:t> </a:t>
            </a:r>
            <a:r>
              <a:rPr lang="en-US" sz="2400" b="1" strike="sngStrike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Married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Executive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 </a:t>
            </a:r>
            <a:r>
              <a:rPr lang="en-US" sz="2400" b="1" i="1" dirty="0">
                <a:solidFill>
                  <a:srgbClr val="E46C0A"/>
                </a:solidFill>
                <a:latin typeface="Century"/>
                <a:cs typeface="Century"/>
              </a:rPr>
              <a:t>Janitor</a:t>
            </a:r>
            <a:r>
              <a:rPr lang="en-US" sz="2400" dirty="0">
                <a:solidFill>
                  <a:srgbClr val="E46C0A"/>
                </a:solidFill>
                <a:latin typeface="Century"/>
                <a:cs typeface="Century"/>
              </a:rPr>
              <a:t> </a:t>
            </a:r>
            <a:r>
              <a:rPr lang="en-US" sz="2400" dirty="0">
                <a:latin typeface="Century"/>
                <a:cs typeface="Century"/>
              </a:rPr>
              <a:t>with </a:t>
            </a:r>
            <a:r>
              <a:rPr lang="en-US" sz="2400" strike="sngStrike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MBA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 </a:t>
            </a:r>
            <a:r>
              <a:rPr lang="en-US" sz="2400" b="1" i="1" dirty="0">
                <a:solidFill>
                  <a:srgbClr val="E46C0A"/>
                </a:solidFill>
                <a:latin typeface="Century"/>
                <a:cs typeface="Century"/>
              </a:rPr>
              <a:t>HS Degree </a:t>
            </a:r>
            <a:r>
              <a:rPr lang="en-US" sz="2400" dirty="0">
                <a:latin typeface="Century"/>
                <a:cs typeface="Century"/>
              </a:rPr>
              <a:t>who lives in Homeland Neighborhood, is Currently Insured and Pays In </a:t>
            </a:r>
            <a:r>
              <a:rPr lang="en-US" sz="2400" strike="sngStrike" dirty="0">
                <a:latin typeface="Century"/>
                <a:cs typeface="Century"/>
              </a:rPr>
              <a:t>Full</a:t>
            </a:r>
            <a:r>
              <a:rPr lang="en-US" sz="2400" dirty="0">
                <a:latin typeface="Century"/>
                <a:cs typeface="Century"/>
              </a:rPr>
              <a:t> </a:t>
            </a:r>
            <a:r>
              <a:rPr lang="en-US" sz="2400" b="1" i="1" u="sng" dirty="0" smtClean="0">
                <a:solidFill>
                  <a:srgbClr val="E46C0A"/>
                </a:solidFill>
                <a:latin typeface="Century"/>
                <a:cs typeface="Century"/>
              </a:rPr>
              <a:t>Installments</a:t>
            </a:r>
            <a:r>
              <a:rPr lang="en-US" sz="2400" dirty="0">
                <a:latin typeface="Century"/>
                <a:cs typeface="Century"/>
              </a:rPr>
              <a:t>	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017197" y="3755787"/>
            <a:ext cx="1924808" cy="965997"/>
          </a:xfrm>
          <a:prstGeom prst="rect">
            <a:avLst/>
          </a:prstGeom>
          <a:effectLst/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267112" y="3965895"/>
            <a:ext cx="1924808" cy="965997"/>
          </a:xfrm>
          <a:prstGeom prst="rect">
            <a:avLst/>
          </a:prstGeom>
          <a:effectLst/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29919" y="3965895"/>
            <a:ext cx="1924808" cy="965997"/>
          </a:xfrm>
          <a:prstGeom prst="rect">
            <a:avLst/>
          </a:prstGeom>
          <a:effectLst/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37304" y="3399322"/>
            <a:ext cx="1924808" cy="965997"/>
          </a:xfrm>
          <a:prstGeom prst="rect">
            <a:avLst/>
          </a:prstGeom>
          <a:effectLst/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420524" y="5414890"/>
            <a:ext cx="1924808" cy="965997"/>
          </a:xfrm>
          <a:prstGeom prst="rect">
            <a:avLst/>
          </a:prstGeom>
          <a:effectLst/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5778771"/>
            <a:ext cx="1924808" cy="965997"/>
          </a:xfrm>
          <a:prstGeom prst="rect">
            <a:avLst/>
          </a:prstGeom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723419" y="4448893"/>
            <a:ext cx="1924808" cy="965997"/>
          </a:xfrm>
          <a:prstGeom prst="rect">
            <a:avLst/>
          </a:prstGeom>
          <a:effectLst/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4658491"/>
            <a:ext cx="1924808" cy="965997"/>
          </a:xfrm>
          <a:prstGeom prst="rect">
            <a:avLst/>
          </a:prstGeom>
          <a:effectLst/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78771"/>
            <a:ext cx="1924808" cy="965997"/>
          </a:xfrm>
          <a:prstGeom prst="rect">
            <a:avLst/>
          </a:prstGeom>
          <a:effectLst/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5273995"/>
            <a:ext cx="1924808" cy="965997"/>
          </a:xfrm>
          <a:prstGeom prst="rect">
            <a:avLst/>
          </a:prstGeom>
          <a:effectLst/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56713" y="4790996"/>
            <a:ext cx="1924808" cy="965997"/>
          </a:xfrm>
          <a:prstGeom prst="rect">
            <a:avLst/>
          </a:prstGeom>
          <a:effectLst/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209489" y="5831055"/>
            <a:ext cx="1924808" cy="965997"/>
          </a:xfrm>
          <a:prstGeom prst="rect">
            <a:avLst/>
          </a:prstGeom>
          <a:effectLst/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761015" y="4646062"/>
            <a:ext cx="1924808" cy="965997"/>
          </a:xfrm>
          <a:prstGeom prst="rect">
            <a:avLst/>
          </a:prstGeom>
          <a:effectLst/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958086" y="4307998"/>
            <a:ext cx="1924808" cy="965997"/>
          </a:xfrm>
          <a:prstGeom prst="rect">
            <a:avLst/>
          </a:prstGeom>
          <a:effectLst/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4812774"/>
            <a:ext cx="1924808" cy="965997"/>
          </a:xfrm>
          <a:prstGeom prst="rect">
            <a:avLst/>
          </a:prstGeom>
          <a:effectLst/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861608" y="5751442"/>
            <a:ext cx="1924808" cy="965997"/>
          </a:xfrm>
          <a:prstGeom prst="rect">
            <a:avLst/>
          </a:prstGeom>
          <a:effectLst/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69817" y="4255187"/>
            <a:ext cx="1924808" cy="965997"/>
          </a:xfrm>
          <a:prstGeom prst="rect">
            <a:avLst/>
          </a:prstGeom>
          <a:effectLst/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42304" y="5577183"/>
            <a:ext cx="1924808" cy="965997"/>
          </a:xfrm>
          <a:prstGeom prst="rect">
            <a:avLst/>
          </a:prstGeom>
          <a:effectLst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345332" y="3486392"/>
            <a:ext cx="1924808" cy="965997"/>
          </a:xfrm>
          <a:prstGeom prst="rect">
            <a:avLst/>
          </a:prstGeom>
          <a:effectLst/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133708" y="3592491"/>
            <a:ext cx="1924808" cy="965997"/>
          </a:xfrm>
          <a:prstGeom prst="rect">
            <a:avLst/>
          </a:prstGeom>
          <a:effectLst/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09113" y="4943396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71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/>
          <a:stretch/>
        </p:blipFill>
        <p:spPr>
          <a:xfrm>
            <a:off x="0" y="1633054"/>
            <a:ext cx="9144000" cy="52217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267112" y="2384268"/>
            <a:ext cx="1924808" cy="965997"/>
          </a:xfrm>
          <a:prstGeom prst="rect">
            <a:avLst/>
          </a:prstGeom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472978" y="2384268"/>
            <a:ext cx="1924808" cy="965997"/>
          </a:xfrm>
          <a:prstGeom prst="rect">
            <a:avLst/>
          </a:prstGeom>
          <a:effectLst/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892323" y="2570119"/>
            <a:ext cx="1924808" cy="965997"/>
          </a:xfrm>
          <a:prstGeom prst="rect">
            <a:avLst/>
          </a:prstGeom>
          <a:effectLst/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712143" y="2957092"/>
            <a:ext cx="1924808" cy="965997"/>
          </a:xfrm>
          <a:prstGeom prst="rect">
            <a:avLst/>
          </a:prstGeom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89823" y="2251616"/>
            <a:ext cx="1924808" cy="965997"/>
          </a:xfrm>
          <a:prstGeom prst="rect">
            <a:avLst/>
          </a:prstGeom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37304" y="2834238"/>
            <a:ext cx="1924808" cy="965997"/>
          </a:xfrm>
          <a:prstGeom prst="rect">
            <a:avLst/>
          </a:prstGeom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05806" y="2053669"/>
            <a:ext cx="1924808" cy="965997"/>
          </a:xfrm>
          <a:prstGeom prst="rect">
            <a:avLst/>
          </a:prstGeom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267112" y="2957092"/>
            <a:ext cx="1924808" cy="965997"/>
          </a:xfrm>
          <a:prstGeom prst="rect">
            <a:avLst/>
          </a:prstGeom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189220" y="1892572"/>
            <a:ext cx="1924808" cy="965997"/>
          </a:xfrm>
          <a:prstGeom prst="rect">
            <a:avLst/>
          </a:prstGeom>
          <a:effectLst/>
        </p:spPr>
      </p:pic>
      <p:sp>
        <p:nvSpPr>
          <p:cNvPr id="26" name="Rectangle 25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$1649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6861608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Century"/>
                <a:cs typeface="Century"/>
              </a:rPr>
              <a:t>Widowed</a:t>
            </a:r>
            <a:r>
              <a:rPr lang="en-US" sz="2400" b="1" i="1" dirty="0">
                <a:latin typeface="Century"/>
                <a:cs typeface="Century"/>
              </a:rPr>
              <a:t> </a:t>
            </a:r>
            <a:r>
              <a:rPr lang="en-US" sz="2400" b="1" strike="sngStrike" dirty="0">
                <a:solidFill>
                  <a:srgbClr val="7F7F7F"/>
                </a:solidFill>
                <a:latin typeface="Century"/>
                <a:cs typeface="Century"/>
              </a:rPr>
              <a:t>Married</a:t>
            </a:r>
            <a:r>
              <a:rPr lang="en-US" sz="2400" b="1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400" strike="sngStrike" dirty="0">
                <a:solidFill>
                  <a:srgbClr val="7F7F7F"/>
                </a:solidFill>
                <a:latin typeface="Century"/>
                <a:cs typeface="Century"/>
              </a:rPr>
              <a:t>Executive</a:t>
            </a:r>
            <a:r>
              <a:rPr lang="en-US" sz="24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400" b="1" i="1" dirty="0">
                <a:solidFill>
                  <a:srgbClr val="E46C0A"/>
                </a:solidFill>
                <a:latin typeface="Century"/>
                <a:cs typeface="Century"/>
              </a:rPr>
              <a:t>Janitor</a:t>
            </a:r>
            <a:r>
              <a:rPr lang="en-US" sz="2400" dirty="0">
                <a:solidFill>
                  <a:srgbClr val="E46C0A"/>
                </a:solidFill>
                <a:latin typeface="Century"/>
                <a:cs typeface="Century"/>
              </a:rPr>
              <a:t> </a:t>
            </a:r>
            <a:r>
              <a:rPr lang="en-US" sz="2400" dirty="0">
                <a:latin typeface="Century"/>
                <a:cs typeface="Century"/>
              </a:rPr>
              <a:t>with </a:t>
            </a:r>
            <a:r>
              <a:rPr lang="en-US" sz="2400" strike="sngStrike" dirty="0">
                <a:solidFill>
                  <a:srgbClr val="7F7F7F"/>
                </a:solidFill>
                <a:latin typeface="Century"/>
                <a:cs typeface="Century"/>
              </a:rPr>
              <a:t>MBA</a:t>
            </a:r>
            <a:r>
              <a:rPr lang="en-US" sz="24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400" b="1" i="1" dirty="0">
                <a:solidFill>
                  <a:srgbClr val="E46C0A"/>
                </a:solidFill>
                <a:latin typeface="Century"/>
                <a:cs typeface="Century"/>
              </a:rPr>
              <a:t>HS Degree </a:t>
            </a:r>
            <a:r>
              <a:rPr lang="en-US" sz="2400" dirty="0">
                <a:latin typeface="Century"/>
                <a:cs typeface="Century"/>
              </a:rPr>
              <a:t>who </a:t>
            </a:r>
            <a:r>
              <a:rPr lang="en-US" sz="2400" dirty="0" smtClean="0">
                <a:latin typeface="Century"/>
                <a:cs typeface="Century"/>
              </a:rPr>
              <a:t>moves 3 miles to </a:t>
            </a:r>
            <a:r>
              <a:rPr lang="en-US" sz="2400" b="1" i="1" u="sng" dirty="0" smtClean="0">
                <a:solidFill>
                  <a:srgbClr val="E46C0A"/>
                </a:solidFill>
                <a:latin typeface="Century"/>
                <a:cs typeface="Century"/>
              </a:rPr>
              <a:t>Lower Park Heights </a:t>
            </a:r>
            <a:r>
              <a:rPr lang="en-US" sz="2400" strike="sngStrike" dirty="0">
                <a:latin typeface="Century"/>
                <a:cs typeface="Century"/>
              </a:rPr>
              <a:t>Homeland</a:t>
            </a:r>
            <a:r>
              <a:rPr lang="en-US" sz="2400" dirty="0">
                <a:latin typeface="Century"/>
                <a:cs typeface="Century"/>
              </a:rPr>
              <a:t> </a:t>
            </a:r>
            <a:r>
              <a:rPr lang="en-US" sz="2400" dirty="0" smtClean="0">
                <a:latin typeface="Century"/>
                <a:cs typeface="Century"/>
              </a:rPr>
              <a:t>Neighborhood</a:t>
            </a:r>
            <a:r>
              <a:rPr lang="en-US" sz="2400" dirty="0">
                <a:latin typeface="Century"/>
                <a:cs typeface="Century"/>
              </a:rPr>
              <a:t>, is Currently Insured and Pays In </a:t>
            </a:r>
            <a:r>
              <a:rPr lang="en-US" sz="2400" strike="sngStrike" dirty="0">
                <a:solidFill>
                  <a:srgbClr val="7F7F7F"/>
                </a:solidFill>
                <a:latin typeface="Century"/>
                <a:cs typeface="Century"/>
              </a:rPr>
              <a:t>Full</a:t>
            </a:r>
            <a:r>
              <a:rPr lang="en-US" sz="24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400" b="1" i="1" dirty="0">
                <a:solidFill>
                  <a:srgbClr val="E46C0A"/>
                </a:solidFill>
                <a:latin typeface="Century"/>
                <a:cs typeface="Century"/>
              </a:rPr>
              <a:t>Installments</a:t>
            </a:r>
            <a:endParaRPr lang="en-US" sz="2400" dirty="0">
              <a:solidFill>
                <a:srgbClr val="E46C0A"/>
              </a:solidFill>
              <a:latin typeface="Century"/>
              <a:cs typeface="Century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042707" y="3882320"/>
            <a:ext cx="1924808" cy="9659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95108" y="4738185"/>
            <a:ext cx="1924808" cy="965997"/>
          </a:xfrm>
          <a:prstGeom prst="rect">
            <a:avLst/>
          </a:prstGeom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46413" y="4611186"/>
            <a:ext cx="1924808" cy="965997"/>
          </a:xfrm>
          <a:prstGeom prst="rect">
            <a:avLst/>
          </a:prstGeom>
          <a:effectLst/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005111" y="4024867"/>
            <a:ext cx="1924808" cy="965997"/>
          </a:xfrm>
          <a:prstGeom prst="rect">
            <a:avLst/>
          </a:prstGeom>
          <a:effectLst/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981308" y="3440091"/>
            <a:ext cx="1924808" cy="965997"/>
          </a:xfrm>
          <a:prstGeom prst="rect">
            <a:avLst/>
          </a:prstGeom>
          <a:effectLst/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849524" y="3482897"/>
            <a:ext cx="1924808" cy="965997"/>
          </a:xfrm>
          <a:prstGeom prst="rect">
            <a:avLst/>
          </a:prstGeom>
          <a:effectLst/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29919" y="3965895"/>
            <a:ext cx="1924808" cy="965997"/>
          </a:xfrm>
          <a:prstGeom prst="rect">
            <a:avLst/>
          </a:prstGeom>
          <a:effectLst/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37304" y="3399322"/>
            <a:ext cx="1924808" cy="965997"/>
          </a:xfrm>
          <a:prstGeom prst="rect">
            <a:avLst/>
          </a:prstGeom>
          <a:effectLst/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420524" y="5414890"/>
            <a:ext cx="1924808" cy="965997"/>
          </a:xfrm>
          <a:prstGeom prst="rect">
            <a:avLst/>
          </a:prstGeom>
          <a:effectLst/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5778771"/>
            <a:ext cx="1924808" cy="965997"/>
          </a:xfrm>
          <a:prstGeom prst="rect">
            <a:avLst/>
          </a:prstGeom>
          <a:effectLst/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723419" y="4448893"/>
            <a:ext cx="1924808" cy="965997"/>
          </a:xfrm>
          <a:prstGeom prst="rect">
            <a:avLst/>
          </a:prstGeom>
          <a:effectLst/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78771"/>
            <a:ext cx="1924808" cy="965997"/>
          </a:xfrm>
          <a:prstGeom prst="rect">
            <a:avLst/>
          </a:prstGeom>
          <a:effectLst/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5273995"/>
            <a:ext cx="1924808" cy="965997"/>
          </a:xfrm>
          <a:prstGeom prst="rect">
            <a:avLst/>
          </a:prstGeom>
          <a:effectLst/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209489" y="5831055"/>
            <a:ext cx="1924808" cy="965997"/>
          </a:xfrm>
          <a:prstGeom prst="rect">
            <a:avLst/>
          </a:prstGeom>
          <a:effectLst/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761015" y="4646062"/>
            <a:ext cx="1924808" cy="965997"/>
          </a:xfrm>
          <a:prstGeom prst="rect">
            <a:avLst/>
          </a:prstGeom>
          <a:effectLst/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958086" y="4307998"/>
            <a:ext cx="1924808" cy="965997"/>
          </a:xfrm>
          <a:prstGeom prst="rect">
            <a:avLst/>
          </a:prstGeom>
          <a:effectLst/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4812774"/>
            <a:ext cx="1924808" cy="965997"/>
          </a:xfrm>
          <a:prstGeom prst="rect">
            <a:avLst/>
          </a:prstGeom>
          <a:effectLst/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861608" y="5751442"/>
            <a:ext cx="1924808" cy="965997"/>
          </a:xfrm>
          <a:prstGeom prst="rect">
            <a:avLst/>
          </a:prstGeom>
          <a:effectLst/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69817" y="4255187"/>
            <a:ext cx="1924808" cy="965997"/>
          </a:xfrm>
          <a:prstGeom prst="rect">
            <a:avLst/>
          </a:prstGeom>
          <a:effectLst/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42304" y="5577183"/>
            <a:ext cx="1924808" cy="965997"/>
          </a:xfrm>
          <a:prstGeom prst="rect">
            <a:avLst/>
          </a:prstGeom>
          <a:effectLst/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345332" y="3486392"/>
            <a:ext cx="1924808" cy="965997"/>
          </a:xfrm>
          <a:prstGeom prst="rect">
            <a:avLst/>
          </a:prstGeom>
          <a:effectLst/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09113" y="4943396"/>
            <a:ext cx="1924808" cy="965997"/>
          </a:xfrm>
          <a:prstGeom prst="rect">
            <a:avLst/>
          </a:prstGeom>
          <a:effectLst/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4024867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41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Screen Shot 2015-10-20 at 12.14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1"/>
          <a:stretch/>
        </p:blipFill>
        <p:spPr>
          <a:xfrm>
            <a:off x="0" y="1672167"/>
            <a:ext cx="9144000" cy="51826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734720" y="1901269"/>
            <a:ext cx="1924808" cy="965997"/>
          </a:xfrm>
          <a:prstGeom prst="rect">
            <a:avLst/>
          </a:prstGeom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575682" y="1959674"/>
            <a:ext cx="1924808" cy="965997"/>
          </a:xfrm>
          <a:prstGeom prst="rect">
            <a:avLst/>
          </a:prstGeom>
          <a:effectLst/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145442" y="1950326"/>
            <a:ext cx="1924808" cy="965997"/>
          </a:xfrm>
          <a:prstGeom prst="rect">
            <a:avLst/>
          </a:prstGeom>
          <a:effectLst/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189220" y="1892572"/>
            <a:ext cx="1924808" cy="965997"/>
          </a:xfrm>
          <a:prstGeom prst="rect">
            <a:avLst/>
          </a:prstGeom>
          <a:effectLst/>
        </p:spPr>
      </p:pic>
      <p:sp>
        <p:nvSpPr>
          <p:cNvPr id="26" name="Rectangle 25"/>
          <p:cNvSpPr/>
          <p:nvPr/>
        </p:nvSpPr>
        <p:spPr>
          <a:xfrm>
            <a:off x="6861608" y="0"/>
            <a:ext cx="2282392" cy="1633054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"/>
                <a:cs typeface="Century"/>
              </a:rPr>
              <a:t>$2513</a:t>
            </a:r>
            <a:endParaRPr lang="en-US" sz="5400" dirty="0">
              <a:latin typeface="Century"/>
              <a:cs typeface="Century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1"/>
            <a:ext cx="6861608" cy="1672167"/>
          </a:xfrm>
          <a:prstGeom prst="rect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  <a:latin typeface="Century"/>
                <a:cs typeface="Century"/>
              </a:rPr>
              <a:t>Widowed</a:t>
            </a:r>
            <a:r>
              <a:rPr lang="en-US" sz="2300" b="1" i="1" dirty="0">
                <a:latin typeface="Century"/>
                <a:cs typeface="Century"/>
              </a:rPr>
              <a:t> </a:t>
            </a:r>
            <a:r>
              <a:rPr lang="en-US" sz="2300" b="1" strike="sngStrike" dirty="0">
                <a:solidFill>
                  <a:srgbClr val="7F7F7F"/>
                </a:solidFill>
                <a:latin typeface="Century"/>
                <a:cs typeface="Century"/>
              </a:rPr>
              <a:t>Married</a:t>
            </a:r>
            <a:r>
              <a:rPr lang="en-US" sz="2300" b="1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300" strike="sngStrike" dirty="0">
                <a:solidFill>
                  <a:srgbClr val="7F7F7F"/>
                </a:solidFill>
                <a:latin typeface="Century"/>
                <a:cs typeface="Century"/>
              </a:rPr>
              <a:t>Executive</a:t>
            </a:r>
            <a:r>
              <a:rPr lang="en-US" sz="23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300" b="1" i="1" dirty="0">
                <a:solidFill>
                  <a:srgbClr val="E46C0A"/>
                </a:solidFill>
                <a:latin typeface="Century"/>
                <a:cs typeface="Century"/>
              </a:rPr>
              <a:t>Janitor</a:t>
            </a:r>
            <a:r>
              <a:rPr lang="en-US" sz="2300" dirty="0">
                <a:solidFill>
                  <a:srgbClr val="E46C0A"/>
                </a:solidFill>
                <a:latin typeface="Century"/>
                <a:cs typeface="Century"/>
              </a:rPr>
              <a:t> </a:t>
            </a:r>
            <a:r>
              <a:rPr lang="en-US" sz="2300" dirty="0">
                <a:latin typeface="Century"/>
                <a:cs typeface="Century"/>
              </a:rPr>
              <a:t>with </a:t>
            </a:r>
            <a:r>
              <a:rPr lang="en-US" sz="2300" strike="sngStrike" dirty="0">
                <a:solidFill>
                  <a:srgbClr val="7F7F7F"/>
                </a:solidFill>
                <a:latin typeface="Century"/>
                <a:cs typeface="Century"/>
              </a:rPr>
              <a:t>MBA</a:t>
            </a:r>
            <a:r>
              <a:rPr lang="en-US" sz="23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300" b="1" i="1" dirty="0">
                <a:solidFill>
                  <a:srgbClr val="E46C0A"/>
                </a:solidFill>
                <a:latin typeface="Century"/>
                <a:cs typeface="Century"/>
              </a:rPr>
              <a:t>HS Degree </a:t>
            </a:r>
            <a:r>
              <a:rPr lang="en-US" sz="2300" dirty="0">
                <a:latin typeface="Century"/>
                <a:cs typeface="Century"/>
              </a:rPr>
              <a:t>who moves 3 miles to </a:t>
            </a:r>
            <a:r>
              <a:rPr lang="en-US" sz="2300" b="1" i="1" dirty="0">
                <a:solidFill>
                  <a:srgbClr val="E46C0A"/>
                </a:solidFill>
                <a:latin typeface="Century"/>
                <a:cs typeface="Century"/>
              </a:rPr>
              <a:t>Lower Park Heights </a:t>
            </a:r>
            <a:r>
              <a:rPr lang="en-US" sz="2300" strike="sngStrike" dirty="0">
                <a:solidFill>
                  <a:srgbClr val="7F7F7F"/>
                </a:solidFill>
                <a:latin typeface="Century"/>
                <a:cs typeface="Century"/>
              </a:rPr>
              <a:t>Homeland</a:t>
            </a:r>
            <a:r>
              <a:rPr lang="en-US" sz="2300" dirty="0">
                <a:solidFill>
                  <a:srgbClr val="7F7F7F"/>
                </a:solidFill>
                <a:latin typeface="Century"/>
                <a:cs typeface="Century"/>
              </a:rPr>
              <a:t> </a:t>
            </a:r>
            <a:r>
              <a:rPr lang="en-US" sz="2300" dirty="0">
                <a:latin typeface="Century"/>
                <a:cs typeface="Century"/>
              </a:rPr>
              <a:t>Neighborhood, </a:t>
            </a:r>
            <a:r>
              <a:rPr lang="en-US" sz="2300" b="1" i="1" u="sng" dirty="0" smtClean="0">
                <a:solidFill>
                  <a:srgbClr val="E46C0A"/>
                </a:solidFill>
                <a:latin typeface="Century"/>
                <a:cs typeface="Century"/>
              </a:rPr>
              <a:t>Stopped Driving &amp; Discontinued Coverage for 6 Months </a:t>
            </a:r>
            <a:r>
              <a:rPr lang="en-US" sz="2300" strike="sngStrike" dirty="0" smtClean="0">
                <a:latin typeface="Century"/>
                <a:cs typeface="Century"/>
              </a:rPr>
              <a:t>is </a:t>
            </a:r>
            <a:r>
              <a:rPr lang="en-US" sz="2300" strike="sngStrike" dirty="0">
                <a:latin typeface="Century"/>
                <a:cs typeface="Century"/>
              </a:rPr>
              <a:t>Currently Insured</a:t>
            </a:r>
            <a:r>
              <a:rPr lang="en-US" sz="2300" dirty="0">
                <a:latin typeface="Century"/>
                <a:cs typeface="Century"/>
              </a:rPr>
              <a:t> and Pays In </a:t>
            </a:r>
            <a:r>
              <a:rPr lang="en-US" sz="2300" strike="sngStrike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Full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Century"/>
                <a:cs typeface="Century"/>
              </a:rPr>
              <a:t> </a:t>
            </a:r>
            <a:r>
              <a:rPr lang="en-US" sz="2300" b="1" i="1" dirty="0">
                <a:solidFill>
                  <a:srgbClr val="E46C0A"/>
                </a:solidFill>
                <a:latin typeface="Century"/>
                <a:cs typeface="Century"/>
              </a:rPr>
              <a:t>Installments</a:t>
            </a:r>
            <a:endParaRPr lang="en-US" sz="2300" dirty="0">
              <a:solidFill>
                <a:srgbClr val="E46C0A"/>
              </a:solidFill>
              <a:latin typeface="Century"/>
              <a:cs typeface="Century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575682" y="1959674"/>
            <a:ext cx="1924808" cy="965997"/>
          </a:xfrm>
          <a:prstGeom prst="rect">
            <a:avLst/>
          </a:prstGeom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145442" y="1950326"/>
            <a:ext cx="1924808" cy="965997"/>
          </a:xfrm>
          <a:prstGeom prst="rect">
            <a:avLst/>
          </a:prstGeom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4745411"/>
            <a:ext cx="1924808" cy="965997"/>
          </a:xfrm>
          <a:prstGeom prst="rect">
            <a:avLst/>
          </a:prstGeom>
          <a:effectLst/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871221" y="1633054"/>
            <a:ext cx="1924808" cy="965997"/>
          </a:xfrm>
          <a:prstGeom prst="rect">
            <a:avLst/>
          </a:prstGeom>
          <a:effectLst/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809912" y="5273995"/>
            <a:ext cx="1924808" cy="965997"/>
          </a:xfrm>
          <a:prstGeom prst="rect">
            <a:avLst/>
          </a:prstGeom>
          <a:effectLst/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782605" y="2812712"/>
            <a:ext cx="1924808" cy="965997"/>
          </a:xfrm>
          <a:prstGeom prst="rect">
            <a:avLst/>
          </a:prstGeom>
          <a:effectLst/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267112" y="2384268"/>
            <a:ext cx="1924808" cy="965997"/>
          </a:xfrm>
          <a:prstGeom prst="rect">
            <a:avLst/>
          </a:prstGeom>
          <a:effectLst/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892323" y="2570119"/>
            <a:ext cx="1924808" cy="965997"/>
          </a:xfrm>
          <a:prstGeom prst="rect">
            <a:avLst/>
          </a:prstGeom>
          <a:effectLst/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89823" y="2251616"/>
            <a:ext cx="1924808" cy="965997"/>
          </a:xfrm>
          <a:prstGeom prst="rect">
            <a:avLst/>
          </a:prstGeom>
          <a:effectLst/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37304" y="2834238"/>
            <a:ext cx="1924808" cy="965997"/>
          </a:xfrm>
          <a:prstGeom prst="rect">
            <a:avLst/>
          </a:prstGeom>
          <a:effectLst/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05806" y="2053669"/>
            <a:ext cx="1924808" cy="965997"/>
          </a:xfrm>
          <a:prstGeom prst="rect">
            <a:avLst/>
          </a:prstGeom>
          <a:effectLst/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080998" y="2957092"/>
            <a:ext cx="1924808" cy="965997"/>
          </a:xfrm>
          <a:prstGeom prst="rect">
            <a:avLst/>
          </a:prstGeom>
          <a:effectLst/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042707" y="3882320"/>
            <a:ext cx="1924808" cy="965997"/>
          </a:xfrm>
          <a:prstGeom prst="rect">
            <a:avLst/>
          </a:prstGeom>
          <a:effectLst/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95108" y="4738185"/>
            <a:ext cx="1924808" cy="965997"/>
          </a:xfrm>
          <a:prstGeom prst="rect">
            <a:avLst/>
          </a:prstGeom>
          <a:effectLst/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981308" y="3440091"/>
            <a:ext cx="1924808" cy="965997"/>
          </a:xfrm>
          <a:prstGeom prst="rect">
            <a:avLst/>
          </a:prstGeom>
          <a:effectLst/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849524" y="3482897"/>
            <a:ext cx="1924808" cy="965997"/>
          </a:xfrm>
          <a:prstGeom prst="rect">
            <a:avLst/>
          </a:prstGeom>
          <a:effectLst/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29919" y="3965895"/>
            <a:ext cx="1924808" cy="965997"/>
          </a:xfrm>
          <a:prstGeom prst="rect">
            <a:avLst/>
          </a:prstGeom>
          <a:effectLst/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437304" y="3399322"/>
            <a:ext cx="1924808" cy="965997"/>
          </a:xfrm>
          <a:prstGeom prst="rect">
            <a:avLst/>
          </a:prstGeom>
          <a:effectLst/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5778771"/>
            <a:ext cx="1924808" cy="965997"/>
          </a:xfrm>
          <a:prstGeom prst="rect">
            <a:avLst/>
          </a:prstGeom>
          <a:effectLst/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723419" y="4448893"/>
            <a:ext cx="1924808" cy="965997"/>
          </a:xfrm>
          <a:prstGeom prst="rect">
            <a:avLst/>
          </a:prstGeom>
          <a:effectLst/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995682" y="5756994"/>
            <a:ext cx="1924808" cy="965997"/>
          </a:xfrm>
          <a:prstGeom prst="rect">
            <a:avLst/>
          </a:prstGeom>
          <a:effectLst/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5558977"/>
            <a:ext cx="1924808" cy="965997"/>
          </a:xfrm>
          <a:prstGeom prst="rect">
            <a:avLst/>
          </a:prstGeom>
          <a:effectLst/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5778771"/>
            <a:ext cx="1924808" cy="965997"/>
          </a:xfrm>
          <a:prstGeom prst="rect">
            <a:avLst/>
          </a:prstGeom>
          <a:effectLst/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495712" y="5215678"/>
            <a:ext cx="1924808" cy="965997"/>
          </a:xfrm>
          <a:prstGeom prst="rect">
            <a:avLst/>
          </a:prstGeom>
          <a:effectLst/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092389" y="5273995"/>
            <a:ext cx="1924808" cy="965997"/>
          </a:xfrm>
          <a:prstGeom prst="rect">
            <a:avLst/>
          </a:prstGeom>
          <a:effectLst/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209489" y="5831055"/>
            <a:ext cx="1924808" cy="965997"/>
          </a:xfrm>
          <a:prstGeom prst="rect">
            <a:avLst/>
          </a:prstGeom>
          <a:effectLst/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761015" y="4646062"/>
            <a:ext cx="1924808" cy="965997"/>
          </a:xfrm>
          <a:prstGeom prst="rect">
            <a:avLst/>
          </a:prstGeom>
          <a:effectLst/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958086" y="4307998"/>
            <a:ext cx="1924808" cy="965997"/>
          </a:xfrm>
          <a:prstGeom prst="rect">
            <a:avLst/>
          </a:prstGeom>
          <a:effectLst/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494309" y="4812774"/>
            <a:ext cx="1924808" cy="965997"/>
          </a:xfrm>
          <a:prstGeom prst="rect">
            <a:avLst/>
          </a:prstGeom>
          <a:effectLst/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861608" y="5751442"/>
            <a:ext cx="1924808" cy="965997"/>
          </a:xfrm>
          <a:prstGeom prst="rect">
            <a:avLst/>
          </a:prstGeom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69817" y="4255187"/>
            <a:ext cx="1924808" cy="965997"/>
          </a:xfrm>
          <a:prstGeom prst="rect">
            <a:avLst/>
          </a:prstGeom>
          <a:effectLst/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42304" y="5577183"/>
            <a:ext cx="1924808" cy="965997"/>
          </a:xfrm>
          <a:prstGeom prst="rect">
            <a:avLst/>
          </a:prstGeom>
          <a:effectLst/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345332" y="3486392"/>
            <a:ext cx="1924808" cy="965997"/>
          </a:xfrm>
          <a:prstGeom prst="rect">
            <a:avLst/>
          </a:prstGeom>
          <a:effectLst/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609113" y="4943396"/>
            <a:ext cx="1924808" cy="965997"/>
          </a:xfrm>
          <a:prstGeom prst="rect">
            <a:avLst/>
          </a:prstGeom>
          <a:effectLst/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619916" y="3973889"/>
            <a:ext cx="1924808" cy="965997"/>
          </a:xfrm>
          <a:prstGeom prst="rect">
            <a:avLst/>
          </a:prstGeom>
          <a:effectLst/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707413" y="4003994"/>
            <a:ext cx="1924808" cy="965997"/>
          </a:xfrm>
          <a:prstGeom prst="rect">
            <a:avLst/>
          </a:prstGeom>
          <a:effectLst/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4632758" y="1633054"/>
            <a:ext cx="1924808" cy="965997"/>
          </a:xfrm>
          <a:prstGeom prst="rect">
            <a:avLst/>
          </a:prstGeom>
          <a:effectLst/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32703" y="4197140"/>
            <a:ext cx="1924808" cy="965997"/>
          </a:xfrm>
          <a:prstGeom prst="rect">
            <a:avLst/>
          </a:prstGeom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-114896" y="5053005"/>
            <a:ext cx="1924808" cy="965997"/>
          </a:xfrm>
          <a:prstGeom prst="rect">
            <a:avLst/>
          </a:prstGeom>
          <a:effectLst/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-114896" y="5909393"/>
            <a:ext cx="1924808" cy="965997"/>
          </a:xfrm>
          <a:prstGeom prst="rect">
            <a:avLst/>
          </a:prstGeom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042707" y="2375278"/>
            <a:ext cx="1924808" cy="965997"/>
          </a:xfrm>
          <a:prstGeom prst="rect">
            <a:avLst/>
          </a:prstGeom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695108" y="3231143"/>
            <a:ext cx="1924808" cy="965997"/>
          </a:xfrm>
          <a:prstGeom prst="rect">
            <a:avLst/>
          </a:prstGeom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42304" y="4070141"/>
            <a:ext cx="1924808" cy="965997"/>
          </a:xfrm>
          <a:prstGeom prst="rect">
            <a:avLst/>
          </a:prstGeom>
          <a:effectLst/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7219192" y="4249681"/>
            <a:ext cx="1924808" cy="965997"/>
          </a:xfrm>
          <a:prstGeom prst="rect">
            <a:avLst/>
          </a:prstGeom>
          <a:effectLst/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7219192" y="4969991"/>
            <a:ext cx="1924808" cy="965997"/>
          </a:xfrm>
          <a:prstGeom prst="rect">
            <a:avLst/>
          </a:prstGeom>
          <a:effectLst/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7224278" y="5671598"/>
            <a:ext cx="1924808" cy="965997"/>
          </a:xfrm>
          <a:prstGeom prst="rect">
            <a:avLst/>
          </a:prstGeom>
          <a:effectLst/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7219192" y="2719781"/>
            <a:ext cx="1924808" cy="965997"/>
          </a:xfrm>
          <a:prstGeom prst="rect">
            <a:avLst/>
          </a:prstGeom>
          <a:effectLst/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0" y="3440091"/>
            <a:ext cx="1924808" cy="965997"/>
          </a:xfrm>
          <a:prstGeom prst="rect">
            <a:avLst/>
          </a:prstGeom>
          <a:effectLst/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5086" y="4141698"/>
            <a:ext cx="1924808" cy="965997"/>
          </a:xfrm>
          <a:prstGeom prst="rect">
            <a:avLst/>
          </a:prstGeom>
          <a:effectLst/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7261899" y="3482896"/>
            <a:ext cx="1924808" cy="965997"/>
          </a:xfrm>
          <a:prstGeom prst="rect">
            <a:avLst/>
          </a:prstGeom>
          <a:effectLst/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1304708" y="1768617"/>
            <a:ext cx="1924808" cy="965997"/>
          </a:xfrm>
          <a:prstGeom prst="rect">
            <a:avLst/>
          </a:prstGeom>
          <a:effectLst/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3043402" y="1715684"/>
            <a:ext cx="1924808" cy="965997"/>
          </a:xfrm>
          <a:prstGeom prst="rect">
            <a:avLst/>
          </a:prstGeom>
          <a:effectLst/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b="18157"/>
          <a:stretch/>
        </p:blipFill>
        <p:spPr>
          <a:xfrm>
            <a:off x="289733" y="2681681"/>
            <a:ext cx="1924808" cy="965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3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310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Consumer Watchdog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Heller</dc:creator>
  <cp:lastModifiedBy>Michael Khavari</cp:lastModifiedBy>
  <cp:revision>50</cp:revision>
  <dcterms:created xsi:type="dcterms:W3CDTF">2013-12-24T05:35:27Z</dcterms:created>
  <dcterms:modified xsi:type="dcterms:W3CDTF">2015-11-10T16:26:19Z</dcterms:modified>
</cp:coreProperties>
</file>