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84" r:id="rId3"/>
    <p:sldId id="257" r:id="rId4"/>
    <p:sldId id="258" r:id="rId5"/>
    <p:sldId id="271" r:id="rId6"/>
    <p:sldId id="278" r:id="rId7"/>
    <p:sldId id="260" r:id="rId8"/>
    <p:sldId id="261" r:id="rId9"/>
    <p:sldId id="266" r:id="rId10"/>
    <p:sldId id="262" r:id="rId11"/>
    <p:sldId id="263" r:id="rId12"/>
    <p:sldId id="282" r:id="rId13"/>
    <p:sldId id="265" r:id="rId14"/>
    <p:sldId id="273" r:id="rId15"/>
    <p:sldId id="274" r:id="rId16"/>
    <p:sldId id="283" r:id="rId17"/>
    <p:sldId id="275" r:id="rId18"/>
    <p:sldId id="287" r:id="rId19"/>
    <p:sldId id="26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6D7AE12-9248-977A-B620-1647C02EA9CF}" name="Jazzmyn Peterson" initials="JP" userId="S::jpeterson@consumerfed.org::61248a9b-e3cc-471e-8500-cd112735774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42"/>
    <p:restoredTop sz="94305"/>
  </p:normalViewPr>
  <p:slideViewPr>
    <p:cSldViewPr snapToGrid="0" snapToObjects="1">
      <p:cViewPr varScale="1">
        <p:scale>
          <a:sx n="77" d="100"/>
          <a:sy n="77" d="100"/>
        </p:scale>
        <p:origin x="22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43890-6F15-3748-BC97-888316BA908C}" type="datetimeFigureOut">
              <a:rPr lang="en-US" smtClean="0"/>
              <a:t>11/30/22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C989F-B575-934A-93C5-23EC0C4E62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652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C989F-B575-934A-93C5-23EC0C4E62E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493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Consumer Reports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C989F-B575-934A-93C5-23EC0C4E62E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825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CA480E7D-4331-7140-82A1-CE277445C9FA}" type="datetimeFigureOut">
              <a:rPr lang="en-US" smtClean="0"/>
              <a:t>11/30/22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901F8B97-0813-E84F-8B65-BAB6F42EBB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8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0E7D-4331-7140-82A1-CE277445C9FA}" type="datetimeFigureOut">
              <a:rPr lang="en-US" smtClean="0"/>
              <a:t>11/30/22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8B97-0813-E84F-8B65-BAB6F42EBB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319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0E7D-4331-7140-82A1-CE277445C9FA}" type="datetimeFigureOut">
              <a:rPr lang="en-US" smtClean="0"/>
              <a:t>11/30/22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8B97-0813-E84F-8B65-BAB6F42EBB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865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0E7D-4331-7140-82A1-CE277445C9FA}" type="datetimeFigureOut">
              <a:rPr lang="en-US" smtClean="0"/>
              <a:t>11/30/22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8B97-0813-E84F-8B65-BAB6F42EBB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1077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0E7D-4331-7140-82A1-CE277445C9FA}" type="datetimeFigureOut">
              <a:rPr lang="en-US" smtClean="0"/>
              <a:t>11/30/22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8B97-0813-E84F-8B65-BAB6F42EBB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675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0E7D-4331-7140-82A1-CE277445C9FA}" type="datetimeFigureOut">
              <a:rPr lang="en-US" smtClean="0"/>
              <a:t>11/30/22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8B97-0813-E84F-8B65-BAB6F42EBB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783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0E7D-4331-7140-82A1-CE277445C9FA}" type="datetimeFigureOut">
              <a:rPr lang="en-US" smtClean="0"/>
              <a:t>11/30/22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8B97-0813-E84F-8B65-BAB6F42EBB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24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0E7D-4331-7140-82A1-CE277445C9FA}" type="datetimeFigureOut">
              <a:rPr lang="en-US" smtClean="0"/>
              <a:t>11/30/22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8B97-0813-E84F-8B65-BAB6F42EBB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931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0E7D-4331-7140-82A1-CE277445C9FA}" type="datetimeFigureOut">
              <a:rPr lang="en-US" smtClean="0"/>
              <a:t>11/30/22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8B97-0813-E84F-8B65-BAB6F42EBB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8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0E7D-4331-7140-82A1-CE277445C9FA}" type="datetimeFigureOut">
              <a:rPr lang="en-US" smtClean="0"/>
              <a:t>11/30/22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8B97-0813-E84F-8B65-BAB6F42EBB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5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0E7D-4331-7140-82A1-CE277445C9FA}" type="datetimeFigureOut">
              <a:rPr lang="en-US" smtClean="0"/>
              <a:t>11/30/22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8B97-0813-E84F-8B65-BAB6F42EBB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59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0E7D-4331-7140-82A1-CE277445C9FA}" type="datetimeFigureOut">
              <a:rPr lang="en-US" smtClean="0"/>
              <a:t>11/30/22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8B97-0813-E84F-8B65-BAB6F42EBB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827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0E7D-4331-7140-82A1-CE277445C9FA}" type="datetimeFigureOut">
              <a:rPr lang="en-US" smtClean="0"/>
              <a:t>11/30/22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8B97-0813-E84F-8B65-BAB6F42EBB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413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0E7D-4331-7140-82A1-CE277445C9FA}" type="datetimeFigureOut">
              <a:rPr lang="en-US" smtClean="0"/>
              <a:t>11/30/22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8B97-0813-E84F-8B65-BAB6F42EBB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57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0E7D-4331-7140-82A1-CE277445C9FA}" type="datetimeFigureOut">
              <a:rPr lang="en-US" smtClean="0"/>
              <a:t>11/30/22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8B97-0813-E84F-8B65-BAB6F42EBB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713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0E7D-4331-7140-82A1-CE277445C9FA}" type="datetimeFigureOut">
              <a:rPr lang="en-US" smtClean="0"/>
              <a:t>11/30/22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8B97-0813-E84F-8B65-BAB6F42EBB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82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0E7D-4331-7140-82A1-CE277445C9FA}" type="datetimeFigureOut">
              <a:rPr lang="en-US" smtClean="0"/>
              <a:t>11/30/22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8B97-0813-E84F-8B65-BAB6F42EBB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18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80E7D-4331-7140-82A1-CE277445C9FA}" type="datetimeFigureOut">
              <a:rPr lang="en-US" smtClean="0"/>
              <a:t>11/30/22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F8B97-0813-E84F-8B65-BAB6F42EBB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1426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delong@consumerfed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6AE8945C-1126-112A-469D-3377A0F3E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9C7221-BD87-5243-90BB-CA000B67A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530" y="1687048"/>
            <a:ext cx="11188558" cy="23876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Watch Where You’re Going: Telematics, Auto Insurance, and the Need for Consumer Protections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C02ABC-7F58-9AEA-2CD9-34200909E2C0}"/>
              </a:ext>
            </a:extLst>
          </p:cNvPr>
          <p:cNvSpPr/>
          <p:nvPr/>
        </p:nvSpPr>
        <p:spPr>
          <a:xfrm>
            <a:off x="585629" y="4345968"/>
            <a:ext cx="7150810" cy="2183080"/>
          </a:xfrm>
          <a:prstGeom prst="rect">
            <a:avLst/>
          </a:prstGeom>
          <a:solidFill>
            <a:schemeClr val="bg2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8E811B-566B-C842-92FF-597E47A8F1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206" y="4526711"/>
            <a:ext cx="8311794" cy="1655762"/>
          </a:xfrm>
        </p:spPr>
        <p:txBody>
          <a:bodyPr>
            <a:noAutofit/>
          </a:bodyPr>
          <a:lstStyle/>
          <a:p>
            <a:r>
              <a:rPr lang="en-US" sz="3000" b="1" dirty="0"/>
              <a:t>By Michael DeLong</a:t>
            </a:r>
          </a:p>
          <a:p>
            <a:r>
              <a:rPr lang="en-US" sz="3000" b="1" dirty="0"/>
              <a:t>Research and Advocacy Associate, Consumer Federation of America</a:t>
            </a:r>
          </a:p>
        </p:txBody>
      </p:sp>
    </p:spTree>
    <p:extLst>
      <p:ext uri="{BB962C8B-B14F-4D97-AF65-F5344CB8AC3E}">
        <p14:creationId xmlns:p14="http://schemas.microsoft.com/office/powerpoint/2010/main" val="303614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F03F7BF1-E42E-9A2F-AC66-790B34933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B5125C-34BF-4C44-9884-D780CD5D7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03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A0A35F72-37C0-F113-47AC-ED882109D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F3A970-0DAA-464D-A18D-7EBCF2388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865" y="228103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/>
              <a:t>Skepticism from consumers about telematics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8E8D6D-7ACF-90E2-F3F1-CD5A18D8205A}"/>
              </a:ext>
            </a:extLst>
          </p:cNvPr>
          <p:cNvSpPr/>
          <p:nvPr/>
        </p:nvSpPr>
        <p:spPr>
          <a:xfrm>
            <a:off x="571734" y="1667648"/>
            <a:ext cx="10883951" cy="5006600"/>
          </a:xfrm>
          <a:prstGeom prst="rect">
            <a:avLst/>
          </a:prstGeom>
          <a:solidFill>
            <a:schemeClr val="bg2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79EE5-6E43-AF49-AF83-7B4D637E9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364" y="1530308"/>
            <a:ext cx="11048532" cy="3541714"/>
          </a:xfrm>
        </p:spPr>
        <p:txBody>
          <a:bodyPr>
            <a:noAutofit/>
          </a:bodyPr>
          <a:lstStyle/>
          <a:p>
            <a:r>
              <a:rPr lang="en-US" sz="3300" dirty="0"/>
              <a:t>Many consumers are wary of telematics programs and have been slow to sign up </a:t>
            </a:r>
          </a:p>
          <a:p>
            <a:r>
              <a:rPr lang="en-US" sz="3300" dirty="0"/>
              <a:t>Insurers are promoting telematics and trying to make it the default option, but telematics may be vulnerable to hackers and other malicious actors </a:t>
            </a:r>
          </a:p>
          <a:p>
            <a:r>
              <a:rPr lang="en-US" sz="3300" dirty="0"/>
              <a:t>Oldest programs have been around for over twenty years but have been adopted by only a minority of drivers</a:t>
            </a:r>
          </a:p>
        </p:txBody>
      </p:sp>
    </p:spTree>
    <p:extLst>
      <p:ext uri="{BB962C8B-B14F-4D97-AF65-F5344CB8AC3E}">
        <p14:creationId xmlns:p14="http://schemas.microsoft.com/office/powerpoint/2010/main" val="1110694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E6638D6-F7B0-083A-FE1C-FE76E1F80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062D2D-D711-8940-9919-C8F38A2CE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734" y="279470"/>
            <a:ext cx="11274369" cy="1478570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/>
              <a:t>68% of Americans will not install telematics devices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BBF9CB-3319-F2DD-65CE-CD27836158E9}"/>
              </a:ext>
            </a:extLst>
          </p:cNvPr>
          <p:cNvSpPr/>
          <p:nvPr/>
        </p:nvSpPr>
        <p:spPr>
          <a:xfrm>
            <a:off x="623296" y="1862854"/>
            <a:ext cx="11109788" cy="4743426"/>
          </a:xfrm>
          <a:prstGeom prst="rect">
            <a:avLst/>
          </a:prstGeom>
          <a:solidFill>
            <a:schemeClr val="bg2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5A2BD-4FF8-7745-BD2C-29BBD83D9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818" y="1787153"/>
            <a:ext cx="11127106" cy="3541714"/>
          </a:xfrm>
        </p:spPr>
        <p:txBody>
          <a:bodyPr>
            <a:noAutofit/>
          </a:bodyPr>
          <a:lstStyle/>
          <a:p>
            <a:r>
              <a:rPr lang="en-US" sz="3300" dirty="0"/>
              <a:t>Recent Policy Genius study found that </a:t>
            </a:r>
            <a:r>
              <a:rPr lang="en-US" sz="3300" b="1" dirty="0"/>
              <a:t>68% of Americans </a:t>
            </a:r>
            <a:r>
              <a:rPr lang="en-US" sz="3300" dirty="0"/>
              <a:t>would not install app that collects driving behavior or location data for insurance discounts </a:t>
            </a:r>
          </a:p>
          <a:p>
            <a:r>
              <a:rPr lang="en-US" sz="3300" b="1" dirty="0"/>
              <a:t>32% of Americans </a:t>
            </a:r>
            <a:r>
              <a:rPr lang="en-US" sz="3300" dirty="0"/>
              <a:t>would use telematics if offered a discount</a:t>
            </a:r>
          </a:p>
          <a:p>
            <a:r>
              <a:rPr lang="en-US" sz="3300" dirty="0"/>
              <a:t>Of those 32%, </a:t>
            </a:r>
            <a:r>
              <a:rPr lang="en-US" sz="3300" b="1" dirty="0"/>
              <a:t>67% would only use programs if it lowered their rates by half or more</a:t>
            </a:r>
          </a:p>
          <a:p>
            <a:r>
              <a:rPr lang="en-US" sz="3300" dirty="0"/>
              <a:t>Getting telematics governance right is better than getting it fast</a:t>
            </a:r>
          </a:p>
        </p:txBody>
      </p:sp>
    </p:spTree>
    <p:extLst>
      <p:ext uri="{BB962C8B-B14F-4D97-AF65-F5344CB8AC3E}">
        <p14:creationId xmlns:p14="http://schemas.microsoft.com/office/powerpoint/2010/main" val="534725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A67C2337-6B67-31A2-8815-980959F65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56F6D3-5254-C945-BD45-6510B9B31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60" y="587696"/>
            <a:ext cx="11178283" cy="1478570"/>
          </a:xfrm>
        </p:spPr>
        <p:txBody>
          <a:bodyPr>
            <a:noAutofit/>
          </a:bodyPr>
          <a:lstStyle/>
          <a:p>
            <a:pPr algn="ctr"/>
            <a:r>
              <a:rPr lang="en-US" sz="5000" b="1" dirty="0"/>
              <a:t>Our recommendations: DATA COLLECTION MUST BE TRANSPARENT AND PROGRAMS VOLUNTARY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23B63-BEB9-F389-9F09-E5A4C32372A2}"/>
              </a:ext>
            </a:extLst>
          </p:cNvPr>
          <p:cNvSpPr/>
          <p:nvPr/>
        </p:nvSpPr>
        <p:spPr>
          <a:xfrm>
            <a:off x="592479" y="2465799"/>
            <a:ext cx="10845353" cy="3804506"/>
          </a:xfrm>
          <a:prstGeom prst="rect">
            <a:avLst/>
          </a:prstGeom>
          <a:solidFill>
            <a:schemeClr val="bg2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53A76-23F0-E643-AC05-1ABB70F50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920" y="2362501"/>
            <a:ext cx="10728912" cy="3541714"/>
          </a:xfrm>
        </p:spPr>
        <p:txBody>
          <a:bodyPr>
            <a:noAutofit/>
          </a:bodyPr>
          <a:lstStyle/>
          <a:p>
            <a:r>
              <a:rPr lang="en-US" sz="3300" dirty="0"/>
              <a:t>Consumers and regulators need to know all the data points collected by insurers and third-party vendors </a:t>
            </a:r>
          </a:p>
          <a:p>
            <a:r>
              <a:rPr lang="en-US" sz="3300" dirty="0"/>
              <a:t>Mileage and a few other datapoints cited publicly by insurers, but possible that other behaviors are being collected </a:t>
            </a:r>
          </a:p>
          <a:p>
            <a:r>
              <a:rPr lang="en-US" sz="3300" dirty="0"/>
              <a:t>Telematics must be completely voluntary for consumers—no pressure or requirements </a:t>
            </a:r>
          </a:p>
        </p:txBody>
      </p:sp>
    </p:spTree>
    <p:extLst>
      <p:ext uri="{BB962C8B-B14F-4D97-AF65-F5344CB8AC3E}">
        <p14:creationId xmlns:p14="http://schemas.microsoft.com/office/powerpoint/2010/main" val="1497342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9DAABEBB-B28F-DEF2-6D5D-63C54940B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166A7E-A6E1-3D4B-916F-6626F7DFA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235" y="315426"/>
            <a:ext cx="10575531" cy="1478570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/>
              <a:t>Standards for data collected and used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90BE57-58D3-05F8-89B1-7E9E4E0F7FFF}"/>
              </a:ext>
            </a:extLst>
          </p:cNvPr>
          <p:cNvSpPr/>
          <p:nvPr/>
        </p:nvSpPr>
        <p:spPr>
          <a:xfrm>
            <a:off x="202059" y="1696394"/>
            <a:ext cx="11787882" cy="5043455"/>
          </a:xfrm>
          <a:prstGeom prst="rect">
            <a:avLst/>
          </a:prstGeom>
          <a:solidFill>
            <a:schemeClr val="bg2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EC0F9-6974-504F-B4CB-1AA16E8F2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937" y="1614653"/>
            <a:ext cx="11702264" cy="3541714"/>
          </a:xfrm>
        </p:spPr>
        <p:txBody>
          <a:bodyPr>
            <a:noAutofit/>
          </a:bodyPr>
          <a:lstStyle/>
          <a:p>
            <a:r>
              <a:rPr lang="en-US" sz="3200" dirty="0"/>
              <a:t>Strict limits on data collected and used by insurers in telematics programs</a:t>
            </a:r>
          </a:p>
          <a:p>
            <a:r>
              <a:rPr lang="en-US" sz="3200" dirty="0"/>
              <a:t>Regulators should only allow, after review, data demonstrably related to the risk of loss</a:t>
            </a:r>
          </a:p>
          <a:p>
            <a:r>
              <a:rPr lang="en-US" sz="3200" dirty="0"/>
              <a:t>Insurers must provide actuarial justification and causative explanation for each data point used—each component must be related to risk </a:t>
            </a:r>
          </a:p>
          <a:p>
            <a:r>
              <a:rPr lang="en-US" sz="3200" dirty="0"/>
              <a:t>Third-party vendors should be subject to state insurance department oversight </a:t>
            </a:r>
          </a:p>
        </p:txBody>
      </p:sp>
    </p:spTree>
    <p:extLst>
      <p:ext uri="{BB962C8B-B14F-4D97-AF65-F5344CB8AC3E}">
        <p14:creationId xmlns:p14="http://schemas.microsoft.com/office/powerpoint/2010/main" val="1419142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1F41FE70-1BC8-D7E0-0B41-814B7CBF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5B0C80-0D40-DC4E-9AF5-A6E6F0866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97279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/>
              <a:t>Transparency of algorithms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B2D916-5621-0CD9-E190-6B870258151D}"/>
              </a:ext>
            </a:extLst>
          </p:cNvPr>
          <p:cNvSpPr/>
          <p:nvPr/>
        </p:nvSpPr>
        <p:spPr>
          <a:xfrm>
            <a:off x="698645" y="1603928"/>
            <a:ext cx="10828962" cy="4611937"/>
          </a:xfrm>
          <a:prstGeom prst="rect">
            <a:avLst/>
          </a:prstGeom>
          <a:solidFill>
            <a:schemeClr val="bg2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4CAFB-7085-CF4A-981D-7308C1E62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190" y="1715232"/>
            <a:ext cx="10694417" cy="3541714"/>
          </a:xfrm>
        </p:spPr>
        <p:txBody>
          <a:bodyPr>
            <a:noAutofit/>
          </a:bodyPr>
          <a:lstStyle/>
          <a:p>
            <a:r>
              <a:rPr lang="en-US" sz="3200" dirty="0"/>
              <a:t>Regulators, elected officials, and consumers need to see how algorithms work—what goes into the calculations and what comes out </a:t>
            </a:r>
          </a:p>
          <a:p>
            <a:r>
              <a:rPr lang="en-US" sz="3200" dirty="0"/>
              <a:t>All components and inputs should be identified and so should the weight given to them</a:t>
            </a:r>
          </a:p>
          <a:p>
            <a:r>
              <a:rPr lang="en-US" sz="3200" dirty="0"/>
              <a:t>Algorithms should be presented to consumers in plain language, with weighted percentages of each driving behavior </a:t>
            </a:r>
          </a:p>
        </p:txBody>
      </p:sp>
    </p:spTree>
    <p:extLst>
      <p:ext uri="{BB962C8B-B14F-4D97-AF65-F5344CB8AC3E}">
        <p14:creationId xmlns:p14="http://schemas.microsoft.com/office/powerpoint/2010/main" val="3811765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17265D40-C95D-6750-ECD4-D59F266EA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D8436C-AB6E-8F44-8DEF-37D19654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591" y="135636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/>
              <a:t>STRONG PRIVACY STANDARDS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09E27D-AF64-2069-0BB9-B9E638F4A5CF}"/>
              </a:ext>
            </a:extLst>
          </p:cNvPr>
          <p:cNvSpPr/>
          <p:nvPr/>
        </p:nvSpPr>
        <p:spPr>
          <a:xfrm>
            <a:off x="698642" y="1377899"/>
            <a:ext cx="11133759" cy="5015696"/>
          </a:xfrm>
          <a:prstGeom prst="rect">
            <a:avLst/>
          </a:prstGeom>
          <a:solidFill>
            <a:schemeClr val="bg2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DB075-8AA1-EE4A-BB03-8D8AA23FF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643" y="1293997"/>
            <a:ext cx="11270748" cy="3541714"/>
          </a:xfrm>
        </p:spPr>
        <p:txBody>
          <a:bodyPr>
            <a:noAutofit/>
          </a:bodyPr>
          <a:lstStyle/>
          <a:p>
            <a:r>
              <a:rPr lang="en-US" sz="3200" dirty="0"/>
              <a:t>Consumers should have control over their driving behavior data and determine what it is used for </a:t>
            </a:r>
          </a:p>
          <a:p>
            <a:r>
              <a:rPr lang="en-US" sz="3200" dirty="0"/>
              <a:t>Data should only be used for evaluating risk </a:t>
            </a:r>
          </a:p>
          <a:p>
            <a:r>
              <a:rPr lang="en-US" sz="3200" dirty="0"/>
              <a:t>Data should not be sold or shared with other corporations or affiliates for marketing or other purposes</a:t>
            </a:r>
          </a:p>
          <a:p>
            <a:r>
              <a:rPr lang="en-US" sz="3200" dirty="0"/>
              <a:t>Consumers should receive regular accounting of the data collected and how it has been been used to rate their policies</a:t>
            </a:r>
          </a:p>
        </p:txBody>
      </p:sp>
    </p:spTree>
    <p:extLst>
      <p:ext uri="{BB962C8B-B14F-4D97-AF65-F5344CB8AC3E}">
        <p14:creationId xmlns:p14="http://schemas.microsoft.com/office/powerpoint/2010/main" val="1983838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EBDABD55-7623-DA43-6B1A-881C6BF21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53F8A8-94DE-8F44-914D-E32C9E8F6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724329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/>
              <a:t>Testing for disparate impact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7E7A54-9F3B-79CD-7CE6-26EF157C259E}"/>
              </a:ext>
            </a:extLst>
          </p:cNvPr>
          <p:cNvSpPr/>
          <p:nvPr/>
        </p:nvSpPr>
        <p:spPr>
          <a:xfrm>
            <a:off x="980445" y="2014895"/>
            <a:ext cx="10506062" cy="4118776"/>
          </a:xfrm>
          <a:prstGeom prst="rect">
            <a:avLst/>
          </a:prstGeom>
          <a:solidFill>
            <a:schemeClr val="bg2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47B7F-78C1-204C-A067-84A5A60E9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446" y="2051404"/>
            <a:ext cx="10313302" cy="3541714"/>
          </a:xfrm>
        </p:spPr>
        <p:txBody>
          <a:bodyPr>
            <a:noAutofit/>
          </a:bodyPr>
          <a:lstStyle/>
          <a:p>
            <a:r>
              <a:rPr lang="en-US" sz="3300" dirty="0"/>
              <a:t>Disparate impact analysis of telematics algorithms to find and correct unfair discrimination against protected classes</a:t>
            </a:r>
          </a:p>
          <a:p>
            <a:r>
              <a:rPr lang="en-US" sz="3300" dirty="0"/>
              <a:t>Biased data can perpetuate and reinforce structural racism </a:t>
            </a:r>
          </a:p>
          <a:p>
            <a:r>
              <a:rPr lang="en-US" sz="3300" dirty="0"/>
              <a:t>Colorado law SB 21-169 is a good first step—establishes stakeholder process for getting rid of unfair discrimination </a:t>
            </a:r>
          </a:p>
        </p:txBody>
      </p:sp>
    </p:spTree>
    <p:extLst>
      <p:ext uri="{BB962C8B-B14F-4D97-AF65-F5344CB8AC3E}">
        <p14:creationId xmlns:p14="http://schemas.microsoft.com/office/powerpoint/2010/main" val="1666788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EBDABD55-7623-DA43-6B1A-881C6BF21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53F8A8-94DE-8F44-914D-E32C9E8F6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724329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/>
              <a:t>What actions the naic should take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7E7A54-9F3B-79CD-7CE6-26EF157C259E}"/>
              </a:ext>
            </a:extLst>
          </p:cNvPr>
          <p:cNvSpPr/>
          <p:nvPr/>
        </p:nvSpPr>
        <p:spPr>
          <a:xfrm>
            <a:off x="980445" y="2014895"/>
            <a:ext cx="10506062" cy="4118776"/>
          </a:xfrm>
          <a:prstGeom prst="rect">
            <a:avLst/>
          </a:prstGeom>
          <a:solidFill>
            <a:schemeClr val="bg2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47B7F-78C1-204C-A067-84A5A60E9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446" y="2051404"/>
            <a:ext cx="10313302" cy="3541714"/>
          </a:xfrm>
        </p:spPr>
        <p:txBody>
          <a:bodyPr>
            <a:noAutofit/>
          </a:bodyPr>
          <a:lstStyle/>
          <a:p>
            <a:r>
              <a:rPr lang="en-US" sz="3300" dirty="0"/>
              <a:t>NAIC should adopt a model bill governing telematics</a:t>
            </a:r>
          </a:p>
          <a:p>
            <a:r>
              <a:rPr lang="en-US" sz="3300" dirty="0"/>
              <a:t>Bill should require insurers to provide explanations of how factors are connected to risk</a:t>
            </a:r>
          </a:p>
          <a:p>
            <a:r>
              <a:rPr lang="en-US" sz="3300" dirty="0"/>
              <a:t>Also require public disclosure of scoring methodologies </a:t>
            </a:r>
          </a:p>
          <a:p>
            <a:r>
              <a:rPr lang="en-US" sz="3300" dirty="0"/>
              <a:t>Require testing to ensure telematics doesn’t result in unfair discrimination </a:t>
            </a:r>
          </a:p>
        </p:txBody>
      </p:sp>
    </p:spTree>
    <p:extLst>
      <p:ext uri="{BB962C8B-B14F-4D97-AF65-F5344CB8AC3E}">
        <p14:creationId xmlns:p14="http://schemas.microsoft.com/office/powerpoint/2010/main" val="2942421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A6BA278A-9A40-EFB0-1A80-27B647C44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C6A8C6-77CE-0A7F-97DE-53507D39CE41}"/>
              </a:ext>
            </a:extLst>
          </p:cNvPr>
          <p:cNvSpPr/>
          <p:nvPr/>
        </p:nvSpPr>
        <p:spPr>
          <a:xfrm>
            <a:off x="3412856" y="4109655"/>
            <a:ext cx="5363110" cy="1780889"/>
          </a:xfrm>
          <a:prstGeom prst="rect">
            <a:avLst/>
          </a:prstGeom>
          <a:solidFill>
            <a:schemeClr val="bg2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7D5289DA-C113-B148-A88C-A7BD684FC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661" y="827087"/>
            <a:ext cx="4635500" cy="28448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D4E07-7EDA-9D48-9E4E-08EFDDC56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105651"/>
            <a:ext cx="9905999" cy="35417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b="1" dirty="0">
              <a:solidFill>
                <a:srgbClr val="B8FA56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endParaRPr lang="en-US" sz="3200" b="1" dirty="0">
              <a:solidFill>
                <a:srgbClr val="B8FA56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endParaRPr lang="en-US" sz="3200" b="1" dirty="0">
              <a:solidFill>
                <a:srgbClr val="B8FA56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en-US" sz="3200" b="1" dirty="0"/>
              <a:t>Questions? Contact us at</a:t>
            </a:r>
            <a:endParaRPr lang="en-US" sz="3200" b="1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en-US" sz="32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mdelong@consumerfed.org</a:t>
            </a:r>
            <a:endParaRPr lang="en-US" sz="3200" b="1"/>
          </a:p>
          <a:p>
            <a:pPr marL="0" indent="0" algn="ctr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41768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CD06FCFA-04B1-C2F9-F29B-94EF1317D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A213AF-0264-9B49-858B-62FD99352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87856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/>
              <a:t>INTRODUCTION and overview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8468BA-C74D-8A25-5E00-81189E5E9FCA}"/>
              </a:ext>
            </a:extLst>
          </p:cNvPr>
          <p:cNvSpPr/>
          <p:nvPr/>
        </p:nvSpPr>
        <p:spPr>
          <a:xfrm>
            <a:off x="544532" y="1612316"/>
            <a:ext cx="11274177" cy="4665195"/>
          </a:xfrm>
          <a:prstGeom prst="rect">
            <a:avLst/>
          </a:prstGeom>
          <a:solidFill>
            <a:schemeClr val="bg2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0FC1C-4841-7448-943B-07B49BD54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946" y="1611177"/>
            <a:ext cx="11274176" cy="3541714"/>
          </a:xfrm>
        </p:spPr>
        <p:txBody>
          <a:bodyPr>
            <a:noAutofit/>
          </a:bodyPr>
          <a:lstStyle/>
          <a:p>
            <a:r>
              <a:rPr lang="en-US" sz="3300" dirty="0"/>
              <a:t>Auto insurers increasingly use telematics programs to get consumer-generated driving data and use data for insurance pricing</a:t>
            </a:r>
          </a:p>
          <a:p>
            <a:r>
              <a:rPr lang="en-US" sz="3300" dirty="0"/>
              <a:t>Programs show substantial promise for consumers but also pose major risks</a:t>
            </a:r>
          </a:p>
          <a:p>
            <a:r>
              <a:rPr lang="en-US" sz="3300" dirty="0"/>
              <a:t>Strong, effective oversight and regulations are needed to ensure these programs benefit consumers and are not misused</a:t>
            </a:r>
          </a:p>
        </p:txBody>
      </p:sp>
    </p:spTree>
    <p:extLst>
      <p:ext uri="{BB962C8B-B14F-4D97-AF65-F5344CB8AC3E}">
        <p14:creationId xmlns:p14="http://schemas.microsoft.com/office/powerpoint/2010/main" val="3312459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80E9584E-B69C-6A44-E302-DD4C45676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7E40E9-5D3C-F145-AF9B-843BC2AF5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616" y="269194"/>
            <a:ext cx="10746769" cy="1478570"/>
          </a:xfrm>
        </p:spPr>
        <p:txBody>
          <a:bodyPr>
            <a:normAutofit/>
          </a:bodyPr>
          <a:lstStyle/>
          <a:p>
            <a:pPr algn="ctr"/>
            <a:r>
              <a:rPr lang="en-US" sz="4500" b="1" dirty="0"/>
              <a:t>AUTO INSURANCE IMPACTS NEARLY EVERY CONSUMER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C0BCEE-9632-2C7E-1B32-3AAA9EB31107}"/>
              </a:ext>
            </a:extLst>
          </p:cNvPr>
          <p:cNvSpPr/>
          <p:nvPr/>
        </p:nvSpPr>
        <p:spPr>
          <a:xfrm>
            <a:off x="438364" y="1638727"/>
            <a:ext cx="11263901" cy="4741523"/>
          </a:xfrm>
          <a:prstGeom prst="rect">
            <a:avLst/>
          </a:prstGeom>
          <a:solidFill>
            <a:schemeClr val="bg2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75A51-E26B-C54D-85A1-BBB16A337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610" y="1654135"/>
            <a:ext cx="11520758" cy="3924728"/>
          </a:xfrm>
        </p:spPr>
        <p:txBody>
          <a:bodyPr>
            <a:noAutofit/>
          </a:bodyPr>
          <a:lstStyle/>
          <a:p>
            <a:r>
              <a:rPr lang="en-US" sz="3300" dirty="0"/>
              <a:t>Drivers are required to purchase auto insurance</a:t>
            </a:r>
          </a:p>
          <a:p>
            <a:r>
              <a:rPr lang="en-US" sz="3300" dirty="0"/>
              <a:t>Regulators must ensure this product is affordable and that consumers are not subject to unfair discrimination </a:t>
            </a:r>
          </a:p>
          <a:p>
            <a:r>
              <a:rPr lang="en-US" sz="3300" dirty="0"/>
              <a:t>Robust government oversight needed to make sure this market functions well </a:t>
            </a:r>
          </a:p>
          <a:p>
            <a:r>
              <a:rPr lang="en-US" sz="3300" dirty="0"/>
              <a:t>With new products, including tech-driven products, guardrails and rules should be developed early so problematic practices aren’t baked into the system</a:t>
            </a:r>
          </a:p>
        </p:txBody>
      </p:sp>
    </p:spTree>
    <p:extLst>
      <p:ext uri="{BB962C8B-B14F-4D97-AF65-F5344CB8AC3E}">
        <p14:creationId xmlns:p14="http://schemas.microsoft.com/office/powerpoint/2010/main" val="3781788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F30D5B2-0D1D-3578-F786-B2DD4F8CD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3D1A8-EF50-1B48-9760-1788BF57C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514" y="577422"/>
            <a:ext cx="11311847" cy="1478570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/>
              <a:t>The RISE of Telematics/Usage based insurance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AFB7F5-CDC3-5035-F809-B4B26EA2C809}"/>
              </a:ext>
            </a:extLst>
          </p:cNvPr>
          <p:cNvSpPr/>
          <p:nvPr/>
        </p:nvSpPr>
        <p:spPr>
          <a:xfrm>
            <a:off x="842484" y="2076541"/>
            <a:ext cx="10510462" cy="4447550"/>
          </a:xfrm>
          <a:prstGeom prst="rect">
            <a:avLst/>
          </a:prstGeom>
          <a:solidFill>
            <a:schemeClr val="bg2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0322C-1CDD-E046-AA9B-10106F1C5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484" y="2023459"/>
            <a:ext cx="10726219" cy="3541714"/>
          </a:xfrm>
        </p:spPr>
        <p:txBody>
          <a:bodyPr>
            <a:noAutofit/>
          </a:bodyPr>
          <a:lstStyle/>
          <a:p>
            <a:r>
              <a:rPr lang="en-US" sz="3300" dirty="0"/>
              <a:t>Insurance programs that capture data from consumers’ cars and mobile phones while driving, and use that data to calculate insurance premiums</a:t>
            </a:r>
          </a:p>
          <a:p>
            <a:r>
              <a:rPr lang="en-US" sz="3300" dirty="0"/>
              <a:t>GPS was adapted for civilian use and paved the way for telematics </a:t>
            </a:r>
          </a:p>
          <a:p>
            <a:r>
              <a:rPr lang="en-US" sz="3300" dirty="0"/>
              <a:t>Progressive started Snapshot back in 1998 and now all the largest auto insurers have their own programs </a:t>
            </a:r>
          </a:p>
        </p:txBody>
      </p:sp>
    </p:spTree>
    <p:extLst>
      <p:ext uri="{BB962C8B-B14F-4D97-AF65-F5344CB8AC3E}">
        <p14:creationId xmlns:p14="http://schemas.microsoft.com/office/powerpoint/2010/main" val="2994157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E1932781-C53F-AA81-F6CF-E8A39DFB7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555EA3-F9EF-7544-9E1E-4A246B00E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692" y="423312"/>
            <a:ext cx="11791308" cy="1478570"/>
          </a:xfrm>
        </p:spPr>
        <p:txBody>
          <a:bodyPr>
            <a:noAutofit/>
          </a:bodyPr>
          <a:lstStyle/>
          <a:p>
            <a:pPr algn="ctr"/>
            <a:r>
              <a:rPr lang="en-US" sz="5000" b="1" dirty="0"/>
              <a:t>Goal is to evaluate Consumer driving behavior and price accordingly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D05C7D-A681-576E-E559-BBE29AA784C2}"/>
              </a:ext>
            </a:extLst>
          </p:cNvPr>
          <p:cNvSpPr/>
          <p:nvPr/>
        </p:nvSpPr>
        <p:spPr>
          <a:xfrm>
            <a:off x="1017142" y="2179281"/>
            <a:ext cx="10263883" cy="4447550"/>
          </a:xfrm>
          <a:prstGeom prst="rect">
            <a:avLst/>
          </a:prstGeom>
          <a:solidFill>
            <a:schemeClr val="bg2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B490E-7814-7A43-A124-B8C185D19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302" y="2198109"/>
            <a:ext cx="10139613" cy="3541714"/>
          </a:xfrm>
        </p:spPr>
        <p:txBody>
          <a:bodyPr>
            <a:noAutofit/>
          </a:bodyPr>
          <a:lstStyle/>
          <a:p>
            <a:r>
              <a:rPr lang="en-US" sz="3200" dirty="0"/>
              <a:t>Data allow insurance companies to directly evaluate certain driving behavior and calculate rates based on that behavior, with pricing meant to closely reflect risk</a:t>
            </a:r>
          </a:p>
          <a:p>
            <a:r>
              <a:rPr lang="en-US" sz="3200" dirty="0"/>
              <a:t>Insurers state that another goal of programs is to encourage safer driving</a:t>
            </a:r>
          </a:p>
          <a:p>
            <a:r>
              <a:rPr lang="en-US" sz="3200" dirty="0"/>
              <a:t>But insurers have generally withheld the full scope of these programs and there is little transparency </a:t>
            </a:r>
          </a:p>
        </p:txBody>
      </p:sp>
    </p:spTree>
    <p:extLst>
      <p:ext uri="{BB962C8B-B14F-4D97-AF65-F5344CB8AC3E}">
        <p14:creationId xmlns:p14="http://schemas.microsoft.com/office/powerpoint/2010/main" val="3455317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2CD19E1-5CE6-BE10-87F8-56C0BA0F3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5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66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1E429AA2-0CB1-4C26-0F2F-2593C7163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616F3D-020A-AA47-99BD-392D87A91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43" y="450802"/>
            <a:ext cx="11146479" cy="1478570"/>
          </a:xfrm>
        </p:spPr>
        <p:txBody>
          <a:bodyPr>
            <a:noAutofit/>
          </a:bodyPr>
          <a:lstStyle/>
          <a:p>
            <a:pPr algn="ctr"/>
            <a:r>
              <a:rPr lang="en-US" sz="5200" b="1" dirty="0"/>
              <a:t>POSSIBLE BENEFITS for consumers…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C46961-1ECE-B6C1-4DEB-ABEDB334EA82}"/>
              </a:ext>
            </a:extLst>
          </p:cNvPr>
          <p:cNvSpPr/>
          <p:nvPr/>
        </p:nvSpPr>
        <p:spPr>
          <a:xfrm>
            <a:off x="606665" y="1941262"/>
            <a:ext cx="10876050" cy="4038297"/>
          </a:xfrm>
          <a:prstGeom prst="rect">
            <a:avLst/>
          </a:prstGeom>
          <a:solidFill>
            <a:schemeClr val="bg2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EFB27-E47C-FF48-80E4-DF1158F21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105" y="1941263"/>
            <a:ext cx="10776610" cy="3541714"/>
          </a:xfrm>
        </p:spPr>
        <p:txBody>
          <a:bodyPr>
            <a:noAutofit/>
          </a:bodyPr>
          <a:lstStyle/>
          <a:p>
            <a:r>
              <a:rPr lang="en-US" sz="3300" dirty="0"/>
              <a:t>Telematics could replace currently used socioeconomic factors (credit history, education levels, job, homeownership status, ZIP code, etc.) with better pricing systems </a:t>
            </a:r>
          </a:p>
          <a:p>
            <a:r>
              <a:rPr lang="en-US" sz="3300" dirty="0"/>
              <a:t>Premiums could be more closely aligned with risk, theoretically reducing costs for safe drivers </a:t>
            </a:r>
          </a:p>
          <a:p>
            <a:r>
              <a:rPr lang="en-US" sz="3300" dirty="0"/>
              <a:t>Better calculations of risk and likelihood of crashes and claims </a:t>
            </a:r>
          </a:p>
        </p:txBody>
      </p:sp>
    </p:spTree>
    <p:extLst>
      <p:ext uri="{BB962C8B-B14F-4D97-AF65-F5344CB8AC3E}">
        <p14:creationId xmlns:p14="http://schemas.microsoft.com/office/powerpoint/2010/main" val="855390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74CA1AAC-5865-99F9-2B25-C370A890F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5D0718-26A9-7047-A703-887A09D7C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69193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/>
              <a:t>BUT ALSO Serious PROBLEMS For consumers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322715-3469-510E-9F53-FA47769BD8F7}"/>
              </a:ext>
            </a:extLst>
          </p:cNvPr>
          <p:cNvSpPr/>
          <p:nvPr/>
        </p:nvSpPr>
        <p:spPr>
          <a:xfrm>
            <a:off x="606665" y="1806084"/>
            <a:ext cx="10876050" cy="4748828"/>
          </a:xfrm>
          <a:prstGeom prst="rect">
            <a:avLst/>
          </a:prstGeom>
          <a:solidFill>
            <a:schemeClr val="bg2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EC612-6A32-A242-B9CC-432A6EB28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665" y="1827704"/>
            <a:ext cx="10787375" cy="3541714"/>
          </a:xfrm>
        </p:spPr>
        <p:txBody>
          <a:bodyPr>
            <a:noAutofit/>
          </a:bodyPr>
          <a:lstStyle/>
          <a:p>
            <a:r>
              <a:rPr lang="en-US" sz="3300" dirty="0"/>
              <a:t>Data privacy issues for consumers, including what information is being gathered and what it is used for </a:t>
            </a:r>
          </a:p>
          <a:p>
            <a:r>
              <a:rPr lang="en-US" sz="3300" dirty="0"/>
              <a:t>Little or no transparency regarding algorithms and data models, including unintended bias and unfair discrimination </a:t>
            </a:r>
          </a:p>
          <a:p>
            <a:r>
              <a:rPr lang="en-US" sz="3300" dirty="0"/>
              <a:t>Continued use of non-driving factors—any rating system that relies on telematics should eliminate them</a:t>
            </a:r>
          </a:p>
          <a:p>
            <a:r>
              <a:rPr lang="en-US" sz="3300" dirty="0"/>
              <a:t>Insurer abuse of programs to raise costs </a:t>
            </a:r>
          </a:p>
        </p:txBody>
      </p:sp>
    </p:spTree>
    <p:extLst>
      <p:ext uri="{BB962C8B-B14F-4D97-AF65-F5344CB8AC3E}">
        <p14:creationId xmlns:p14="http://schemas.microsoft.com/office/powerpoint/2010/main" val="3348653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7C674858-303A-E68E-82FB-E2E9EC007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F48452-3E50-AC41-801A-F4A18B46E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30" y="609600"/>
            <a:ext cx="7452640" cy="1639886"/>
          </a:xfrm>
        </p:spPr>
        <p:txBody>
          <a:bodyPr>
            <a:noAutofit/>
          </a:bodyPr>
          <a:lstStyle/>
          <a:p>
            <a:pPr algn="ctr"/>
            <a:r>
              <a:rPr lang="en-US" sz="5000" b="1" dirty="0"/>
              <a:t>WHAT DATA Is COLLECTED, and What is it used for?</a:t>
            </a:r>
          </a:p>
        </p:txBody>
      </p:sp>
      <p:pic>
        <p:nvPicPr>
          <p:cNvPr id="6" name="Picture Placeholder 5" descr="A person holding a phone&#10;&#10;Description automatically generated with low confidence">
            <a:extLst>
              <a:ext uri="{FF2B5EF4-FFF2-40B4-BE49-F238E27FC236}">
                <a16:creationId xmlns:a16="http://schemas.microsoft.com/office/drawing/2014/main" id="{2924D5C7-1D5D-7B47-BA2F-2783D0B884A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6419" r="26419"/>
          <a:stretch>
            <a:fillRect/>
          </a:stretch>
        </p:blipFill>
        <p:spPr>
          <a:xfrm>
            <a:off x="7997168" y="794533"/>
            <a:ext cx="3879954" cy="5482974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9ECDC49-8E18-1E51-DEE6-1B770531FD68}"/>
              </a:ext>
            </a:extLst>
          </p:cNvPr>
          <p:cNvSpPr/>
          <p:nvPr/>
        </p:nvSpPr>
        <p:spPr>
          <a:xfrm>
            <a:off x="314878" y="2249485"/>
            <a:ext cx="7452640" cy="4480087"/>
          </a:xfrm>
          <a:prstGeom prst="rect">
            <a:avLst/>
          </a:prstGeom>
          <a:solidFill>
            <a:schemeClr val="bg2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A9B65-CA3C-D54B-8265-3CD8A877C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8506" y="2192423"/>
            <a:ext cx="7452640" cy="354171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300" dirty="0"/>
              <a:t>Insurers acknowledge some data that telematics systems collect, like miles driven, speed, hard braking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300" dirty="0"/>
              <a:t>But very likely other data points remain hidden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300" dirty="0"/>
              <a:t>CFA and Consumer Reports both investigated the data collected</a:t>
            </a:r>
          </a:p>
        </p:txBody>
      </p:sp>
    </p:spTree>
    <p:extLst>
      <p:ext uri="{BB962C8B-B14F-4D97-AF65-F5344CB8AC3E}">
        <p14:creationId xmlns:p14="http://schemas.microsoft.com/office/powerpoint/2010/main" val="19152416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2320</TotalTime>
  <Words>917</Words>
  <Application>Microsoft Macintosh PowerPoint</Application>
  <PresentationFormat>Widescreen</PresentationFormat>
  <Paragraphs>77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Tw Cen MT</vt:lpstr>
      <vt:lpstr>Circuit</vt:lpstr>
      <vt:lpstr>Watch Where You’re Going: Telematics, Auto Insurance, and the Need for Consumer Protections </vt:lpstr>
      <vt:lpstr>INTRODUCTION and overview </vt:lpstr>
      <vt:lpstr>AUTO INSURANCE IMPACTS NEARLY EVERY CONSUMER</vt:lpstr>
      <vt:lpstr>The RISE of Telematics/Usage based insurance </vt:lpstr>
      <vt:lpstr>Goal is to evaluate Consumer driving behavior and price accordingly </vt:lpstr>
      <vt:lpstr>PowerPoint Presentation</vt:lpstr>
      <vt:lpstr>POSSIBLE BENEFITS for consumers…</vt:lpstr>
      <vt:lpstr>BUT ALSO Serious PROBLEMS For consumers</vt:lpstr>
      <vt:lpstr>WHAT DATA Is COLLECTED, and What is it used for?</vt:lpstr>
      <vt:lpstr>PowerPoint Presentation</vt:lpstr>
      <vt:lpstr>Skepticism from consumers about telematics</vt:lpstr>
      <vt:lpstr>68% of Americans will not install telematics devices</vt:lpstr>
      <vt:lpstr>Our recommendations: DATA COLLECTION MUST BE TRANSPARENT AND PROGRAMS VOLUNTARY</vt:lpstr>
      <vt:lpstr>Standards for data collected and used </vt:lpstr>
      <vt:lpstr>Transparency of algorithms </vt:lpstr>
      <vt:lpstr>STRONG PRIVACY STANDARDS </vt:lpstr>
      <vt:lpstr>Testing for disparate impact </vt:lpstr>
      <vt:lpstr>What actions the naic should take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Watch Where You’re Going: Telematics, Auto Insurance, and the Need for Consumer Protections</dc:title>
  <dc:creator>Michael DeLong</dc:creator>
  <cp:lastModifiedBy>Michael DeLong</cp:lastModifiedBy>
  <cp:revision>120</cp:revision>
  <dcterms:created xsi:type="dcterms:W3CDTF">2022-05-12T20:45:51Z</dcterms:created>
  <dcterms:modified xsi:type="dcterms:W3CDTF">2022-11-30T16:56:48Z</dcterms:modified>
</cp:coreProperties>
</file>