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8"/>
  </p:normalViewPr>
  <p:slideViewPr>
    <p:cSldViewPr snapToGrid="0" snapToObjects="1">
      <p:cViewPr varScale="1">
        <p:scale>
          <a:sx n="75" d="100"/>
          <a:sy n="75" d="100"/>
        </p:scale>
        <p:origin x="3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8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EE99-119E-5649-BA89-E6DF7A453463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CFCA-D80F-AE48-BAF6-3FBF78A8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3D22B3-B4C8-1240-A7CE-4F0EE756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236323"/>
            <a:ext cx="6858000" cy="992605"/>
          </a:xfrm>
          <a:prstGeom prst="rect">
            <a:avLst/>
          </a:prstGeom>
        </p:spPr>
      </p:pic>
      <p:pic>
        <p:nvPicPr>
          <p:cNvPr id="1026" name="Picture 2" descr="Map of New Jersey">
            <a:extLst>
              <a:ext uri="{FF2B5EF4-FFF2-40B4-BE49-F238E27FC236}">
                <a16:creationId xmlns:a16="http://schemas.microsoft.com/office/drawing/2014/main" id="{5AD27F5D-7F58-364A-9A7C-F8080B3C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45" y="1103376"/>
            <a:ext cx="4424501" cy="76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50103-094C-0540-A76B-581F6FC0CD45}"/>
              </a:ext>
            </a:extLst>
          </p:cNvPr>
          <p:cNvSpPr txBox="1"/>
          <p:nvPr/>
        </p:nvSpPr>
        <p:spPr>
          <a:xfrm>
            <a:off x="981633" y="2438397"/>
            <a:ext cx="48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Insurance Premiums in New Jersey Vary Dramatically by ZIP Code Demographics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9926-0FCC-A844-B1AB-704F000F989F}"/>
              </a:ext>
            </a:extLst>
          </p:cNvPr>
          <p:cNvSpPr txBox="1"/>
          <p:nvPr/>
        </p:nvSpPr>
        <p:spPr>
          <a:xfrm>
            <a:off x="558796" y="8672424"/>
            <a:ext cx="574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Quadrant Information Services, LLC. The data are representative of publicly sourced data for a 35-year old driver with a clean driving record and other standardized characteristics. Individual customer rates may differ to the extent their personal characteristics differ from the base profile used.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EA7F8D-806F-E044-A8A2-2B9405C4E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37475"/>
              </p:ext>
            </p:extLst>
          </p:nvPr>
        </p:nvGraphicFramePr>
        <p:xfrm>
          <a:off x="680562" y="3427491"/>
          <a:ext cx="5461000" cy="2334260"/>
        </p:xfrm>
        <a:graphic>
          <a:graphicData uri="http://schemas.openxmlformats.org/drawingml/2006/table">
            <a:tbl>
              <a:tblPr/>
              <a:tblGrid>
                <a:gridCol w="1753620">
                  <a:extLst>
                    <a:ext uri="{9D8B030D-6E8A-4147-A177-3AD203B41FA5}">
                      <a16:colId xmlns:a16="http://schemas.microsoft.com/office/drawing/2014/main" val="3495512022"/>
                    </a:ext>
                  </a:extLst>
                </a:gridCol>
                <a:gridCol w="1134134">
                  <a:extLst>
                    <a:ext uri="{9D8B030D-6E8A-4147-A177-3AD203B41FA5}">
                      <a16:colId xmlns:a16="http://schemas.microsoft.com/office/drawing/2014/main" val="1243177318"/>
                    </a:ext>
                  </a:extLst>
                </a:gridCol>
                <a:gridCol w="771974">
                  <a:extLst>
                    <a:ext uri="{9D8B030D-6E8A-4147-A177-3AD203B41FA5}">
                      <a16:colId xmlns:a16="http://schemas.microsoft.com/office/drawing/2014/main" val="1217972898"/>
                    </a:ext>
                  </a:extLst>
                </a:gridCol>
                <a:gridCol w="771974">
                  <a:extLst>
                    <a:ext uri="{9D8B030D-6E8A-4147-A177-3AD203B41FA5}">
                      <a16:colId xmlns:a16="http://schemas.microsoft.com/office/drawing/2014/main" val="2957037699"/>
                    </a:ext>
                  </a:extLst>
                </a:gridCol>
                <a:gridCol w="1029298">
                  <a:extLst>
                    <a:ext uri="{9D8B030D-6E8A-4147-A177-3AD203B41FA5}">
                      <a16:colId xmlns:a16="http://schemas.microsoft.com/office/drawing/2014/main" val="24411201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Premium by Credit History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92085"/>
                  </a:ext>
                </a:extLst>
              </a:tr>
              <a:tr h="339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ZIP Code Demographics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Excellent Credit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 Credit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 Credit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Premium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11375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Majority 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075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Majority Latino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2102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Majority White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16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$50K Median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755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$150K Median Income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2386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Statewide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08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B3677F9-9F3F-4F48-8929-F1B7305095B7}"/>
              </a:ext>
            </a:extLst>
          </p:cNvPr>
          <p:cNvSpPr txBox="1"/>
          <p:nvPr/>
        </p:nvSpPr>
        <p:spPr>
          <a:xfrm>
            <a:off x="354105" y="6298052"/>
            <a:ext cx="6185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Majority Black ZIP Codes: </a:t>
            </a:r>
            <a:r>
              <a:rPr lang="en-US" sz="1400" b="1" dirty="0">
                <a:solidFill>
                  <a:schemeClr val="accent1"/>
                </a:solidFill>
              </a:rPr>
              <a:t>+49.5% </a:t>
            </a:r>
            <a:r>
              <a:rPr lang="en-US" sz="1400" dirty="0"/>
              <a:t>higher premiums than majority white ZIPs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Majority Latino ZIP Codes:  </a:t>
            </a:r>
            <a:r>
              <a:rPr lang="en-US" sz="1400" b="1" dirty="0">
                <a:solidFill>
                  <a:schemeClr val="accent1"/>
                </a:solidFill>
              </a:rPr>
              <a:t>+49.9% </a:t>
            </a:r>
            <a:r>
              <a:rPr lang="en-US" sz="1400" dirty="0"/>
              <a:t>higher premiums than majority white ZIPs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Low-income ZIP Codes: </a:t>
            </a:r>
            <a:r>
              <a:rPr lang="en-US" sz="1400" b="1" dirty="0">
                <a:solidFill>
                  <a:schemeClr val="accent1"/>
                </a:solidFill>
              </a:rPr>
              <a:t>+51.5%</a:t>
            </a:r>
            <a:r>
              <a:rPr lang="en-US" sz="1400" dirty="0"/>
              <a:t> higher premiums than high-income ZIPs</a:t>
            </a:r>
          </a:p>
        </p:txBody>
      </p:sp>
    </p:spTree>
    <p:extLst>
      <p:ext uri="{BB962C8B-B14F-4D97-AF65-F5344CB8AC3E}">
        <p14:creationId xmlns:p14="http://schemas.microsoft.com/office/powerpoint/2010/main" val="188443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184</Words>
  <Application>Microsoft Macintosh PowerPoint</Application>
  <PresentationFormat>A4 Paper (210x297 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Heller</dc:creator>
  <cp:lastModifiedBy>Michael DeLong</cp:lastModifiedBy>
  <cp:revision>8</cp:revision>
  <dcterms:created xsi:type="dcterms:W3CDTF">2020-11-18T20:16:51Z</dcterms:created>
  <dcterms:modified xsi:type="dcterms:W3CDTF">2021-11-29T18:48:10Z</dcterms:modified>
</cp:coreProperties>
</file>