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321" r:id="rId5"/>
    <p:sldId id="417" r:id="rId6"/>
    <p:sldId id="439" r:id="rId7"/>
    <p:sldId id="444" r:id="rId8"/>
    <p:sldId id="445" r:id="rId9"/>
    <p:sldId id="440" r:id="rId10"/>
    <p:sldId id="441" r:id="rId11"/>
    <p:sldId id="442" r:id="rId12"/>
    <p:sldId id="443" r:id="rId13"/>
    <p:sldId id="430" r:id="rId14"/>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pitchFamily="34" charset="0"/>
        <a:ea typeface="Geneva" pitchFamily="-127" charset="-128"/>
        <a:cs typeface="+mn-cs"/>
      </a:defRPr>
    </a:lvl1pPr>
    <a:lvl2pPr marL="457200" algn="l" defTabSz="457200" rtl="0" fontAlgn="base">
      <a:spcBef>
        <a:spcPct val="0"/>
      </a:spcBef>
      <a:spcAft>
        <a:spcPct val="0"/>
      </a:spcAft>
      <a:defRPr kern="1200">
        <a:solidFill>
          <a:schemeClr val="tx1"/>
        </a:solidFill>
        <a:latin typeface="Calibri" pitchFamily="34" charset="0"/>
        <a:ea typeface="Geneva" pitchFamily="-127" charset="-128"/>
        <a:cs typeface="+mn-cs"/>
      </a:defRPr>
    </a:lvl2pPr>
    <a:lvl3pPr marL="914400" algn="l" defTabSz="457200" rtl="0" fontAlgn="base">
      <a:spcBef>
        <a:spcPct val="0"/>
      </a:spcBef>
      <a:spcAft>
        <a:spcPct val="0"/>
      </a:spcAft>
      <a:defRPr kern="1200">
        <a:solidFill>
          <a:schemeClr val="tx1"/>
        </a:solidFill>
        <a:latin typeface="Calibri" pitchFamily="34" charset="0"/>
        <a:ea typeface="Geneva" pitchFamily="-127" charset="-128"/>
        <a:cs typeface="+mn-cs"/>
      </a:defRPr>
    </a:lvl3pPr>
    <a:lvl4pPr marL="1371600" algn="l" defTabSz="457200" rtl="0" fontAlgn="base">
      <a:spcBef>
        <a:spcPct val="0"/>
      </a:spcBef>
      <a:spcAft>
        <a:spcPct val="0"/>
      </a:spcAft>
      <a:defRPr kern="1200">
        <a:solidFill>
          <a:schemeClr val="tx1"/>
        </a:solidFill>
        <a:latin typeface="Calibri" pitchFamily="34" charset="0"/>
        <a:ea typeface="Geneva" pitchFamily="-127" charset="-128"/>
        <a:cs typeface="+mn-cs"/>
      </a:defRPr>
    </a:lvl4pPr>
    <a:lvl5pPr marL="1828800" algn="l" defTabSz="457200" rtl="0" fontAlgn="base">
      <a:spcBef>
        <a:spcPct val="0"/>
      </a:spcBef>
      <a:spcAft>
        <a:spcPct val="0"/>
      </a:spcAft>
      <a:defRPr kern="1200">
        <a:solidFill>
          <a:schemeClr val="tx1"/>
        </a:solidFill>
        <a:latin typeface="Calibri" pitchFamily="34" charset="0"/>
        <a:ea typeface="Geneva" pitchFamily="-127" charset="-128"/>
        <a:cs typeface="+mn-cs"/>
      </a:defRPr>
    </a:lvl5pPr>
    <a:lvl6pPr marL="2286000" algn="l" defTabSz="914400" rtl="0" eaLnBrk="1" latinLnBrk="0" hangingPunct="1">
      <a:defRPr kern="1200">
        <a:solidFill>
          <a:schemeClr val="tx1"/>
        </a:solidFill>
        <a:latin typeface="Calibri" pitchFamily="34" charset="0"/>
        <a:ea typeface="Geneva" pitchFamily="-127" charset="-128"/>
        <a:cs typeface="+mn-cs"/>
      </a:defRPr>
    </a:lvl6pPr>
    <a:lvl7pPr marL="2743200" algn="l" defTabSz="914400" rtl="0" eaLnBrk="1" latinLnBrk="0" hangingPunct="1">
      <a:defRPr kern="1200">
        <a:solidFill>
          <a:schemeClr val="tx1"/>
        </a:solidFill>
        <a:latin typeface="Calibri" pitchFamily="34" charset="0"/>
        <a:ea typeface="Geneva" pitchFamily="-127" charset="-128"/>
        <a:cs typeface="+mn-cs"/>
      </a:defRPr>
    </a:lvl7pPr>
    <a:lvl8pPr marL="3200400" algn="l" defTabSz="914400" rtl="0" eaLnBrk="1" latinLnBrk="0" hangingPunct="1">
      <a:defRPr kern="1200">
        <a:solidFill>
          <a:schemeClr val="tx1"/>
        </a:solidFill>
        <a:latin typeface="Calibri" pitchFamily="34" charset="0"/>
        <a:ea typeface="Geneva" pitchFamily="-127" charset="-128"/>
        <a:cs typeface="+mn-cs"/>
      </a:defRPr>
    </a:lvl8pPr>
    <a:lvl9pPr marL="3657600" algn="l" defTabSz="914400" rtl="0" eaLnBrk="1" latinLnBrk="0" hangingPunct="1">
      <a:defRPr kern="1200">
        <a:solidFill>
          <a:schemeClr val="tx1"/>
        </a:solidFill>
        <a:latin typeface="Calibri" pitchFamily="34" charset="0"/>
        <a:ea typeface="Geneva" pitchFamily="-127"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terson, Delia" initials="PD" lastIdx="10" clrIdx="0"/>
  <p:cmAuthor id="1" name="Robert Thomas"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57E5"/>
    <a:srgbClr val="103775"/>
    <a:srgbClr val="0F2A57"/>
    <a:srgbClr val="89F445"/>
    <a:srgbClr val="0000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4" autoAdjust="0"/>
    <p:restoredTop sz="94754" autoAdjust="0"/>
  </p:normalViewPr>
  <p:slideViewPr>
    <p:cSldViewPr snapToGrid="0" snapToObjects="1">
      <p:cViewPr varScale="1">
        <p:scale>
          <a:sx n="70" d="100"/>
          <a:sy n="70" d="100"/>
        </p:scale>
        <p:origin x="1416" y="4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p:scale>
          <a:sx n="240" d="100"/>
          <a:sy n="240" d="100"/>
        </p:scale>
        <p:origin x="-512" y="-8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6698976-F731-6C48-A546-87AAC64B5E91}" type="datetimeFigureOut">
              <a:rPr lang="en-US" smtClean="0"/>
              <a:pPr/>
              <a:t>5/11/2017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4938C6C-E0CB-7B4C-BF64-32E312B0EE77}" type="slidenum">
              <a:rPr lang="en-US" smtClean="0"/>
              <a:pPr/>
              <a:t>‹#›</a:t>
            </a:fld>
            <a:endParaRPr lang="en-US" dirty="0"/>
          </a:p>
        </p:txBody>
      </p:sp>
    </p:spTree>
    <p:extLst>
      <p:ext uri="{BB962C8B-B14F-4D97-AF65-F5344CB8AC3E}">
        <p14:creationId xmlns:p14="http://schemas.microsoft.com/office/powerpoint/2010/main" val="41281671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Main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4225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P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395412"/>
            <a:ext cx="7772400" cy="1470025"/>
          </a:xfrm>
          <a:prstGeom prst="rect">
            <a:avLst/>
          </a:prstGeom>
        </p:spPr>
        <p:txBody>
          <a:bodyPr/>
          <a:lstStyle>
            <a:lvl1pPr>
              <a:lnSpc>
                <a:spcPts val="3800"/>
              </a:lnSpc>
              <a:spcAft>
                <a:spcPts val="0"/>
              </a:spcAft>
              <a:defRPr sz="4000" b="1" i="0" spc="-150" baseline="0">
                <a:solidFill>
                  <a:srgbClr val="7F7F7F"/>
                </a:solidFill>
                <a:latin typeface="Arial"/>
                <a:cs typeface="Arial"/>
              </a:defRPr>
            </a:lvl1pPr>
          </a:lstStyle>
          <a:p>
            <a:r>
              <a:rPr lang="en-US" dirty="0"/>
              <a:t>Title Page Headline</a:t>
            </a:r>
          </a:p>
        </p:txBody>
      </p:sp>
      <p:sp>
        <p:nvSpPr>
          <p:cNvPr id="3" name="Subtitle 2"/>
          <p:cNvSpPr>
            <a:spLocks noGrp="1"/>
          </p:cNvSpPr>
          <p:nvPr>
            <p:ph type="subTitle" idx="1" hasCustomPrompt="1"/>
          </p:nvPr>
        </p:nvSpPr>
        <p:spPr>
          <a:xfrm>
            <a:off x="1371600" y="2865437"/>
            <a:ext cx="6400800" cy="3154363"/>
          </a:xfrm>
          <a:prstGeom prst="rect">
            <a:avLst/>
          </a:prstGeom>
        </p:spPr>
        <p:txBody>
          <a:bodyPr anchor="t"/>
          <a:lstStyle>
            <a:lvl1pPr marL="0" indent="0" algn="ctr">
              <a:spcBef>
                <a:spcPts val="1000"/>
              </a:spcBef>
              <a:spcAft>
                <a:spcPts val="600"/>
              </a:spcAft>
              <a:buNone/>
              <a:defRPr sz="2000" b="0" i="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Title Page Text</a:t>
            </a:r>
          </a:p>
        </p:txBody>
      </p:sp>
      <p:sp>
        <p:nvSpPr>
          <p:cNvPr id="4" name="Rectangle 3"/>
          <p:cNvSpPr/>
          <p:nvPr userDrawn="1"/>
        </p:nvSpPr>
        <p:spPr>
          <a:xfrm>
            <a:off x="734523" y="6426143"/>
            <a:ext cx="2919389" cy="276999"/>
          </a:xfrm>
          <a:prstGeom prst="rect">
            <a:avLst/>
          </a:prstGeom>
        </p:spPr>
        <p:txBody>
          <a:bodyPr wrap="none">
            <a:spAutoFit/>
          </a:bodyPr>
          <a:lstStyle/>
          <a:p>
            <a:r>
              <a:rPr lang="en-US" sz="1200" baseline="0" dirty="0">
                <a:solidFill>
                  <a:schemeClr val="accent2">
                    <a:lumMod val="75000"/>
                  </a:schemeClr>
                </a:solidFill>
                <a:effectLst/>
                <a:latin typeface="Helvetica Neue Bold" charset="0"/>
              </a:rPr>
              <a:t>#PublicPower </a:t>
            </a:r>
            <a:r>
              <a:rPr lang="en-US" sz="1200" baseline="0" dirty="0">
                <a:solidFill>
                  <a:schemeClr val="tx2"/>
                </a:solidFill>
                <a:effectLst/>
                <a:latin typeface="Helvetica Neue Bold" charset="0"/>
              </a:rPr>
              <a:t> </a:t>
            </a:r>
            <a:r>
              <a:rPr lang="en-US" sz="1200" u="none" baseline="0" dirty="0">
                <a:solidFill>
                  <a:schemeClr val="tx2"/>
                </a:solidFill>
                <a:effectLst/>
                <a:latin typeface="Helvetica Neue Bold" charset="0"/>
              </a:rPr>
              <a:t>www.PublicPower.org</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45428" y="5150229"/>
            <a:ext cx="4898572" cy="2181438"/>
          </a:xfrm>
          <a:prstGeom prst="rect">
            <a:avLst/>
          </a:prstGeom>
        </p:spPr>
      </p:pic>
    </p:spTree>
    <p:extLst>
      <p:ext uri="{BB962C8B-B14F-4D97-AF65-F5344CB8AC3E}">
        <p14:creationId xmlns:p14="http://schemas.microsoft.com/office/powerpoint/2010/main" val="71967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Regular Page w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500" y="793750"/>
            <a:ext cx="7289800" cy="1143000"/>
          </a:xfrm>
          <a:prstGeom prst="rect">
            <a:avLst/>
          </a:prstGeom>
        </p:spPr>
        <p:txBody>
          <a:bodyPr anchor="t"/>
          <a:lstStyle>
            <a:lvl1pPr algn="l">
              <a:lnSpc>
                <a:spcPts val="3800"/>
              </a:lnSpc>
              <a:defRPr sz="4000" b="1" i="0" spc="-150">
                <a:solidFill>
                  <a:srgbClr val="7F7F7F"/>
                </a:solidFill>
                <a:latin typeface="Arial"/>
                <a:cs typeface="Arial"/>
              </a:defRPr>
            </a:lvl1pPr>
          </a:lstStyle>
          <a:p>
            <a:r>
              <a:rPr lang="en-US" dirty="0"/>
              <a:t>Regular Page Headline</a:t>
            </a:r>
          </a:p>
        </p:txBody>
      </p:sp>
      <p:sp>
        <p:nvSpPr>
          <p:cNvPr id="3" name="Content Placeholder 2"/>
          <p:cNvSpPr>
            <a:spLocks noGrp="1"/>
          </p:cNvSpPr>
          <p:nvPr>
            <p:ph sz="half" idx="1" hasCustomPrompt="1"/>
          </p:nvPr>
        </p:nvSpPr>
        <p:spPr>
          <a:xfrm>
            <a:off x="952500" y="2130425"/>
            <a:ext cx="7289800" cy="3889375"/>
          </a:xfrm>
          <a:prstGeom prst="rect">
            <a:avLst/>
          </a:prstGeom>
        </p:spPr>
        <p:txBody>
          <a:bodyPr numCol="1" anchor="t"/>
          <a:lstStyle>
            <a:lvl1pPr algn="l">
              <a:defRPr sz="2000" b="0" i="0">
                <a:latin typeface="Arial"/>
                <a:cs typeface="Arial"/>
              </a:defRPr>
            </a:lvl1pPr>
            <a:lvl2pPr algn="l">
              <a:defRPr sz="2400" b="0" i="0">
                <a:latin typeface="HelveticaNeue Condensed"/>
                <a:cs typeface="HelveticaNeue Condensed"/>
              </a:defRPr>
            </a:lvl2pPr>
            <a:lvl3pPr algn="l">
              <a:defRPr sz="2400" b="0" i="0">
                <a:latin typeface="HelveticaNeue Condensed"/>
                <a:cs typeface="HelveticaNeue Condensed"/>
              </a:defRPr>
            </a:lvl3pPr>
            <a:lvl4pPr algn="l">
              <a:defRPr sz="2400" b="0" i="0">
                <a:latin typeface="HelveticaNeue Condensed"/>
                <a:cs typeface="HelveticaNeue Condensed"/>
              </a:defRPr>
            </a:lvl4pPr>
            <a:lvl5pPr algn="l">
              <a:defRPr sz="2400" b="0" i="0">
                <a:latin typeface="HelveticaNeue Condensed"/>
                <a:cs typeface="HelveticaNeue Condensed"/>
              </a:defRPr>
            </a:lvl5pPr>
            <a:lvl6pPr>
              <a:defRPr sz="1800"/>
            </a:lvl6pPr>
            <a:lvl7pPr>
              <a:defRPr sz="1800"/>
            </a:lvl7pPr>
            <a:lvl8pPr>
              <a:defRPr sz="1800"/>
            </a:lvl8pPr>
            <a:lvl9pPr>
              <a:defRPr sz="1800"/>
            </a:lvl9pPr>
          </a:lstStyle>
          <a:p>
            <a:pPr lvl="0"/>
            <a:r>
              <a:rPr lang="en-US" dirty="0"/>
              <a:t>Bulleted text</a:t>
            </a:r>
          </a:p>
          <a:p>
            <a:pPr lvl="0"/>
            <a:r>
              <a:rPr lang="en-US" dirty="0"/>
              <a:t>Bulleted text</a:t>
            </a:r>
          </a:p>
        </p:txBody>
      </p:sp>
      <p:sp>
        <p:nvSpPr>
          <p:cNvPr id="10" name="Rectangle 9"/>
          <p:cNvSpPr/>
          <p:nvPr userDrawn="1"/>
        </p:nvSpPr>
        <p:spPr>
          <a:xfrm>
            <a:off x="734523" y="6426143"/>
            <a:ext cx="2919389" cy="276999"/>
          </a:xfrm>
          <a:prstGeom prst="rect">
            <a:avLst/>
          </a:prstGeom>
        </p:spPr>
        <p:txBody>
          <a:bodyPr wrap="none">
            <a:spAutoFit/>
          </a:bodyPr>
          <a:lstStyle/>
          <a:p>
            <a:r>
              <a:rPr lang="en-US" sz="1200" baseline="0" dirty="0">
                <a:solidFill>
                  <a:schemeClr val="accent2">
                    <a:lumMod val="75000"/>
                  </a:schemeClr>
                </a:solidFill>
                <a:effectLst/>
                <a:latin typeface="Helvetica Neue Bold" charset="0"/>
              </a:rPr>
              <a:t>#PublicPower </a:t>
            </a:r>
            <a:r>
              <a:rPr lang="en-US" sz="1200" baseline="0" dirty="0">
                <a:solidFill>
                  <a:schemeClr val="tx2"/>
                </a:solidFill>
                <a:effectLst/>
                <a:latin typeface="Helvetica Neue Bold" charset="0"/>
              </a:rPr>
              <a:t> </a:t>
            </a:r>
            <a:r>
              <a:rPr lang="en-US" sz="1200" u="none" baseline="0" dirty="0">
                <a:solidFill>
                  <a:schemeClr val="tx2"/>
                </a:solidFill>
                <a:effectLst/>
                <a:latin typeface="Helvetica Neue Bold" charset="0"/>
              </a:rPr>
              <a:t>www.PublicPower.org</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45428" y="5150229"/>
            <a:ext cx="4898572" cy="2181438"/>
          </a:xfrm>
          <a:prstGeom prst="rect">
            <a:avLst/>
          </a:prstGeom>
        </p:spPr>
      </p:pic>
    </p:spTree>
    <p:extLst>
      <p:ext uri="{BB962C8B-B14F-4D97-AF65-F5344CB8AC3E}">
        <p14:creationId xmlns:p14="http://schemas.microsoft.com/office/powerpoint/2010/main" val="279433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xt Page">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952500" y="920751"/>
            <a:ext cx="7429500" cy="5099050"/>
          </a:xfrm>
          <a:prstGeom prst="rect">
            <a:avLst/>
          </a:prstGeom>
        </p:spPr>
        <p:txBody>
          <a:bodyPr/>
          <a:lstStyle>
            <a:lvl1pPr marL="0" indent="0">
              <a:spcBef>
                <a:spcPts val="1200"/>
              </a:spcBef>
              <a:buFontTx/>
              <a:buNone/>
              <a:defRPr sz="2200" b="0" i="0" baseline="0">
                <a:latin typeface="Arial"/>
                <a:cs typeface="Arial"/>
              </a:defRPr>
            </a:lvl1pPr>
            <a:lvl2pPr>
              <a:buNone/>
              <a:defRPr sz="2400" b="0" i="0">
                <a:latin typeface="HelveticaNeue Condensed"/>
                <a:cs typeface="HelveticaNeue Condensed"/>
              </a:defRPr>
            </a:lvl2pPr>
            <a:lvl3pPr>
              <a:buNone/>
              <a:defRPr sz="2400" b="0" i="0">
                <a:latin typeface="HelveticaNeue Condensed"/>
                <a:cs typeface="HelveticaNeue Condensed"/>
              </a:defRPr>
            </a:lvl3pPr>
            <a:lvl4pPr>
              <a:buNone/>
              <a:defRPr sz="2400" b="0" i="0">
                <a:latin typeface="HelveticaNeue Condensed"/>
                <a:cs typeface="HelveticaNeue Condensed"/>
              </a:defRPr>
            </a:lvl4pPr>
            <a:lvl5pPr>
              <a:buNone/>
              <a:defRPr sz="2400" b="0" i="0">
                <a:latin typeface="HelveticaNeue Condensed"/>
                <a:cs typeface="HelveticaNeue Condensed"/>
              </a:defRPr>
            </a:lvl5pPr>
            <a:lvl6pPr>
              <a:defRPr sz="1600"/>
            </a:lvl6pPr>
            <a:lvl7pPr>
              <a:defRPr sz="1600"/>
            </a:lvl7pPr>
            <a:lvl8pPr>
              <a:defRPr sz="1600"/>
            </a:lvl8pPr>
            <a:lvl9pPr>
              <a:defRPr sz="1600"/>
            </a:lvl9pPr>
          </a:lstStyle>
          <a:p>
            <a:pPr lvl="0"/>
            <a:r>
              <a:rPr lang="en-US" dirty="0"/>
              <a:t>Text goes here</a:t>
            </a:r>
          </a:p>
        </p:txBody>
      </p:sp>
      <p:sp>
        <p:nvSpPr>
          <p:cNvPr id="9" name="Rectangle 8"/>
          <p:cNvSpPr/>
          <p:nvPr userDrawn="1"/>
        </p:nvSpPr>
        <p:spPr>
          <a:xfrm>
            <a:off x="734523" y="6426143"/>
            <a:ext cx="2919389" cy="276999"/>
          </a:xfrm>
          <a:prstGeom prst="rect">
            <a:avLst/>
          </a:prstGeom>
        </p:spPr>
        <p:txBody>
          <a:bodyPr wrap="none">
            <a:spAutoFit/>
          </a:bodyPr>
          <a:lstStyle/>
          <a:p>
            <a:r>
              <a:rPr lang="en-US" sz="1200" baseline="0" dirty="0">
                <a:solidFill>
                  <a:schemeClr val="accent2">
                    <a:lumMod val="75000"/>
                  </a:schemeClr>
                </a:solidFill>
                <a:effectLst/>
                <a:latin typeface="Helvetica Neue Bold" charset="0"/>
              </a:rPr>
              <a:t>#PublicPower </a:t>
            </a:r>
            <a:r>
              <a:rPr lang="en-US" sz="1200" baseline="0" dirty="0">
                <a:solidFill>
                  <a:schemeClr val="tx2"/>
                </a:solidFill>
                <a:effectLst/>
                <a:latin typeface="Helvetica Neue Bold" charset="0"/>
              </a:rPr>
              <a:t> </a:t>
            </a:r>
            <a:r>
              <a:rPr lang="en-US" sz="1200" u="none" baseline="0" dirty="0">
                <a:solidFill>
                  <a:schemeClr val="tx2"/>
                </a:solidFill>
                <a:effectLst/>
                <a:latin typeface="Helvetica Neue Bold" charset="0"/>
              </a:rPr>
              <a:t>www.PublicPower.org</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45428" y="5150229"/>
            <a:ext cx="4898572" cy="2181438"/>
          </a:xfrm>
          <a:prstGeom prst="rect">
            <a:avLst/>
          </a:prstGeom>
        </p:spPr>
      </p:pic>
    </p:spTree>
    <p:extLst>
      <p:ext uri="{BB962C8B-B14F-4D97-AF65-F5344CB8AC3E}">
        <p14:creationId xmlns:p14="http://schemas.microsoft.com/office/powerpoint/2010/main" val="2808841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Half Bulleted Text Half Pic">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936624" y="762000"/>
            <a:ext cx="7794625" cy="952500"/>
          </a:xfrm>
          <a:prstGeom prst="rect">
            <a:avLst/>
          </a:prstGeom>
        </p:spPr>
        <p:txBody>
          <a:bodyPr vert="horz"/>
          <a:lstStyle>
            <a:lvl1pPr algn="l">
              <a:lnSpc>
                <a:spcPts val="3800"/>
              </a:lnSpc>
              <a:defRPr sz="4000" b="1" spc="-150">
                <a:solidFill>
                  <a:schemeClr val="bg1">
                    <a:lumMod val="50000"/>
                  </a:schemeClr>
                </a:solidFill>
                <a:latin typeface="Arial"/>
                <a:cs typeface="Arial"/>
              </a:defRPr>
            </a:lvl1pPr>
          </a:lstStyle>
          <a:p>
            <a:r>
              <a:rPr lang="en-US" dirty="0"/>
              <a:t>Headline</a:t>
            </a:r>
          </a:p>
        </p:txBody>
      </p:sp>
      <p:sp>
        <p:nvSpPr>
          <p:cNvPr id="5" name="Text Placeholder 4"/>
          <p:cNvSpPr>
            <a:spLocks noGrp="1"/>
          </p:cNvSpPr>
          <p:nvPr>
            <p:ph type="body" sz="quarter" idx="10" hasCustomPrompt="1"/>
          </p:nvPr>
        </p:nvSpPr>
        <p:spPr>
          <a:xfrm>
            <a:off x="936625" y="1905000"/>
            <a:ext cx="4222750" cy="4114800"/>
          </a:xfrm>
          <a:prstGeom prst="rect">
            <a:avLst/>
          </a:prstGeom>
        </p:spPr>
        <p:txBody>
          <a:bodyPr vert="horz"/>
          <a:lstStyle>
            <a:lvl1pPr>
              <a:defRPr sz="2000" b="0" i="0">
                <a:latin typeface="Arial"/>
                <a:cs typeface="Arial"/>
              </a:defRPr>
            </a:lvl1pPr>
            <a:lvl2pPr>
              <a:defRPr sz="2000" b="0" i="0">
                <a:latin typeface="Arial"/>
                <a:cs typeface="Arial"/>
              </a:defRPr>
            </a:lvl2pPr>
            <a:lvl3pPr>
              <a:defRPr sz="2000" b="0" i="0">
                <a:latin typeface="Arial"/>
                <a:cs typeface="Arial"/>
              </a:defRPr>
            </a:lvl3pPr>
            <a:lvl4pPr>
              <a:defRPr sz="2000" b="0" i="0">
                <a:latin typeface="Arial"/>
                <a:cs typeface="Arial"/>
              </a:defRPr>
            </a:lvl4pPr>
            <a:lvl5pPr>
              <a:defRPr sz="2000" b="0" i="0">
                <a:latin typeface="Arial"/>
                <a:cs typeface="Arial"/>
              </a:defRPr>
            </a:lvl5pPr>
          </a:lstStyle>
          <a:p>
            <a:pPr lvl="0"/>
            <a:r>
              <a:rPr lang="en-US" dirty="0"/>
              <a:t>Bulleted Text</a:t>
            </a:r>
          </a:p>
        </p:txBody>
      </p:sp>
      <p:sp>
        <p:nvSpPr>
          <p:cNvPr id="11" name="Picture Placeholder 10"/>
          <p:cNvSpPr>
            <a:spLocks noGrp="1"/>
          </p:cNvSpPr>
          <p:nvPr>
            <p:ph type="pic" sz="quarter" idx="11"/>
          </p:nvPr>
        </p:nvSpPr>
        <p:spPr>
          <a:xfrm>
            <a:off x="5619750" y="1905000"/>
            <a:ext cx="2794000" cy="3810000"/>
          </a:xfrm>
          <a:prstGeom prst="rect">
            <a:avLst/>
          </a:prstGeom>
        </p:spPr>
        <p:txBody>
          <a:bodyPr vert="horz"/>
          <a:lstStyle/>
          <a:p>
            <a:endParaRPr lang="en-US" dirty="0"/>
          </a:p>
        </p:txBody>
      </p:sp>
      <p:sp>
        <p:nvSpPr>
          <p:cNvPr id="10" name="Rectangle 9"/>
          <p:cNvSpPr/>
          <p:nvPr userDrawn="1"/>
        </p:nvSpPr>
        <p:spPr>
          <a:xfrm>
            <a:off x="734523" y="6426143"/>
            <a:ext cx="2919389" cy="276999"/>
          </a:xfrm>
          <a:prstGeom prst="rect">
            <a:avLst/>
          </a:prstGeom>
        </p:spPr>
        <p:txBody>
          <a:bodyPr wrap="none">
            <a:spAutoFit/>
          </a:bodyPr>
          <a:lstStyle/>
          <a:p>
            <a:r>
              <a:rPr lang="en-US" sz="1200" baseline="0" dirty="0">
                <a:solidFill>
                  <a:schemeClr val="accent2">
                    <a:lumMod val="75000"/>
                  </a:schemeClr>
                </a:solidFill>
                <a:effectLst/>
                <a:latin typeface="Helvetica Neue Bold" charset="0"/>
              </a:rPr>
              <a:t>#PublicPower </a:t>
            </a:r>
            <a:r>
              <a:rPr lang="en-US" sz="1200" baseline="0" dirty="0">
                <a:solidFill>
                  <a:schemeClr val="tx2"/>
                </a:solidFill>
                <a:effectLst/>
                <a:latin typeface="Helvetica Neue Bold" charset="0"/>
              </a:rPr>
              <a:t> </a:t>
            </a:r>
            <a:r>
              <a:rPr lang="en-US" sz="1200" u="none" baseline="0" dirty="0">
                <a:solidFill>
                  <a:schemeClr val="tx2"/>
                </a:solidFill>
                <a:effectLst/>
                <a:latin typeface="Helvetica Neue Bold" charset="0"/>
              </a:rPr>
              <a:t>www.PublicPower.org</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45428" y="5150229"/>
            <a:ext cx="4898572" cy="2181438"/>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ulleted Text w Bottom P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6624" y="762000"/>
            <a:ext cx="7750175" cy="1143000"/>
          </a:xfrm>
          <a:prstGeom prst="rect">
            <a:avLst/>
          </a:prstGeom>
        </p:spPr>
        <p:txBody>
          <a:bodyPr vert="horz" anchor="t"/>
          <a:lstStyle>
            <a:lvl1pPr algn="l">
              <a:lnSpc>
                <a:spcPts val="3800"/>
              </a:lnSpc>
              <a:defRPr sz="4000" b="1" spc="-150">
                <a:solidFill>
                  <a:srgbClr val="7F7F7F"/>
                </a:solidFill>
                <a:latin typeface="Arial"/>
                <a:cs typeface="Arial"/>
              </a:defRPr>
            </a:lvl1pPr>
          </a:lstStyle>
          <a:p>
            <a:r>
              <a:rPr lang="en-US" dirty="0"/>
              <a:t>Headline</a:t>
            </a:r>
          </a:p>
        </p:txBody>
      </p:sp>
      <p:sp>
        <p:nvSpPr>
          <p:cNvPr id="4" name="Text Placeholder 3"/>
          <p:cNvSpPr>
            <a:spLocks noGrp="1"/>
          </p:cNvSpPr>
          <p:nvPr>
            <p:ph type="body" sz="quarter" idx="10" hasCustomPrompt="1"/>
          </p:nvPr>
        </p:nvSpPr>
        <p:spPr>
          <a:xfrm>
            <a:off x="936625" y="1905000"/>
            <a:ext cx="7750174" cy="1952625"/>
          </a:xfrm>
          <a:prstGeom prst="rect">
            <a:avLst/>
          </a:prstGeom>
        </p:spPr>
        <p:txBody>
          <a:bodyPr vert="horz"/>
          <a:lstStyle>
            <a:lvl1pPr>
              <a:defRPr sz="2000" b="0" i="0">
                <a:latin typeface="Arial"/>
                <a:cs typeface="Arial"/>
              </a:defRPr>
            </a:lvl1pPr>
          </a:lstStyle>
          <a:p>
            <a:pPr lvl="0"/>
            <a:r>
              <a:rPr lang="en-US" dirty="0"/>
              <a:t>Bulleted text</a:t>
            </a:r>
          </a:p>
        </p:txBody>
      </p:sp>
      <p:sp>
        <p:nvSpPr>
          <p:cNvPr id="8" name="Picture Placeholder 7"/>
          <p:cNvSpPr>
            <a:spLocks noGrp="1"/>
          </p:cNvSpPr>
          <p:nvPr>
            <p:ph type="pic" sz="quarter" idx="11"/>
          </p:nvPr>
        </p:nvSpPr>
        <p:spPr>
          <a:xfrm>
            <a:off x="6143625" y="3857625"/>
            <a:ext cx="2543175" cy="2162175"/>
          </a:xfrm>
          <a:prstGeom prst="rect">
            <a:avLst/>
          </a:prstGeom>
        </p:spPr>
        <p:txBody>
          <a:bodyPr vert="horz"/>
          <a:lstStyle/>
          <a:p>
            <a:endParaRPr lang="en-US" dirty="0"/>
          </a:p>
        </p:txBody>
      </p:sp>
      <p:sp>
        <p:nvSpPr>
          <p:cNvPr id="10" name="Rectangle 9"/>
          <p:cNvSpPr/>
          <p:nvPr userDrawn="1"/>
        </p:nvSpPr>
        <p:spPr>
          <a:xfrm>
            <a:off x="734523" y="6426143"/>
            <a:ext cx="2919389" cy="276999"/>
          </a:xfrm>
          <a:prstGeom prst="rect">
            <a:avLst/>
          </a:prstGeom>
        </p:spPr>
        <p:txBody>
          <a:bodyPr wrap="none">
            <a:spAutoFit/>
          </a:bodyPr>
          <a:lstStyle/>
          <a:p>
            <a:r>
              <a:rPr lang="en-US" sz="1200" baseline="0" dirty="0">
                <a:solidFill>
                  <a:schemeClr val="accent2">
                    <a:lumMod val="75000"/>
                  </a:schemeClr>
                </a:solidFill>
                <a:effectLst/>
                <a:latin typeface="Helvetica Neue Bold" charset="0"/>
              </a:rPr>
              <a:t>#PublicPower </a:t>
            </a:r>
            <a:r>
              <a:rPr lang="en-US" sz="1200" baseline="0" dirty="0">
                <a:solidFill>
                  <a:schemeClr val="tx2"/>
                </a:solidFill>
                <a:effectLst/>
                <a:latin typeface="Helvetica Neue Bold" charset="0"/>
              </a:rPr>
              <a:t> </a:t>
            </a:r>
            <a:r>
              <a:rPr lang="en-US" sz="1200" u="none" baseline="0" dirty="0">
                <a:solidFill>
                  <a:schemeClr val="tx2"/>
                </a:solidFill>
                <a:effectLst/>
                <a:latin typeface="Helvetica Neue Bold" charset="0"/>
              </a:rPr>
              <a:t>www.PublicPower.org</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45428" y="5150229"/>
            <a:ext cx="4898572" cy="2181438"/>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ulleted Text w Top Pic">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5429250" y="0"/>
            <a:ext cx="3714750" cy="2413000"/>
          </a:xfrm>
          <a:prstGeom prst="rect">
            <a:avLst/>
          </a:prstGeom>
        </p:spPr>
        <p:txBody>
          <a:bodyPr vert="horz"/>
          <a:lstStyle/>
          <a:p>
            <a:endParaRPr lang="en-US" dirty="0"/>
          </a:p>
        </p:txBody>
      </p:sp>
      <p:sp>
        <p:nvSpPr>
          <p:cNvPr id="2" name="Title 1"/>
          <p:cNvSpPr>
            <a:spLocks noGrp="1"/>
          </p:cNvSpPr>
          <p:nvPr>
            <p:ph type="title" hasCustomPrompt="1"/>
          </p:nvPr>
        </p:nvSpPr>
        <p:spPr>
          <a:xfrm>
            <a:off x="952500" y="846138"/>
            <a:ext cx="6289136" cy="1143000"/>
          </a:xfrm>
          <a:prstGeom prst="rect">
            <a:avLst/>
          </a:prstGeom>
        </p:spPr>
        <p:txBody>
          <a:bodyPr vert="horz" anchor="t"/>
          <a:lstStyle>
            <a:lvl1pPr algn="l">
              <a:lnSpc>
                <a:spcPts val="3800"/>
              </a:lnSpc>
              <a:defRPr sz="4000" b="1" i="0" spc="-150">
                <a:solidFill>
                  <a:srgbClr val="7F7F7F"/>
                </a:solidFill>
                <a:latin typeface="Arial"/>
                <a:cs typeface="Arial"/>
              </a:defRPr>
            </a:lvl1pPr>
          </a:lstStyle>
          <a:p>
            <a:r>
              <a:rPr lang="en-US" dirty="0"/>
              <a:t>Headline</a:t>
            </a:r>
          </a:p>
        </p:txBody>
      </p:sp>
      <p:sp>
        <p:nvSpPr>
          <p:cNvPr id="4" name="Text Placeholder 3"/>
          <p:cNvSpPr>
            <a:spLocks noGrp="1"/>
          </p:cNvSpPr>
          <p:nvPr>
            <p:ph type="body" sz="quarter" idx="10" hasCustomPrompt="1"/>
          </p:nvPr>
        </p:nvSpPr>
        <p:spPr>
          <a:xfrm>
            <a:off x="952500" y="2413000"/>
            <a:ext cx="6289136" cy="3606800"/>
          </a:xfrm>
          <a:prstGeom prst="rect">
            <a:avLst/>
          </a:prstGeom>
        </p:spPr>
        <p:txBody>
          <a:bodyPr vert="horz"/>
          <a:lstStyle>
            <a:lvl1pPr marL="0" indent="-457200">
              <a:lnSpc>
                <a:spcPct val="100000"/>
              </a:lnSpc>
              <a:buFontTx/>
              <a:buNone/>
              <a:defRPr sz="2000">
                <a:latin typeface="Arial"/>
                <a:cs typeface="Arial"/>
              </a:defRPr>
            </a:lvl1pPr>
            <a:lvl2pPr marL="0" indent="-457200">
              <a:lnSpc>
                <a:spcPct val="100000"/>
              </a:lnSpc>
              <a:buFont typeface="Arial"/>
              <a:buChar char="•"/>
              <a:defRPr sz="2000" baseline="0">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a:t>Text</a:t>
            </a:r>
          </a:p>
          <a:p>
            <a:pPr lvl="1"/>
            <a:r>
              <a:rPr lang="en-US" dirty="0"/>
              <a:t>Bulleted text</a:t>
            </a:r>
          </a:p>
          <a:p>
            <a:pPr lvl="1"/>
            <a:r>
              <a:rPr lang="en-US" dirty="0"/>
              <a:t>Bulleted text</a:t>
            </a:r>
          </a:p>
          <a:p>
            <a:pPr lvl="1"/>
            <a:r>
              <a:rPr lang="en-US" dirty="0"/>
              <a:t>Bulleted text</a:t>
            </a:r>
          </a:p>
        </p:txBody>
      </p:sp>
      <p:sp>
        <p:nvSpPr>
          <p:cNvPr id="10" name="Rectangle 9"/>
          <p:cNvSpPr/>
          <p:nvPr userDrawn="1"/>
        </p:nvSpPr>
        <p:spPr>
          <a:xfrm>
            <a:off x="734523" y="6426143"/>
            <a:ext cx="2919389" cy="276999"/>
          </a:xfrm>
          <a:prstGeom prst="rect">
            <a:avLst/>
          </a:prstGeom>
        </p:spPr>
        <p:txBody>
          <a:bodyPr wrap="none">
            <a:spAutoFit/>
          </a:bodyPr>
          <a:lstStyle/>
          <a:p>
            <a:r>
              <a:rPr lang="en-US" sz="1200" baseline="0" dirty="0">
                <a:solidFill>
                  <a:schemeClr val="accent2">
                    <a:lumMod val="75000"/>
                  </a:schemeClr>
                </a:solidFill>
                <a:effectLst/>
                <a:latin typeface="Helvetica Neue Bold" charset="0"/>
              </a:rPr>
              <a:t>#PublicPower </a:t>
            </a:r>
            <a:r>
              <a:rPr lang="en-US" sz="1200" baseline="0" dirty="0">
                <a:solidFill>
                  <a:schemeClr val="tx2"/>
                </a:solidFill>
                <a:effectLst/>
                <a:latin typeface="Helvetica Neue Bold" charset="0"/>
              </a:rPr>
              <a:t> </a:t>
            </a:r>
            <a:r>
              <a:rPr lang="en-US" sz="1200" u="none" baseline="0" dirty="0">
                <a:solidFill>
                  <a:schemeClr val="tx2"/>
                </a:solidFill>
                <a:effectLst/>
                <a:latin typeface="Helvetica Neue Bold" charset="0"/>
              </a:rPr>
              <a:t>www.PublicPower.org</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45428" y="5150229"/>
            <a:ext cx="4898572" cy="2181438"/>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ulleted Text w Pic Header">
    <p:spTree>
      <p:nvGrpSpPr>
        <p:cNvPr id="1" name=""/>
        <p:cNvGrpSpPr/>
        <p:nvPr/>
      </p:nvGrpSpPr>
      <p:grpSpPr>
        <a:xfrm>
          <a:off x="0" y="0"/>
          <a:ext cx="0" cy="0"/>
          <a:chOff x="0" y="0"/>
          <a:chExt cx="0" cy="0"/>
        </a:xfrm>
      </p:grpSpPr>
      <p:sp>
        <p:nvSpPr>
          <p:cNvPr id="2" name="Title 1"/>
          <p:cNvSpPr>
            <a:spLocks noGrp="1"/>
          </p:cNvSpPr>
          <p:nvPr>
            <p:ph type="title"/>
          </p:nvPr>
        </p:nvSpPr>
        <p:spPr>
          <a:xfrm>
            <a:off x="952500" y="1920875"/>
            <a:ext cx="7734300" cy="952500"/>
          </a:xfrm>
          <a:prstGeom prst="rect">
            <a:avLst/>
          </a:prstGeom>
        </p:spPr>
        <p:txBody>
          <a:bodyPr vert="horz" anchor="t"/>
          <a:lstStyle>
            <a:lvl1pPr algn="l">
              <a:lnSpc>
                <a:spcPts val="3800"/>
              </a:lnSpc>
              <a:defRPr sz="4000" b="1" i="0" spc="-150">
                <a:solidFill>
                  <a:srgbClr val="7F7F7F"/>
                </a:solidFill>
                <a:latin typeface="Arial"/>
                <a:cs typeface="Arial"/>
              </a:defRPr>
            </a:lvl1pPr>
          </a:lstStyle>
          <a:p>
            <a:r>
              <a:rPr lang="en-US" dirty="0"/>
              <a:t>Click to edit Master title style</a:t>
            </a:r>
          </a:p>
        </p:txBody>
      </p:sp>
      <p:sp>
        <p:nvSpPr>
          <p:cNvPr id="6" name="Picture Placeholder 5"/>
          <p:cNvSpPr>
            <a:spLocks noGrp="1"/>
          </p:cNvSpPr>
          <p:nvPr>
            <p:ph type="pic" sz="quarter" idx="10"/>
          </p:nvPr>
        </p:nvSpPr>
        <p:spPr>
          <a:xfrm>
            <a:off x="3794124" y="587374"/>
            <a:ext cx="1127125" cy="1127125"/>
          </a:xfrm>
          <a:prstGeom prst="rect">
            <a:avLst/>
          </a:prstGeom>
        </p:spPr>
        <p:txBody>
          <a:bodyPr vert="horz" wrap="none">
            <a:normAutofit/>
          </a:bodyPr>
          <a:lstStyle/>
          <a:p>
            <a:endParaRPr lang="en-US" dirty="0"/>
          </a:p>
        </p:txBody>
      </p:sp>
      <p:sp>
        <p:nvSpPr>
          <p:cNvPr id="8" name="Text Placeholder 7"/>
          <p:cNvSpPr>
            <a:spLocks noGrp="1"/>
          </p:cNvSpPr>
          <p:nvPr>
            <p:ph type="body" sz="quarter" idx="11" hasCustomPrompt="1"/>
          </p:nvPr>
        </p:nvSpPr>
        <p:spPr>
          <a:xfrm>
            <a:off x="952500" y="2873375"/>
            <a:ext cx="7734300" cy="3146425"/>
          </a:xfrm>
          <a:prstGeom prst="rect">
            <a:avLst/>
          </a:prstGeom>
        </p:spPr>
        <p:txBody>
          <a:bodyPr vert="horz"/>
          <a:lstStyle>
            <a:lvl1pPr>
              <a:defRPr sz="2000" b="0" i="0" baseline="0">
                <a:latin typeface="Arial"/>
                <a:cs typeface="Arial"/>
              </a:defRPr>
            </a:lvl1pPr>
            <a:lvl2pPr>
              <a:defRPr sz="2000" b="0" i="0">
                <a:latin typeface="Arial"/>
                <a:cs typeface="Arial"/>
              </a:defRPr>
            </a:lvl2pPr>
            <a:lvl3pPr>
              <a:defRPr sz="2000" b="0" i="0">
                <a:latin typeface="Arial"/>
                <a:cs typeface="Arial"/>
              </a:defRPr>
            </a:lvl3pPr>
            <a:lvl4pPr>
              <a:defRPr sz="2000" b="0" i="0">
                <a:latin typeface="Arial"/>
                <a:cs typeface="Arial"/>
              </a:defRPr>
            </a:lvl4pPr>
          </a:lstStyle>
          <a:p>
            <a:pPr lvl="0"/>
            <a:r>
              <a:rPr lang="en-US" dirty="0"/>
              <a:t>Bulleted Text</a:t>
            </a:r>
          </a:p>
          <a:p>
            <a:pPr lvl="0"/>
            <a:r>
              <a:rPr lang="en-US" dirty="0"/>
              <a:t>Bulleted Text</a:t>
            </a:r>
          </a:p>
          <a:p>
            <a:pPr lvl="0"/>
            <a:r>
              <a:rPr lang="en-US" dirty="0"/>
              <a:t>Bulleted Text</a:t>
            </a:r>
          </a:p>
        </p:txBody>
      </p:sp>
      <p:sp>
        <p:nvSpPr>
          <p:cNvPr id="10" name="Rectangle 9"/>
          <p:cNvSpPr/>
          <p:nvPr userDrawn="1"/>
        </p:nvSpPr>
        <p:spPr>
          <a:xfrm>
            <a:off x="734523" y="6426143"/>
            <a:ext cx="2919389" cy="276999"/>
          </a:xfrm>
          <a:prstGeom prst="rect">
            <a:avLst/>
          </a:prstGeom>
        </p:spPr>
        <p:txBody>
          <a:bodyPr wrap="none">
            <a:spAutoFit/>
          </a:bodyPr>
          <a:lstStyle/>
          <a:p>
            <a:r>
              <a:rPr lang="en-US" sz="1200" baseline="0" dirty="0">
                <a:solidFill>
                  <a:schemeClr val="accent2">
                    <a:lumMod val="75000"/>
                  </a:schemeClr>
                </a:solidFill>
                <a:effectLst/>
                <a:latin typeface="Helvetica Neue Bold" charset="0"/>
              </a:rPr>
              <a:t>#PublicPower </a:t>
            </a:r>
            <a:r>
              <a:rPr lang="en-US" sz="1200" baseline="0" dirty="0">
                <a:solidFill>
                  <a:schemeClr val="tx2"/>
                </a:solidFill>
                <a:effectLst/>
                <a:latin typeface="Helvetica Neue Bold" charset="0"/>
              </a:rPr>
              <a:t> </a:t>
            </a:r>
            <a:r>
              <a:rPr lang="en-US" sz="1200" u="none" baseline="0" dirty="0">
                <a:solidFill>
                  <a:schemeClr val="tx2"/>
                </a:solidFill>
                <a:effectLst/>
                <a:latin typeface="Helvetica Neue Bold" charset="0"/>
              </a:rPr>
              <a:t>www.PublicPower.org</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45428" y="5150229"/>
            <a:ext cx="4898572" cy="218143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408101" y="1869390"/>
            <a:ext cx="4318654" cy="3110076"/>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 id="2147483649" r:id="rId2"/>
    <p:sldLayoutId id="2147483652" r:id="rId3"/>
    <p:sldLayoutId id="2147483653" r:id="rId4"/>
    <p:sldLayoutId id="2147483656" r:id="rId5"/>
    <p:sldLayoutId id="2147483657" r:id="rId6"/>
    <p:sldLayoutId id="2147483658" r:id="rId7"/>
    <p:sldLayoutId id="2147483659" r:id="rId8"/>
  </p:sldLayoutIdLst>
  <p:txStyles>
    <p:titleStyle>
      <a:lvl1pPr algn="ctr" defTabSz="457200" rtl="0" eaLnBrk="1" fontAlgn="base" hangingPunct="1">
        <a:spcBef>
          <a:spcPct val="0"/>
        </a:spcBef>
        <a:spcAft>
          <a:spcPct val="0"/>
        </a:spcAft>
        <a:defRPr sz="4400" kern="1200">
          <a:solidFill>
            <a:schemeClr val="tx1"/>
          </a:solidFill>
          <a:latin typeface="+mj-lt"/>
          <a:ea typeface="Geneva" pitchFamily="-127"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Geneva" pitchFamily="-127" charset="-128"/>
        </a:defRPr>
      </a:lvl2pPr>
      <a:lvl3pPr algn="ctr" defTabSz="457200" rtl="0" eaLnBrk="1" fontAlgn="base" hangingPunct="1">
        <a:spcBef>
          <a:spcPct val="0"/>
        </a:spcBef>
        <a:spcAft>
          <a:spcPct val="0"/>
        </a:spcAft>
        <a:defRPr sz="4400">
          <a:solidFill>
            <a:schemeClr val="tx1"/>
          </a:solidFill>
          <a:latin typeface="Calibri" pitchFamily="34" charset="0"/>
          <a:ea typeface="Geneva" pitchFamily="-127" charset="-128"/>
        </a:defRPr>
      </a:lvl3pPr>
      <a:lvl4pPr algn="ctr" defTabSz="457200" rtl="0" eaLnBrk="1" fontAlgn="base" hangingPunct="1">
        <a:spcBef>
          <a:spcPct val="0"/>
        </a:spcBef>
        <a:spcAft>
          <a:spcPct val="0"/>
        </a:spcAft>
        <a:defRPr sz="4400">
          <a:solidFill>
            <a:schemeClr val="tx1"/>
          </a:solidFill>
          <a:latin typeface="Calibri" pitchFamily="34" charset="0"/>
          <a:ea typeface="Geneva" pitchFamily="-127" charset="-128"/>
        </a:defRPr>
      </a:lvl4pPr>
      <a:lvl5pPr algn="ctr" defTabSz="457200" rtl="0" eaLnBrk="1" fontAlgn="base" hangingPunct="1">
        <a:spcBef>
          <a:spcPct val="0"/>
        </a:spcBef>
        <a:spcAft>
          <a:spcPct val="0"/>
        </a:spcAft>
        <a:defRPr sz="4400">
          <a:solidFill>
            <a:schemeClr val="tx1"/>
          </a:solidFill>
          <a:latin typeface="Calibri" pitchFamily="34" charset="0"/>
          <a:ea typeface="Geneva" pitchFamily="-127"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Geneva" pitchFamily="-127"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Geneva" pitchFamily="-127"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Geneva" pitchFamily="-127"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Geneva" pitchFamily="-127"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Geneva" pitchFamily="-127" charset="-128"/>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Geneva" pitchFamily="-127"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Geneva" pitchFamily="-127"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Geneva" pitchFamily="-127"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Geneva" pitchFamily="-127"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3028"/>
            <a:ext cx="7772400" cy="2039176"/>
          </a:xfrm>
        </p:spPr>
        <p:txBody>
          <a:bodyPr/>
          <a:lstStyle/>
          <a:p>
            <a:pPr>
              <a:lnSpc>
                <a:spcPts val="5200"/>
              </a:lnSpc>
            </a:pPr>
            <a:r>
              <a:rPr lang="en-US" dirty="0"/>
              <a:t>Public Power’s Role in the Clean Energy Future</a:t>
            </a:r>
          </a:p>
        </p:txBody>
      </p:sp>
      <p:sp>
        <p:nvSpPr>
          <p:cNvPr id="3" name="Subtitle 2"/>
          <p:cNvSpPr>
            <a:spLocks noGrp="1"/>
          </p:cNvSpPr>
          <p:nvPr>
            <p:ph type="subTitle" idx="1"/>
          </p:nvPr>
        </p:nvSpPr>
        <p:spPr>
          <a:xfrm>
            <a:off x="1371600" y="3449222"/>
            <a:ext cx="6400800" cy="2152891"/>
          </a:xfrm>
        </p:spPr>
        <p:txBody>
          <a:bodyPr/>
          <a:lstStyle/>
          <a:p>
            <a:pPr>
              <a:lnSpc>
                <a:spcPts val="2400"/>
              </a:lnSpc>
              <a:spcBef>
                <a:spcPts val="2400"/>
              </a:spcBef>
            </a:pPr>
            <a:r>
              <a:rPr lang="en-US" sz="2400" dirty="0"/>
              <a:t>Presentation of Sue Kelly</a:t>
            </a:r>
            <a:br>
              <a:rPr lang="en-US" sz="2400" dirty="0"/>
            </a:br>
            <a:r>
              <a:rPr lang="en-US" dirty="0"/>
              <a:t>President and CEO</a:t>
            </a:r>
            <a:br>
              <a:rPr lang="en-US" dirty="0"/>
            </a:br>
            <a:r>
              <a:rPr lang="en-US" dirty="0"/>
              <a:t>American Public Power Association</a:t>
            </a:r>
            <a:br>
              <a:rPr lang="en-US" dirty="0"/>
            </a:br>
            <a:r>
              <a:rPr lang="en-US" dirty="0"/>
              <a:t>Consumer Federation of America</a:t>
            </a:r>
            <a:br>
              <a:rPr lang="en-US" dirty="0"/>
            </a:br>
            <a:r>
              <a:rPr lang="en-US" dirty="0"/>
              <a:t>May 12, 2017</a:t>
            </a:r>
            <a:endParaRPr lang="en-US" spc="-15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664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6957" y="708305"/>
            <a:ext cx="8249478" cy="1206421"/>
          </a:xfrm>
        </p:spPr>
        <p:txBody>
          <a:bodyPr/>
          <a:lstStyle/>
          <a:p>
            <a:r>
              <a:rPr lang="en-US" dirty="0"/>
              <a:t>American Public Power Association</a:t>
            </a:r>
          </a:p>
        </p:txBody>
      </p:sp>
      <p:sp>
        <p:nvSpPr>
          <p:cNvPr id="2" name="Text Placeholder 1"/>
          <p:cNvSpPr>
            <a:spLocks noGrp="1"/>
          </p:cNvSpPr>
          <p:nvPr>
            <p:ph type="body" sz="quarter" idx="10"/>
          </p:nvPr>
        </p:nvSpPr>
        <p:spPr>
          <a:xfrm>
            <a:off x="496957" y="1997475"/>
            <a:ext cx="8249477" cy="3892665"/>
          </a:xfrm>
        </p:spPr>
        <p:txBody>
          <a:bodyPr/>
          <a:lstStyle/>
          <a:p>
            <a:pPr marL="0" lvl="0" indent="0" defTabSz="914400" fontAlgn="auto">
              <a:spcBef>
                <a:spcPts val="0"/>
              </a:spcBef>
              <a:spcAft>
                <a:spcPts val="0"/>
              </a:spcAft>
              <a:buNone/>
            </a:pPr>
            <a:r>
              <a:rPr lang="en-US" sz="3200" kern="0" dirty="0">
                <a:solidFill>
                  <a:srgbClr val="000000"/>
                </a:solidFill>
                <a:ea typeface="ＭＳ Ｐゴシック"/>
                <a:cs typeface="Times New Roman" panose="02020603050405020304" pitchFamily="18" charset="0"/>
              </a:rPr>
              <a:t>The American Public Power Association is the national service organization representing the U.S.’s approximately 2,000 electric utilities that are owned by units of state and local government.  Collectively, they serve over 49 million people.</a:t>
            </a:r>
          </a:p>
          <a:p>
            <a:endParaRPr lang="en-US" dirty="0"/>
          </a:p>
        </p:txBody>
      </p:sp>
    </p:spTree>
    <p:extLst>
      <p:ext uri="{BB962C8B-B14F-4D97-AF65-F5344CB8AC3E}">
        <p14:creationId xmlns:p14="http://schemas.microsoft.com/office/powerpoint/2010/main" val="1161817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532660"/>
            <a:ext cx="7289800" cy="1404090"/>
          </a:xfrm>
        </p:spPr>
        <p:txBody>
          <a:bodyPr/>
          <a:lstStyle/>
          <a:p>
            <a:r>
              <a:rPr lang="en-US" dirty="0"/>
              <a:t>Public Power Leading the Way-I</a:t>
            </a:r>
          </a:p>
        </p:txBody>
      </p:sp>
      <p:sp>
        <p:nvSpPr>
          <p:cNvPr id="3" name="Content Placeholder 2"/>
          <p:cNvSpPr>
            <a:spLocks noGrp="1"/>
          </p:cNvSpPr>
          <p:nvPr>
            <p:ph sz="half" idx="1"/>
          </p:nvPr>
        </p:nvSpPr>
        <p:spPr>
          <a:xfrm>
            <a:off x="952499" y="1378640"/>
            <a:ext cx="7813813" cy="3889375"/>
          </a:xfrm>
        </p:spPr>
        <p:txBody>
          <a:bodyPr/>
          <a:lstStyle/>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Over 100 distribution level utility solar installations, coming in different shapes and sizes</a:t>
            </a:r>
          </a:p>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Community solar projects in cities like Moorhead, MN, Central City, NE, Orlando, FL, Seattle, WA and many others</a:t>
            </a:r>
          </a:p>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Deployment of solar systems within the community by joint action agencies in Indiana, Delaware, South Dakota, Ohio, and others</a:t>
            </a:r>
          </a:p>
          <a:p>
            <a:pPr marL="0" lvl="0" indent="0" defTabSz="914400">
              <a:spcBef>
                <a:spcPct val="0"/>
              </a:spcBef>
              <a:buNone/>
            </a:pPr>
            <a:endParaRPr lang="en-US" altLang="en-US" sz="3200" dirty="0"/>
          </a:p>
          <a:p>
            <a:pPr lvl="0" defTabSz="914400">
              <a:spcBef>
                <a:spcPct val="0"/>
              </a:spcBef>
              <a:buFontTx/>
              <a:buChar char="•"/>
            </a:pPr>
            <a:endParaRPr lang="en-US" altLang="en-US" sz="4000" kern="0" dirty="0">
              <a:solidFill>
                <a:srgbClr val="000000"/>
              </a:solidFill>
              <a:ea typeface="ＭＳ Ｐゴシック"/>
              <a:cs typeface="Times New Roman" panose="02020603050405020304" pitchFamily="18" charset="0"/>
            </a:endParaRPr>
          </a:p>
        </p:txBody>
      </p:sp>
    </p:spTree>
    <p:extLst>
      <p:ext uri="{BB962C8B-B14F-4D97-AF65-F5344CB8AC3E}">
        <p14:creationId xmlns:p14="http://schemas.microsoft.com/office/powerpoint/2010/main" val="569374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426128"/>
            <a:ext cx="7289800" cy="1510622"/>
          </a:xfrm>
        </p:spPr>
        <p:txBody>
          <a:bodyPr/>
          <a:lstStyle/>
          <a:p>
            <a:r>
              <a:rPr lang="en-US" dirty="0"/>
              <a:t>Community Solar</a:t>
            </a:r>
          </a:p>
        </p:txBody>
      </p:sp>
      <p:sp>
        <p:nvSpPr>
          <p:cNvPr id="3" name="Content Placeholder 2"/>
          <p:cNvSpPr>
            <a:spLocks noGrp="1"/>
          </p:cNvSpPr>
          <p:nvPr>
            <p:ph sz="half" idx="1"/>
          </p:nvPr>
        </p:nvSpPr>
        <p:spPr>
          <a:xfrm>
            <a:off x="952499" y="1378640"/>
            <a:ext cx="7813813" cy="3889375"/>
          </a:xfrm>
        </p:spPr>
        <p:txBody>
          <a:bodyPr/>
          <a:lstStyle/>
          <a:p>
            <a:pPr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Brings solar to customers who otherwise lack access to rooftop solar or prefer to “leave the driving” to others</a:t>
            </a:r>
          </a:p>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Benefits of larger scale installations – lower installation and per kW </a:t>
            </a:r>
            <a:r>
              <a:rPr lang="en-US" altLang="en-US" sz="2800" kern="0" dirty="0" err="1">
                <a:solidFill>
                  <a:srgbClr val="000000"/>
                </a:solidFill>
                <a:ea typeface="ＭＳ Ｐゴシック"/>
                <a:cs typeface="Times New Roman" panose="02020603050405020304" pitchFamily="18" charset="0"/>
              </a:rPr>
              <a:t>hr</a:t>
            </a:r>
            <a:r>
              <a:rPr lang="en-US" altLang="en-US" sz="2800" kern="0" dirty="0">
                <a:solidFill>
                  <a:srgbClr val="000000"/>
                </a:solidFill>
                <a:ea typeface="ＭＳ Ｐゴシック"/>
                <a:cs typeface="Times New Roman" panose="02020603050405020304" pitchFamily="18" charset="0"/>
              </a:rPr>
              <a:t> costs; easier for utility to manage as operational matter (we control it)</a:t>
            </a:r>
          </a:p>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Public power projects developed in at least 16 states, with more being planned</a:t>
            </a:r>
          </a:p>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Progress captured in CFA paper prepared by Steve </a:t>
            </a:r>
            <a:r>
              <a:rPr lang="en-US" altLang="en-US" sz="2800" kern="0" dirty="0" err="1">
                <a:solidFill>
                  <a:srgbClr val="000000"/>
                </a:solidFill>
                <a:ea typeface="ＭＳ Ｐゴシック"/>
                <a:cs typeface="Times New Roman" panose="02020603050405020304" pitchFamily="18" charset="0"/>
              </a:rPr>
              <a:t>Brobeck</a:t>
            </a:r>
            <a:endParaRPr lang="en-US" altLang="en-US" sz="2800" kern="0" dirty="0">
              <a:solidFill>
                <a:srgbClr val="000000"/>
              </a:solidFill>
              <a:ea typeface="ＭＳ Ｐゴシック"/>
              <a:cs typeface="Times New Roman" panose="02020603050405020304" pitchFamily="18" charset="0"/>
            </a:endParaRPr>
          </a:p>
          <a:p>
            <a:pPr marL="0" lvl="0" indent="0" defTabSz="914400">
              <a:spcBef>
                <a:spcPct val="0"/>
              </a:spcBef>
              <a:buNone/>
            </a:pPr>
            <a:endParaRPr lang="en-US" altLang="en-US" sz="3200" dirty="0"/>
          </a:p>
          <a:p>
            <a:pPr lvl="0" defTabSz="914400">
              <a:spcBef>
                <a:spcPct val="0"/>
              </a:spcBef>
              <a:buFontTx/>
              <a:buChar char="•"/>
            </a:pPr>
            <a:endParaRPr lang="en-US" altLang="en-US" sz="4000" kern="0" dirty="0">
              <a:solidFill>
                <a:srgbClr val="000000"/>
              </a:solidFill>
              <a:ea typeface="ＭＳ Ｐゴシック"/>
              <a:cs typeface="Times New Roman" panose="02020603050405020304" pitchFamily="18" charset="0"/>
            </a:endParaRPr>
          </a:p>
        </p:txBody>
      </p:sp>
    </p:spTree>
    <p:extLst>
      <p:ext uri="{BB962C8B-B14F-4D97-AF65-F5344CB8AC3E}">
        <p14:creationId xmlns:p14="http://schemas.microsoft.com/office/powerpoint/2010/main" val="1506795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363984"/>
            <a:ext cx="7289800" cy="1572766"/>
          </a:xfrm>
        </p:spPr>
        <p:txBody>
          <a:bodyPr/>
          <a:lstStyle/>
          <a:p>
            <a:r>
              <a:rPr lang="en-US" dirty="0"/>
              <a:t>Public Power Leading the Way-II</a:t>
            </a:r>
          </a:p>
        </p:txBody>
      </p:sp>
      <p:sp>
        <p:nvSpPr>
          <p:cNvPr id="3" name="Content Placeholder 2"/>
          <p:cNvSpPr>
            <a:spLocks noGrp="1"/>
          </p:cNvSpPr>
          <p:nvPr>
            <p:ph sz="half" idx="1"/>
          </p:nvPr>
        </p:nvSpPr>
        <p:spPr>
          <a:xfrm>
            <a:off x="952499" y="1713390"/>
            <a:ext cx="7813813" cy="3554625"/>
          </a:xfrm>
        </p:spPr>
        <p:txBody>
          <a:bodyPr/>
          <a:lstStyle/>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Leaders in solar/battery storage watts per customer according to Smart Electric Power Alliance</a:t>
            </a:r>
          </a:p>
          <a:p>
            <a:pPr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Deploying new technologies:</a:t>
            </a:r>
          </a:p>
          <a:p>
            <a:pPr lvl="1"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LED Streetlighting: Bryan, OH, Lansing, MI</a:t>
            </a:r>
          </a:p>
          <a:p>
            <a:pPr lvl="1"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Water heater programs: Fort Collins, CO, Rockwood, TN, Crawfordsville, IN</a:t>
            </a:r>
          </a:p>
          <a:p>
            <a:pPr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Public Power supported by our own R&amp;D program – Demonstration of Energy &amp; Efficiency Developments (DEED)</a:t>
            </a:r>
          </a:p>
          <a:p>
            <a:pPr marL="0" lvl="0" indent="0" defTabSz="914400">
              <a:spcBef>
                <a:spcPct val="0"/>
              </a:spcBef>
              <a:buNone/>
            </a:pPr>
            <a:endParaRPr lang="en-US" altLang="en-US" sz="2800" dirty="0"/>
          </a:p>
          <a:p>
            <a:pPr lvl="0" defTabSz="914400">
              <a:spcBef>
                <a:spcPct val="0"/>
              </a:spcBef>
              <a:buFontTx/>
              <a:buChar char="•"/>
            </a:pPr>
            <a:endParaRPr lang="en-US" altLang="en-US" sz="2800" kern="0" dirty="0">
              <a:solidFill>
                <a:srgbClr val="000000"/>
              </a:solidFill>
              <a:ea typeface="ＭＳ Ｐゴシック"/>
              <a:cs typeface="Times New Roman" panose="02020603050405020304" pitchFamily="18" charset="0"/>
            </a:endParaRPr>
          </a:p>
        </p:txBody>
      </p:sp>
    </p:spTree>
    <p:extLst>
      <p:ext uri="{BB962C8B-B14F-4D97-AF65-F5344CB8AC3E}">
        <p14:creationId xmlns:p14="http://schemas.microsoft.com/office/powerpoint/2010/main" val="237825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470517"/>
            <a:ext cx="7289800" cy="1466233"/>
          </a:xfrm>
        </p:spPr>
        <p:txBody>
          <a:bodyPr/>
          <a:lstStyle/>
          <a:p>
            <a:r>
              <a:rPr lang="en-US" dirty="0"/>
              <a:t>Renewables Deployment</a:t>
            </a:r>
          </a:p>
        </p:txBody>
      </p:sp>
      <p:sp>
        <p:nvSpPr>
          <p:cNvPr id="3" name="Content Placeholder 2"/>
          <p:cNvSpPr>
            <a:spLocks noGrp="1"/>
          </p:cNvSpPr>
          <p:nvPr>
            <p:ph sz="half" idx="1"/>
          </p:nvPr>
        </p:nvSpPr>
        <p:spPr>
          <a:xfrm>
            <a:off x="952499" y="1669002"/>
            <a:ext cx="7813813" cy="3599013"/>
          </a:xfrm>
        </p:spPr>
        <p:txBody>
          <a:bodyPr/>
          <a:lstStyle/>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Public Power Utilities generally secure renewable generation through purchased power agreements (PPAs) to get some benefit from tax incentives</a:t>
            </a:r>
          </a:p>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Utilities such as LADWP, Austin, and CPS Energy (San Antonio) have hundreds of MWs wind/solar PPAs</a:t>
            </a:r>
          </a:p>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Direct ownership of wind capacity in Nebraska, other states</a:t>
            </a:r>
          </a:p>
          <a:p>
            <a:pPr marL="0" lvl="0" indent="0" defTabSz="914400">
              <a:spcBef>
                <a:spcPct val="0"/>
              </a:spcBef>
              <a:buNone/>
            </a:pPr>
            <a:endParaRPr lang="en-US" altLang="en-US" sz="2800" dirty="0"/>
          </a:p>
          <a:p>
            <a:pPr lvl="0" defTabSz="914400">
              <a:spcBef>
                <a:spcPct val="0"/>
              </a:spcBef>
              <a:buFontTx/>
              <a:buChar char="•"/>
            </a:pPr>
            <a:endParaRPr lang="en-US" altLang="en-US" sz="4000" kern="0" dirty="0">
              <a:solidFill>
                <a:srgbClr val="000000"/>
              </a:solidFill>
              <a:ea typeface="ＭＳ Ｐゴシック"/>
              <a:cs typeface="Times New Roman" panose="02020603050405020304" pitchFamily="18" charset="0"/>
            </a:endParaRPr>
          </a:p>
        </p:txBody>
      </p:sp>
    </p:spTree>
    <p:extLst>
      <p:ext uri="{BB962C8B-B14F-4D97-AF65-F5344CB8AC3E}">
        <p14:creationId xmlns:p14="http://schemas.microsoft.com/office/powerpoint/2010/main" val="2562069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Storage and Electric Vehicles</a:t>
            </a:r>
          </a:p>
        </p:txBody>
      </p:sp>
      <p:sp>
        <p:nvSpPr>
          <p:cNvPr id="3" name="Content Placeholder 2"/>
          <p:cNvSpPr>
            <a:spLocks noGrp="1"/>
          </p:cNvSpPr>
          <p:nvPr>
            <p:ph sz="half" idx="1"/>
          </p:nvPr>
        </p:nvSpPr>
        <p:spPr>
          <a:xfrm>
            <a:off x="952499" y="1766656"/>
            <a:ext cx="7813813" cy="3501359"/>
          </a:xfrm>
        </p:spPr>
        <p:txBody>
          <a:bodyPr/>
          <a:lstStyle/>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Utility-scale storage systems in Sterling, Mass, Minster, Ohio, and Georgetown, Texas</a:t>
            </a:r>
          </a:p>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Electric Vehicle Rates available from many California utilities, as well as charging stations</a:t>
            </a:r>
          </a:p>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Market growth in EV deployment – a great opportunity for the industry</a:t>
            </a:r>
          </a:p>
          <a:p>
            <a:pPr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Public power working with Electrify America on possible grants</a:t>
            </a:r>
          </a:p>
          <a:p>
            <a:pPr marL="0" lvl="0" indent="0" defTabSz="914400">
              <a:spcBef>
                <a:spcPct val="0"/>
              </a:spcBef>
              <a:buNone/>
            </a:pPr>
            <a:endParaRPr lang="en-US" altLang="en-US" sz="2800" kern="0" dirty="0">
              <a:solidFill>
                <a:srgbClr val="000000"/>
              </a:solidFill>
              <a:ea typeface="ＭＳ Ｐゴシック"/>
              <a:cs typeface="Times New Roman" panose="02020603050405020304" pitchFamily="18" charset="0"/>
            </a:endParaRPr>
          </a:p>
          <a:p>
            <a:pPr marL="0" lvl="0" indent="0" defTabSz="914400">
              <a:spcBef>
                <a:spcPct val="0"/>
              </a:spcBef>
              <a:buNone/>
            </a:pPr>
            <a:endParaRPr lang="en-US" altLang="en-US" sz="3200" dirty="0"/>
          </a:p>
          <a:p>
            <a:pPr lvl="0" defTabSz="914400">
              <a:spcBef>
                <a:spcPct val="0"/>
              </a:spcBef>
              <a:buFontTx/>
              <a:buChar char="•"/>
            </a:pPr>
            <a:endParaRPr lang="en-US" altLang="en-US" sz="4000" kern="0" dirty="0">
              <a:solidFill>
                <a:srgbClr val="000000"/>
              </a:solidFill>
              <a:ea typeface="ＭＳ Ｐゴシック"/>
              <a:cs typeface="Times New Roman" panose="02020603050405020304" pitchFamily="18" charset="0"/>
            </a:endParaRPr>
          </a:p>
        </p:txBody>
      </p:sp>
    </p:spTree>
    <p:extLst>
      <p:ext uri="{BB962C8B-B14F-4D97-AF65-F5344CB8AC3E}">
        <p14:creationId xmlns:p14="http://schemas.microsoft.com/office/powerpoint/2010/main" val="3070584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426129"/>
            <a:ext cx="7289800" cy="1528377"/>
          </a:xfrm>
        </p:spPr>
        <p:txBody>
          <a:bodyPr/>
          <a:lstStyle/>
          <a:p>
            <a:r>
              <a:rPr lang="en-US" dirty="0"/>
              <a:t>Variety of Rate Structures</a:t>
            </a:r>
          </a:p>
        </p:txBody>
      </p:sp>
      <p:sp>
        <p:nvSpPr>
          <p:cNvPr id="3" name="Content Placeholder 2"/>
          <p:cNvSpPr>
            <a:spLocks noGrp="1"/>
          </p:cNvSpPr>
          <p:nvPr>
            <p:ph sz="half" idx="1"/>
          </p:nvPr>
        </p:nvSpPr>
        <p:spPr>
          <a:xfrm>
            <a:off x="952500" y="1020932"/>
            <a:ext cx="7813813" cy="4247083"/>
          </a:xfrm>
        </p:spPr>
        <p:txBody>
          <a:bodyPr/>
          <a:lstStyle/>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Sacramento Municipal Utility District (SMUD): TOU rates in 2019 - manage peak demand</a:t>
            </a:r>
          </a:p>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Austin Energy: Value of Solar rate – pay excess rooftop solar generation value to grid</a:t>
            </a:r>
          </a:p>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Buy-all, sell-all rates: Different rates for customer purchases from utility/sales to grid</a:t>
            </a:r>
          </a:p>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Bottom line: no one “correct” rate; local circumstances, customer preferences, community values all factors in setting rates</a:t>
            </a:r>
          </a:p>
          <a:p>
            <a:pPr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Distribution grid is a “commons”-- its costs must be recovered equitably to ensure reliable service to all</a:t>
            </a:r>
          </a:p>
          <a:p>
            <a:pPr lvl="0" defTabSz="914400">
              <a:spcBef>
                <a:spcPct val="0"/>
              </a:spcBef>
              <a:buFontTx/>
              <a:buChar char="•"/>
            </a:pPr>
            <a:endParaRPr lang="en-US" altLang="en-US" sz="2400" kern="0" dirty="0">
              <a:solidFill>
                <a:srgbClr val="000000"/>
              </a:solidFill>
              <a:ea typeface="ＭＳ Ｐゴシック"/>
              <a:cs typeface="Times New Roman" panose="02020603050405020304" pitchFamily="18" charset="0"/>
            </a:endParaRPr>
          </a:p>
          <a:p>
            <a:pPr marL="0" lvl="0" indent="0" defTabSz="914400">
              <a:spcBef>
                <a:spcPct val="0"/>
              </a:spcBef>
              <a:buNone/>
            </a:pPr>
            <a:endParaRPr lang="en-US" altLang="en-US" sz="3200" dirty="0"/>
          </a:p>
          <a:p>
            <a:pPr lvl="0" defTabSz="914400">
              <a:spcBef>
                <a:spcPct val="0"/>
              </a:spcBef>
              <a:buFontTx/>
              <a:buChar char="•"/>
            </a:pPr>
            <a:endParaRPr lang="en-US" altLang="en-US" sz="4000" kern="0" dirty="0">
              <a:solidFill>
                <a:srgbClr val="000000"/>
              </a:solidFill>
              <a:ea typeface="ＭＳ Ｐゴシック"/>
              <a:cs typeface="Times New Roman" panose="02020603050405020304" pitchFamily="18" charset="0"/>
            </a:endParaRPr>
          </a:p>
        </p:txBody>
      </p:sp>
    </p:spTree>
    <p:extLst>
      <p:ext uri="{BB962C8B-B14F-4D97-AF65-F5344CB8AC3E}">
        <p14:creationId xmlns:p14="http://schemas.microsoft.com/office/powerpoint/2010/main" val="943417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337351"/>
            <a:ext cx="7289800" cy="1612789"/>
          </a:xfrm>
        </p:spPr>
        <p:txBody>
          <a:bodyPr/>
          <a:lstStyle/>
          <a:p>
            <a:r>
              <a:rPr lang="en-US" dirty="0"/>
              <a:t>Adapting to Changing Industry</a:t>
            </a:r>
          </a:p>
        </p:txBody>
      </p:sp>
      <p:sp>
        <p:nvSpPr>
          <p:cNvPr id="3" name="Content Placeholder 2"/>
          <p:cNvSpPr>
            <a:spLocks noGrp="1"/>
          </p:cNvSpPr>
          <p:nvPr>
            <p:ph sz="half" idx="1"/>
          </p:nvPr>
        </p:nvSpPr>
        <p:spPr>
          <a:xfrm>
            <a:off x="952499" y="1118586"/>
            <a:ext cx="7813813" cy="4149429"/>
          </a:xfrm>
        </p:spPr>
        <p:txBody>
          <a:bodyPr/>
          <a:lstStyle/>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Industry-wide deployment of renewables over past 3-5 years has been and will remain consistent: about half (or more) of all new  utility-scale generation is wind and solar</a:t>
            </a:r>
          </a:p>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Continuing to see advances in customer-side technologies to increase efficiency, reduce demands (especially at peak)</a:t>
            </a:r>
          </a:p>
          <a:p>
            <a:pPr lvl="0" defTabSz="914400">
              <a:spcBef>
                <a:spcPct val="0"/>
              </a:spcBef>
              <a:buFontTx/>
              <a:buChar char="•"/>
            </a:pPr>
            <a:r>
              <a:rPr lang="en-US" altLang="en-US" sz="2800" kern="0" dirty="0">
                <a:solidFill>
                  <a:srgbClr val="000000"/>
                </a:solidFill>
                <a:ea typeface="ＭＳ Ｐゴシック"/>
                <a:cs typeface="Times New Roman" panose="02020603050405020304" pitchFamily="18" charset="0"/>
              </a:rPr>
              <a:t>Public power (and co-op) electric utilities are owned by their customers and are not-for-profit; we are well positioned to partner with retail customers to implement new technologies </a:t>
            </a:r>
          </a:p>
          <a:p>
            <a:pPr marL="0" lvl="0" indent="0" defTabSz="914400">
              <a:spcBef>
                <a:spcPct val="0"/>
              </a:spcBef>
              <a:buNone/>
            </a:pPr>
            <a:endParaRPr lang="en-US" altLang="en-US" sz="3200" dirty="0"/>
          </a:p>
          <a:p>
            <a:pPr lvl="0" defTabSz="914400">
              <a:spcBef>
                <a:spcPct val="0"/>
              </a:spcBef>
              <a:buFontTx/>
              <a:buChar char="•"/>
            </a:pPr>
            <a:endParaRPr lang="en-US" altLang="en-US" sz="4000" kern="0" dirty="0">
              <a:solidFill>
                <a:srgbClr val="000000"/>
              </a:solidFill>
              <a:ea typeface="ＭＳ Ｐゴシック"/>
              <a:cs typeface="Times New Roman" panose="02020603050405020304" pitchFamily="18" charset="0"/>
            </a:endParaRPr>
          </a:p>
        </p:txBody>
      </p:sp>
    </p:spTree>
    <p:extLst>
      <p:ext uri="{BB962C8B-B14F-4D97-AF65-F5344CB8AC3E}">
        <p14:creationId xmlns:p14="http://schemas.microsoft.com/office/powerpoint/2010/main" val="2606001693"/>
      </p:ext>
    </p:extLst>
  </p:cSld>
  <p:clrMapOvr>
    <a:masterClrMapping/>
  </p:clrMapOvr>
</p:sld>
</file>

<file path=ppt/theme/theme1.xml><?xml version="1.0" encoding="utf-8"?>
<a:theme xmlns:a="http://schemas.openxmlformats.org/drawingml/2006/main" name="FMEA Presentation July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34572406036441BDA7E59A7A5E84F7" ma:contentTypeVersion="1" ma:contentTypeDescription="Create a new document." ma:contentTypeScope="" ma:versionID="77dbefbb5420a0cb61560d1b335ff9d8">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0FC554-2668-40E5-956D-962EF8E827E1}">
  <ds:schemaRefs>
    <ds:schemaRef ds:uri="http://schemas.microsoft.com/sharepoint/v3/contenttype/forms"/>
  </ds:schemaRefs>
</ds:datastoreItem>
</file>

<file path=customXml/itemProps2.xml><?xml version="1.0" encoding="utf-8"?>
<ds:datastoreItem xmlns:ds="http://schemas.openxmlformats.org/officeDocument/2006/customXml" ds:itemID="{71B3AFC1-5596-499B-B7FC-15FCAF9C0D14}">
  <ds:schemaRefs>
    <ds:schemaRef ds:uri="http://schemas.microsoft.com/office/2006/metadata/properties"/>
    <ds:schemaRef ds:uri="http://purl.org/dc/elements/1.1/"/>
    <ds:schemaRef ds:uri="http://schemas.microsoft.com/sharepoint/v3"/>
    <ds:schemaRef ds:uri="http://schemas.openxmlformats.org/package/2006/metadata/core-properties"/>
    <ds:schemaRef ds:uri="http://purl.org/dc/dcmitype/"/>
    <ds:schemaRef ds:uri="http://purl.org/dc/term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C61AE2E0-C5AE-4B5C-B8E7-2CDFC8DFFE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10980</TotalTime>
  <Words>542</Words>
  <Application>Microsoft Office PowerPoint</Application>
  <PresentationFormat>On-screen Show (4:3)</PresentationFormat>
  <Paragraphs>40</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ＭＳ Ｐゴシック</vt:lpstr>
      <vt:lpstr>Arial</vt:lpstr>
      <vt:lpstr>Calibri</vt:lpstr>
      <vt:lpstr>Geneva</vt:lpstr>
      <vt:lpstr>Helvetica Neue Bold</vt:lpstr>
      <vt:lpstr>HelveticaNeue Condensed</vt:lpstr>
      <vt:lpstr>Times New Roman</vt:lpstr>
      <vt:lpstr>FMEA Presentation July 2015</vt:lpstr>
      <vt:lpstr>Public Power’s Role in the Clean Energy Future</vt:lpstr>
      <vt:lpstr>American Public Power Association</vt:lpstr>
      <vt:lpstr>Public Power Leading the Way-I</vt:lpstr>
      <vt:lpstr>Community Solar</vt:lpstr>
      <vt:lpstr>Public Power Leading the Way-II</vt:lpstr>
      <vt:lpstr>Renewables Deployment</vt:lpstr>
      <vt:lpstr>Storage and Electric Vehicles</vt:lpstr>
      <vt:lpstr>Variety of Rate Structures</vt:lpstr>
      <vt:lpstr>Adapting to Changing Industry</vt:lpstr>
      <vt:lpstr>PowerPoint Presentation</vt:lpstr>
    </vt:vector>
  </TitlesOfParts>
  <Company>APPA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Power Forward: Challenges and Opportunities for Public Power Systems</dc:title>
  <dc:creator>Patterson, Delia</dc:creator>
  <cp:lastModifiedBy>Anna Marie Lowery</cp:lastModifiedBy>
  <cp:revision>685</cp:revision>
  <cp:lastPrinted>2017-03-06T19:35:24Z</cp:lastPrinted>
  <dcterms:created xsi:type="dcterms:W3CDTF">2016-01-25T20:16:25Z</dcterms:created>
  <dcterms:modified xsi:type="dcterms:W3CDTF">2017-05-11T20:34:19Z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ies>
</file>