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3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86" r:id="rId3"/>
    <p:sldMasterId id="2147483713" r:id="rId4"/>
  </p:sldMasterIdLst>
  <p:notesMasterIdLst>
    <p:notesMasterId r:id="rId14"/>
  </p:notesMasterIdLst>
  <p:handoutMasterIdLst>
    <p:handoutMasterId r:id="rId15"/>
  </p:handoutMasterIdLst>
  <p:sldIdLst>
    <p:sldId id="284" r:id="rId5"/>
    <p:sldId id="291" r:id="rId6"/>
    <p:sldId id="267" r:id="rId7"/>
    <p:sldId id="289" r:id="rId8"/>
    <p:sldId id="300" r:id="rId9"/>
    <p:sldId id="271" r:id="rId10"/>
    <p:sldId id="299" r:id="rId11"/>
    <p:sldId id="301" r:id="rId12"/>
    <p:sldId id="29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457" autoAdjust="0"/>
  </p:normalViewPr>
  <p:slideViewPr>
    <p:cSldViewPr>
      <p:cViewPr>
        <p:scale>
          <a:sx n="46" d="100"/>
          <a:sy n="46" d="100"/>
        </p:scale>
        <p:origin x="-1387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Users\BGanesh\AppData\Local\Microsoft\Windows\Temporary%20Internet%20Files\Content.Outlook\DH96G70W\Copy%20of%20HCAI%20Charts%20updated%20to%202016Q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ares\centers\HFP\JZhu\Chartbook\Data%20and%20Reports\First-time%20Homebuyer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ares\centers\HFP\JZhu\Chartbook\Data%20and%20Reports\Origination_marketshare_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169325620735299E-2"/>
          <c:y val="0.14412584423708399"/>
          <c:w val="0.92730391029374104"/>
          <c:h val="0.72825440578086398"/>
        </c:manualLayout>
      </c:layout>
      <c:areaChart>
        <c:grouping val="stacked"/>
        <c:varyColors val="0"/>
        <c:ser>
          <c:idx val="0"/>
          <c:order val="0"/>
          <c:spPr>
            <a:solidFill>
              <a:srgbClr val="C6C6C6"/>
            </a:solidFill>
          </c:spPr>
          <c:cat>
            <c:numRef>
              <c:f>'M 4'!$A$5:$A$78</c:f>
              <c:numCache>
                <c:formatCode>###0</c:formatCode>
                <c:ptCount val="74"/>
                <c:pt idx="0">
                  <c:v>1998</c:v>
                </c:pt>
                <c:pt idx="1">
                  <c:v>1998</c:v>
                </c:pt>
                <c:pt idx="2">
                  <c:v>1998</c:v>
                </c:pt>
                <c:pt idx="3">
                  <c:v>1998</c:v>
                </c:pt>
                <c:pt idx="4">
                  <c:v>1999</c:v>
                </c:pt>
                <c:pt idx="5">
                  <c:v>1999</c:v>
                </c:pt>
                <c:pt idx="6">
                  <c:v>1999</c:v>
                </c:pt>
                <c:pt idx="7">
                  <c:v>1999</c:v>
                </c:pt>
                <c:pt idx="8">
                  <c:v>2000</c:v>
                </c:pt>
                <c:pt idx="9">
                  <c:v>2000</c:v>
                </c:pt>
                <c:pt idx="10">
                  <c:v>2000</c:v>
                </c:pt>
                <c:pt idx="11">
                  <c:v>2000</c:v>
                </c:pt>
                <c:pt idx="12">
                  <c:v>2001</c:v>
                </c:pt>
                <c:pt idx="13">
                  <c:v>2001</c:v>
                </c:pt>
                <c:pt idx="14">
                  <c:v>2001</c:v>
                </c:pt>
                <c:pt idx="15">
                  <c:v>2001</c:v>
                </c:pt>
                <c:pt idx="16">
                  <c:v>2002</c:v>
                </c:pt>
                <c:pt idx="17">
                  <c:v>2002</c:v>
                </c:pt>
                <c:pt idx="18">
                  <c:v>2002</c:v>
                </c:pt>
                <c:pt idx="19">
                  <c:v>2002</c:v>
                </c:pt>
                <c:pt idx="20">
                  <c:v>2003</c:v>
                </c:pt>
                <c:pt idx="21">
                  <c:v>2003</c:v>
                </c:pt>
                <c:pt idx="22">
                  <c:v>2003</c:v>
                </c:pt>
                <c:pt idx="23">
                  <c:v>2003</c:v>
                </c:pt>
                <c:pt idx="24">
                  <c:v>2004</c:v>
                </c:pt>
                <c:pt idx="25">
                  <c:v>2004</c:v>
                </c:pt>
                <c:pt idx="26">
                  <c:v>2004</c:v>
                </c:pt>
                <c:pt idx="27">
                  <c:v>2004</c:v>
                </c:pt>
                <c:pt idx="28">
                  <c:v>2005</c:v>
                </c:pt>
                <c:pt idx="29">
                  <c:v>2005</c:v>
                </c:pt>
                <c:pt idx="30">
                  <c:v>2005</c:v>
                </c:pt>
                <c:pt idx="31">
                  <c:v>2005</c:v>
                </c:pt>
                <c:pt idx="32">
                  <c:v>2006</c:v>
                </c:pt>
                <c:pt idx="33">
                  <c:v>2006</c:v>
                </c:pt>
                <c:pt idx="34">
                  <c:v>2006</c:v>
                </c:pt>
                <c:pt idx="35">
                  <c:v>2006</c:v>
                </c:pt>
                <c:pt idx="36">
                  <c:v>2007</c:v>
                </c:pt>
                <c:pt idx="37">
                  <c:v>2007</c:v>
                </c:pt>
                <c:pt idx="38">
                  <c:v>2007</c:v>
                </c:pt>
                <c:pt idx="39">
                  <c:v>2007</c:v>
                </c:pt>
                <c:pt idx="40">
                  <c:v>2008</c:v>
                </c:pt>
                <c:pt idx="41">
                  <c:v>2008</c:v>
                </c:pt>
                <c:pt idx="42">
                  <c:v>2008</c:v>
                </c:pt>
                <c:pt idx="43">
                  <c:v>2008</c:v>
                </c:pt>
                <c:pt idx="44">
                  <c:v>2009</c:v>
                </c:pt>
                <c:pt idx="45">
                  <c:v>2009</c:v>
                </c:pt>
                <c:pt idx="46">
                  <c:v>2009</c:v>
                </c:pt>
                <c:pt idx="47">
                  <c:v>2009</c:v>
                </c:pt>
                <c:pt idx="48">
                  <c:v>2010</c:v>
                </c:pt>
                <c:pt idx="49">
                  <c:v>2010</c:v>
                </c:pt>
                <c:pt idx="50">
                  <c:v>2010</c:v>
                </c:pt>
                <c:pt idx="51">
                  <c:v>2010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2012</c:v>
                </c:pt>
                <c:pt idx="57">
                  <c:v>2012</c:v>
                </c:pt>
                <c:pt idx="58">
                  <c:v>2012</c:v>
                </c:pt>
                <c:pt idx="59">
                  <c:v>2012</c:v>
                </c:pt>
                <c:pt idx="60">
                  <c:v>2013</c:v>
                </c:pt>
                <c:pt idx="61">
                  <c:v>2013</c:v>
                </c:pt>
                <c:pt idx="62">
                  <c:v>2013</c:v>
                </c:pt>
                <c:pt idx="63">
                  <c:v>2013</c:v>
                </c:pt>
                <c:pt idx="64">
                  <c:v>2014</c:v>
                </c:pt>
                <c:pt idx="65">
                  <c:v>2014</c:v>
                </c:pt>
                <c:pt idx="66">
                  <c:v>2014</c:v>
                </c:pt>
                <c:pt idx="67">
                  <c:v>2014</c:v>
                </c:pt>
                <c:pt idx="68">
                  <c:v>2015</c:v>
                </c:pt>
                <c:pt idx="69">
                  <c:v>2015</c:v>
                </c:pt>
                <c:pt idx="70">
                  <c:v>2015</c:v>
                </c:pt>
                <c:pt idx="71">
                  <c:v>2015</c:v>
                </c:pt>
                <c:pt idx="72">
                  <c:v>2016</c:v>
                </c:pt>
                <c:pt idx="73">
                  <c:v>2016</c:v>
                </c:pt>
              </c:numCache>
            </c:numRef>
          </c:cat>
          <c:val>
            <c:numRef>
              <c:f>'M 4'!$E$5:$E$78</c:f>
              <c:numCache>
                <c:formatCode>0.000</c:formatCode>
                <c:ptCount val="74"/>
                <c:pt idx="0">
                  <c:v>8.6869999999999994</c:v>
                </c:pt>
                <c:pt idx="1">
                  <c:v>8.6210000000000004</c:v>
                </c:pt>
                <c:pt idx="2">
                  <c:v>8.2650000000000006</c:v>
                </c:pt>
                <c:pt idx="3">
                  <c:v>8.3350000000000009</c:v>
                </c:pt>
                <c:pt idx="4">
                  <c:v>8.6859999999999999</c:v>
                </c:pt>
                <c:pt idx="5">
                  <c:v>9.2749551373146009</c:v>
                </c:pt>
                <c:pt idx="6">
                  <c:v>9.9819999999999993</c:v>
                </c:pt>
                <c:pt idx="7">
                  <c:v>10.542999999999999</c:v>
                </c:pt>
                <c:pt idx="8">
                  <c:v>10.1</c:v>
                </c:pt>
                <c:pt idx="9">
                  <c:v>9.7829999999999995</c:v>
                </c:pt>
                <c:pt idx="10">
                  <c:v>9.0030000000000001</c:v>
                </c:pt>
                <c:pt idx="11">
                  <c:v>8.9060000000000006</c:v>
                </c:pt>
                <c:pt idx="12">
                  <c:v>9.8719999999999999</c:v>
                </c:pt>
                <c:pt idx="13">
                  <c:v>9.6530000000000005</c:v>
                </c:pt>
                <c:pt idx="14">
                  <c:v>9.2460000000000004</c:v>
                </c:pt>
                <c:pt idx="15">
                  <c:v>8.4130000000000003</c:v>
                </c:pt>
                <c:pt idx="16">
                  <c:v>8.6609999999999996</c:v>
                </c:pt>
                <c:pt idx="17">
                  <c:v>9.3829999999999991</c:v>
                </c:pt>
                <c:pt idx="18">
                  <c:v>8.9719999999999995</c:v>
                </c:pt>
                <c:pt idx="19">
                  <c:v>8.6259999999999994</c:v>
                </c:pt>
                <c:pt idx="20">
                  <c:v>9.2940000000000005</c:v>
                </c:pt>
                <c:pt idx="21">
                  <c:v>8.923</c:v>
                </c:pt>
                <c:pt idx="22">
                  <c:v>8.9469999999999992</c:v>
                </c:pt>
                <c:pt idx="23">
                  <c:v>9.7850000000000001</c:v>
                </c:pt>
                <c:pt idx="24">
                  <c:v>9.5429999999999993</c:v>
                </c:pt>
                <c:pt idx="25">
                  <c:v>9.3620000000000001</c:v>
                </c:pt>
                <c:pt idx="26">
                  <c:v>9.8800000000000008</c:v>
                </c:pt>
                <c:pt idx="27">
                  <c:v>9.8650000000000002</c:v>
                </c:pt>
                <c:pt idx="28">
                  <c:v>9.89</c:v>
                </c:pt>
                <c:pt idx="29">
                  <c:v>9.6709999999999994</c:v>
                </c:pt>
                <c:pt idx="30">
                  <c:v>9.5960000000000001</c:v>
                </c:pt>
                <c:pt idx="31">
                  <c:v>10.192</c:v>
                </c:pt>
                <c:pt idx="32">
                  <c:v>10.593999999999999</c:v>
                </c:pt>
                <c:pt idx="33">
                  <c:v>10.496</c:v>
                </c:pt>
                <c:pt idx="34">
                  <c:v>10.481999999999999</c:v>
                </c:pt>
                <c:pt idx="35">
                  <c:v>10.53</c:v>
                </c:pt>
                <c:pt idx="36">
                  <c:v>9.6969999999999992</c:v>
                </c:pt>
                <c:pt idx="37">
                  <c:v>8.3428412563461993</c:v>
                </c:pt>
                <c:pt idx="38">
                  <c:v>8.3350000000000009</c:v>
                </c:pt>
                <c:pt idx="39">
                  <c:v>8.5980000000000008</c:v>
                </c:pt>
                <c:pt idx="40">
                  <c:v>8.11</c:v>
                </c:pt>
                <c:pt idx="41">
                  <c:v>7.6130000000000004</c:v>
                </c:pt>
                <c:pt idx="42">
                  <c:v>8.0890000000000004</c:v>
                </c:pt>
                <c:pt idx="43">
                  <c:v>7.93</c:v>
                </c:pt>
                <c:pt idx="44">
                  <c:v>8.14</c:v>
                </c:pt>
                <c:pt idx="45">
                  <c:v>7.1989999999999998</c:v>
                </c:pt>
                <c:pt idx="46">
                  <c:v>7.26</c:v>
                </c:pt>
                <c:pt idx="47">
                  <c:v>7.6520000000000001</c:v>
                </c:pt>
                <c:pt idx="48">
                  <c:v>7.1585586395192999</c:v>
                </c:pt>
                <c:pt idx="49">
                  <c:v>7.266</c:v>
                </c:pt>
                <c:pt idx="50">
                  <c:v>6.4279999999999999</c:v>
                </c:pt>
                <c:pt idx="51">
                  <c:v>6.4260000000000002</c:v>
                </c:pt>
                <c:pt idx="52">
                  <c:v>6.6509999999999998</c:v>
                </c:pt>
                <c:pt idx="53">
                  <c:v>6.3911933837998998</c:v>
                </c:pt>
                <c:pt idx="54">
                  <c:v>6.4329999999999998</c:v>
                </c:pt>
                <c:pt idx="55">
                  <c:v>6.62</c:v>
                </c:pt>
                <c:pt idx="56">
                  <c:v>6.7519999999999998</c:v>
                </c:pt>
                <c:pt idx="57">
                  <c:v>6.2779999999999996</c:v>
                </c:pt>
                <c:pt idx="58">
                  <c:v>6.1859999999999999</c:v>
                </c:pt>
                <c:pt idx="59">
                  <c:v>6.157</c:v>
                </c:pt>
                <c:pt idx="60">
                  <c:v>5.3979999999999997</c:v>
                </c:pt>
                <c:pt idx="61">
                  <c:v>4.7240000000000002</c:v>
                </c:pt>
                <c:pt idx="62">
                  <c:v>4.4340000000000002</c:v>
                </c:pt>
                <c:pt idx="63">
                  <c:v>4.7210000000000001</c:v>
                </c:pt>
                <c:pt idx="64">
                  <c:v>5.35</c:v>
                </c:pt>
                <c:pt idx="65">
                  <c:v>4.9850000000000003</c:v>
                </c:pt>
                <c:pt idx="66">
                  <c:v>5.2759999999999998</c:v>
                </c:pt>
                <c:pt idx="67">
                  <c:v>5.5270000000000001</c:v>
                </c:pt>
                <c:pt idx="68" formatCode="#0.000">
                  <c:v>5.351</c:v>
                </c:pt>
                <c:pt idx="69" formatCode="#0.000">
                  <c:v>5.1630000000000003</c:v>
                </c:pt>
                <c:pt idx="70" formatCode="#0.000">
                  <c:v>4.7759999999999998</c:v>
                </c:pt>
                <c:pt idx="71" formatCode="#0.000">
                  <c:v>5.4550000000000001</c:v>
                </c:pt>
                <c:pt idx="72" formatCode="#0.000">
                  <c:v>5.2030000000000003</c:v>
                </c:pt>
                <c:pt idx="73" formatCode="#0.000">
                  <c:v>5.0369999999999999</c:v>
                </c:pt>
              </c:numCache>
            </c:numRef>
          </c:val>
        </c:ser>
        <c:ser>
          <c:idx val="1"/>
          <c:order val="1"/>
          <c:spPr>
            <a:solidFill>
              <a:srgbClr val="0096D2"/>
            </a:solidFill>
            <a:ln>
              <a:noFill/>
            </a:ln>
          </c:spPr>
          <c:cat>
            <c:numRef>
              <c:f>'M 4'!$A$5:$A$78</c:f>
              <c:numCache>
                <c:formatCode>###0</c:formatCode>
                <c:ptCount val="74"/>
                <c:pt idx="0">
                  <c:v>1998</c:v>
                </c:pt>
                <c:pt idx="1">
                  <c:v>1998</c:v>
                </c:pt>
                <c:pt idx="2">
                  <c:v>1998</c:v>
                </c:pt>
                <c:pt idx="3">
                  <c:v>1998</c:v>
                </c:pt>
                <c:pt idx="4">
                  <c:v>1999</c:v>
                </c:pt>
                <c:pt idx="5">
                  <c:v>1999</c:v>
                </c:pt>
                <c:pt idx="6">
                  <c:v>1999</c:v>
                </c:pt>
                <c:pt idx="7">
                  <c:v>1999</c:v>
                </c:pt>
                <c:pt idx="8">
                  <c:v>2000</c:v>
                </c:pt>
                <c:pt idx="9">
                  <c:v>2000</c:v>
                </c:pt>
                <c:pt idx="10">
                  <c:v>2000</c:v>
                </c:pt>
                <c:pt idx="11">
                  <c:v>2000</c:v>
                </c:pt>
                <c:pt idx="12">
                  <c:v>2001</c:v>
                </c:pt>
                <c:pt idx="13">
                  <c:v>2001</c:v>
                </c:pt>
                <c:pt idx="14">
                  <c:v>2001</c:v>
                </c:pt>
                <c:pt idx="15">
                  <c:v>2001</c:v>
                </c:pt>
                <c:pt idx="16">
                  <c:v>2002</c:v>
                </c:pt>
                <c:pt idx="17">
                  <c:v>2002</c:v>
                </c:pt>
                <c:pt idx="18">
                  <c:v>2002</c:v>
                </c:pt>
                <c:pt idx="19">
                  <c:v>2002</c:v>
                </c:pt>
                <c:pt idx="20">
                  <c:v>2003</c:v>
                </c:pt>
                <c:pt idx="21">
                  <c:v>2003</c:v>
                </c:pt>
                <c:pt idx="22">
                  <c:v>2003</c:v>
                </c:pt>
                <c:pt idx="23">
                  <c:v>2003</c:v>
                </c:pt>
                <c:pt idx="24">
                  <c:v>2004</c:v>
                </c:pt>
                <c:pt idx="25">
                  <c:v>2004</c:v>
                </c:pt>
                <c:pt idx="26">
                  <c:v>2004</c:v>
                </c:pt>
                <c:pt idx="27">
                  <c:v>2004</c:v>
                </c:pt>
                <c:pt idx="28">
                  <c:v>2005</c:v>
                </c:pt>
                <c:pt idx="29">
                  <c:v>2005</c:v>
                </c:pt>
                <c:pt idx="30">
                  <c:v>2005</c:v>
                </c:pt>
                <c:pt idx="31">
                  <c:v>2005</c:v>
                </c:pt>
                <c:pt idx="32">
                  <c:v>2006</c:v>
                </c:pt>
                <c:pt idx="33">
                  <c:v>2006</c:v>
                </c:pt>
                <c:pt idx="34">
                  <c:v>2006</c:v>
                </c:pt>
                <c:pt idx="35">
                  <c:v>2006</c:v>
                </c:pt>
                <c:pt idx="36">
                  <c:v>2007</c:v>
                </c:pt>
                <c:pt idx="37">
                  <c:v>2007</c:v>
                </c:pt>
                <c:pt idx="38">
                  <c:v>2007</c:v>
                </c:pt>
                <c:pt idx="39">
                  <c:v>2007</c:v>
                </c:pt>
                <c:pt idx="40">
                  <c:v>2008</c:v>
                </c:pt>
                <c:pt idx="41">
                  <c:v>2008</c:v>
                </c:pt>
                <c:pt idx="42">
                  <c:v>2008</c:v>
                </c:pt>
                <c:pt idx="43">
                  <c:v>2008</c:v>
                </c:pt>
                <c:pt idx="44">
                  <c:v>2009</c:v>
                </c:pt>
                <c:pt idx="45">
                  <c:v>2009</c:v>
                </c:pt>
                <c:pt idx="46">
                  <c:v>2009</c:v>
                </c:pt>
                <c:pt idx="47">
                  <c:v>2009</c:v>
                </c:pt>
                <c:pt idx="48">
                  <c:v>2010</c:v>
                </c:pt>
                <c:pt idx="49">
                  <c:v>2010</c:v>
                </c:pt>
                <c:pt idx="50">
                  <c:v>2010</c:v>
                </c:pt>
                <c:pt idx="51">
                  <c:v>2010</c:v>
                </c:pt>
                <c:pt idx="52">
                  <c:v>2011</c:v>
                </c:pt>
                <c:pt idx="53">
                  <c:v>2011</c:v>
                </c:pt>
                <c:pt idx="54">
                  <c:v>2011</c:v>
                </c:pt>
                <c:pt idx="55">
                  <c:v>2011</c:v>
                </c:pt>
                <c:pt idx="56">
                  <c:v>2012</c:v>
                </c:pt>
                <c:pt idx="57">
                  <c:v>2012</c:v>
                </c:pt>
                <c:pt idx="58">
                  <c:v>2012</c:v>
                </c:pt>
                <c:pt idx="59">
                  <c:v>2012</c:v>
                </c:pt>
                <c:pt idx="60">
                  <c:v>2013</c:v>
                </c:pt>
                <c:pt idx="61">
                  <c:v>2013</c:v>
                </c:pt>
                <c:pt idx="62">
                  <c:v>2013</c:v>
                </c:pt>
                <c:pt idx="63">
                  <c:v>2013</c:v>
                </c:pt>
                <c:pt idx="64">
                  <c:v>2014</c:v>
                </c:pt>
                <c:pt idx="65">
                  <c:v>2014</c:v>
                </c:pt>
                <c:pt idx="66">
                  <c:v>2014</c:v>
                </c:pt>
                <c:pt idx="67">
                  <c:v>2014</c:v>
                </c:pt>
                <c:pt idx="68">
                  <c:v>2015</c:v>
                </c:pt>
                <c:pt idx="69">
                  <c:v>2015</c:v>
                </c:pt>
                <c:pt idx="70">
                  <c:v>2015</c:v>
                </c:pt>
                <c:pt idx="71">
                  <c:v>2015</c:v>
                </c:pt>
                <c:pt idx="72">
                  <c:v>2016</c:v>
                </c:pt>
                <c:pt idx="73">
                  <c:v>2016</c:v>
                </c:pt>
              </c:numCache>
            </c:numRef>
          </c:cat>
          <c:val>
            <c:numRef>
              <c:f>'M 4'!$F$5:$F$78</c:f>
              <c:numCache>
                <c:formatCode>0.000</c:formatCode>
                <c:ptCount val="74"/>
                <c:pt idx="0">
                  <c:v>1.9610000000000001</c:v>
                </c:pt>
                <c:pt idx="1">
                  <c:v>1.919</c:v>
                </c:pt>
                <c:pt idx="2">
                  <c:v>1.9850000000000001</c:v>
                </c:pt>
                <c:pt idx="3">
                  <c:v>2.109</c:v>
                </c:pt>
                <c:pt idx="4">
                  <c:v>2.4980000000000002</c:v>
                </c:pt>
                <c:pt idx="5">
                  <c:v>3.1389999999999998</c:v>
                </c:pt>
                <c:pt idx="6">
                  <c:v>4.3579999999999997</c:v>
                </c:pt>
                <c:pt idx="7">
                  <c:v>5.0869999999999997</c:v>
                </c:pt>
                <c:pt idx="8">
                  <c:v>3.6840000000000002</c:v>
                </c:pt>
                <c:pt idx="9">
                  <c:v>3.508</c:v>
                </c:pt>
                <c:pt idx="10">
                  <c:v>3.0990000000000002</c:v>
                </c:pt>
                <c:pt idx="11">
                  <c:v>3.1440000000000001</c:v>
                </c:pt>
                <c:pt idx="12">
                  <c:v>3.266</c:v>
                </c:pt>
                <c:pt idx="13">
                  <c:v>3.1064957723823001</c:v>
                </c:pt>
                <c:pt idx="14">
                  <c:v>3.1619999999999999</c:v>
                </c:pt>
                <c:pt idx="15">
                  <c:v>2.4980000000000002</c:v>
                </c:pt>
                <c:pt idx="16">
                  <c:v>2.9409999999999998</c:v>
                </c:pt>
                <c:pt idx="17">
                  <c:v>3.4039999999999999</c:v>
                </c:pt>
                <c:pt idx="18">
                  <c:v>3.2090000000000001</c:v>
                </c:pt>
                <c:pt idx="19">
                  <c:v>2.92</c:v>
                </c:pt>
                <c:pt idx="20">
                  <c:v>3.5049999999999999</c:v>
                </c:pt>
                <c:pt idx="21">
                  <c:v>3.51</c:v>
                </c:pt>
                <c:pt idx="22">
                  <c:v>4.0979999999999999</c:v>
                </c:pt>
                <c:pt idx="23">
                  <c:v>5.1909999999999998</c:v>
                </c:pt>
                <c:pt idx="24">
                  <c:v>5.1318294720055997</c:v>
                </c:pt>
                <c:pt idx="25">
                  <c:v>5.5209999999999999</c:v>
                </c:pt>
                <c:pt idx="26">
                  <c:v>5.9909999999999997</c:v>
                </c:pt>
                <c:pt idx="27">
                  <c:v>6.016</c:v>
                </c:pt>
                <c:pt idx="28">
                  <c:v>5.9709094617840996</c:v>
                </c:pt>
                <c:pt idx="29">
                  <c:v>6.0919999999999996</c:v>
                </c:pt>
                <c:pt idx="30">
                  <c:v>5.7709999999999999</c:v>
                </c:pt>
                <c:pt idx="31">
                  <c:v>6.2290000000000001</c:v>
                </c:pt>
                <c:pt idx="32">
                  <c:v>6.1792114566798997</c:v>
                </c:pt>
                <c:pt idx="33">
                  <c:v>5.9930000000000003</c:v>
                </c:pt>
                <c:pt idx="34">
                  <c:v>5.9359999999999999</c:v>
                </c:pt>
                <c:pt idx="35">
                  <c:v>5.5119999999999996</c:v>
                </c:pt>
                <c:pt idx="36">
                  <c:v>4.3117415395264</c:v>
                </c:pt>
                <c:pt idx="37">
                  <c:v>2.2309999999999999</c:v>
                </c:pt>
                <c:pt idx="38">
                  <c:v>1.744</c:v>
                </c:pt>
                <c:pt idx="39">
                  <c:v>1.337</c:v>
                </c:pt>
                <c:pt idx="40">
                  <c:v>1.044</c:v>
                </c:pt>
                <c:pt idx="41">
                  <c:v>0.70199999999999996</c:v>
                </c:pt>
                <c:pt idx="42">
                  <c:v>0.60699999999999998</c:v>
                </c:pt>
                <c:pt idx="43">
                  <c:v>0.5</c:v>
                </c:pt>
                <c:pt idx="44">
                  <c:v>0.27704223979620002</c:v>
                </c:pt>
                <c:pt idx="45">
                  <c:v>0.23200000000000001</c:v>
                </c:pt>
                <c:pt idx="46">
                  <c:v>0.35272474851419999</c:v>
                </c:pt>
                <c:pt idx="47">
                  <c:v>0.31684624300960001</c:v>
                </c:pt>
                <c:pt idx="48">
                  <c:v>0.316</c:v>
                </c:pt>
                <c:pt idx="49">
                  <c:v>0.25700000000000001</c:v>
                </c:pt>
                <c:pt idx="50">
                  <c:v>0.28399999999999997</c:v>
                </c:pt>
                <c:pt idx="51">
                  <c:v>0.185</c:v>
                </c:pt>
                <c:pt idx="52">
                  <c:v>0.19600000000000001</c:v>
                </c:pt>
                <c:pt idx="53">
                  <c:v>0.17627714848670001</c:v>
                </c:pt>
                <c:pt idx="54">
                  <c:v>0.151</c:v>
                </c:pt>
                <c:pt idx="55">
                  <c:v>0.156</c:v>
                </c:pt>
                <c:pt idx="56">
                  <c:v>0.16900000000000001</c:v>
                </c:pt>
                <c:pt idx="57">
                  <c:v>0.129</c:v>
                </c:pt>
                <c:pt idx="58">
                  <c:v>0.11799999999999999</c:v>
                </c:pt>
                <c:pt idx="59">
                  <c:v>0.121</c:v>
                </c:pt>
                <c:pt idx="60">
                  <c:v>0.156</c:v>
                </c:pt>
                <c:pt idx="61">
                  <c:v>0.13</c:v>
                </c:pt>
                <c:pt idx="62">
                  <c:v>0.13300000000000001</c:v>
                </c:pt>
                <c:pt idx="63">
                  <c:v>0.13500000000000001</c:v>
                </c:pt>
                <c:pt idx="64">
                  <c:v>6.7000000000000004E-2</c:v>
                </c:pt>
                <c:pt idx="65">
                  <c:v>0.121</c:v>
                </c:pt>
                <c:pt idx="66">
                  <c:v>5.3999999999999999E-2</c:v>
                </c:pt>
                <c:pt idx="67">
                  <c:v>4.3999999999999997E-2</c:v>
                </c:pt>
                <c:pt idx="68" formatCode="#0.000">
                  <c:v>5.7000000000000002E-2</c:v>
                </c:pt>
                <c:pt idx="69" formatCode="#0.000">
                  <c:v>6.0999999999999999E-2</c:v>
                </c:pt>
                <c:pt idx="70" formatCode="#0.000">
                  <c:v>6.3E-2</c:v>
                </c:pt>
                <c:pt idx="71" formatCode="#0.000">
                  <c:v>6.3E-2</c:v>
                </c:pt>
                <c:pt idx="72" formatCode="#0.000">
                  <c:v>5.0999999999999997E-2</c:v>
                </c:pt>
                <c:pt idx="73" formatCode="#0.000">
                  <c:v>6.3E-2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513536"/>
        <c:axId val="194527616"/>
      </c:areaChart>
      <c:barChart>
        <c:barDir val="col"/>
        <c:grouping val="clustered"/>
        <c:varyColors val="0"/>
        <c:ser>
          <c:idx val="2"/>
          <c:order val="2"/>
          <c:tx>
            <c:v>Highlight</c:v>
          </c:tx>
          <c:spPr>
            <a:solidFill>
              <a:srgbClr val="FDBF11">
                <a:alpha val="15000"/>
              </a:srgbClr>
            </a:solidFill>
            <a:ln w="25400">
              <a:noFill/>
            </a:ln>
          </c:spPr>
          <c:invertIfNegative val="0"/>
          <c:val>
            <c:numRef>
              <c:f>'M 4'!$C$5:$C$76</c:f>
              <c:numCache>
                <c:formatCode>#####0</c:formatCode>
                <c:ptCount val="7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 formatCode="#0.000">
                  <c:v>17.773</c:v>
                </c:pt>
                <c:pt idx="13" formatCode="#0.000">
                  <c:v>17.773</c:v>
                </c:pt>
                <c:pt idx="14" formatCode="#0.000">
                  <c:v>17.773</c:v>
                </c:pt>
                <c:pt idx="15" formatCode="#0.000">
                  <c:v>17.773</c:v>
                </c:pt>
                <c:pt idx="16" formatCode="#0.000">
                  <c:v>17.773</c:v>
                </c:pt>
                <c:pt idx="17" formatCode="#0.000">
                  <c:v>17.773</c:v>
                </c:pt>
                <c:pt idx="18" formatCode="#0.000">
                  <c:v>17.773</c:v>
                </c:pt>
                <c:pt idx="19" formatCode="#0.000">
                  <c:v>17.773</c:v>
                </c:pt>
                <c:pt idx="20" formatCode="#0.000">
                  <c:v>17.773</c:v>
                </c:pt>
                <c:pt idx="21" formatCode="#0.000">
                  <c:v>17.773</c:v>
                </c:pt>
                <c:pt idx="22" formatCode="#0.000">
                  <c:v>17.773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94513536"/>
        <c:axId val="194527616"/>
      </c:barChart>
      <c:lineChart>
        <c:grouping val="standard"/>
        <c:varyColors val="0"/>
        <c:ser>
          <c:idx val="3"/>
          <c:order val="3"/>
          <c:spPr>
            <a:ln>
              <a:solidFill>
                <a:srgbClr val="000000"/>
              </a:solidFill>
            </a:ln>
          </c:spPr>
          <c:marker>
            <c:symbol val="none"/>
          </c:marker>
          <c:val>
            <c:numRef>
              <c:f>'M 4'!$D$5:$D$78</c:f>
              <c:numCache>
                <c:formatCode>0.000</c:formatCode>
                <c:ptCount val="74"/>
                <c:pt idx="0">
                  <c:v>10.647807320362</c:v>
                </c:pt>
                <c:pt idx="1">
                  <c:v>10.54</c:v>
                </c:pt>
                <c:pt idx="2">
                  <c:v>10.25</c:v>
                </c:pt>
                <c:pt idx="3">
                  <c:v>10.444000000000001</c:v>
                </c:pt>
                <c:pt idx="4">
                  <c:v>11.185</c:v>
                </c:pt>
                <c:pt idx="5">
                  <c:v>12.414</c:v>
                </c:pt>
                <c:pt idx="6">
                  <c:v>14.34</c:v>
                </c:pt>
                <c:pt idx="7">
                  <c:v>15.63</c:v>
                </c:pt>
                <c:pt idx="8">
                  <c:v>13.78405533436</c:v>
                </c:pt>
                <c:pt idx="9">
                  <c:v>13.292</c:v>
                </c:pt>
                <c:pt idx="10">
                  <c:v>12.101000000000001</c:v>
                </c:pt>
                <c:pt idx="11">
                  <c:v>12.05</c:v>
                </c:pt>
                <c:pt idx="12">
                  <c:v>13.137</c:v>
                </c:pt>
                <c:pt idx="13">
                  <c:v>12.759071491038</c:v>
                </c:pt>
                <c:pt idx="14">
                  <c:v>12.407999999999999</c:v>
                </c:pt>
                <c:pt idx="15">
                  <c:v>10.91</c:v>
                </c:pt>
                <c:pt idx="16">
                  <c:v>11.602</c:v>
                </c:pt>
                <c:pt idx="17">
                  <c:v>12.787000000000001</c:v>
                </c:pt>
                <c:pt idx="18">
                  <c:v>12.180999999999999</c:v>
                </c:pt>
                <c:pt idx="19">
                  <c:v>11.547000000000001</c:v>
                </c:pt>
                <c:pt idx="20">
                  <c:v>12.798999999999999</c:v>
                </c:pt>
                <c:pt idx="21">
                  <c:v>12.432</c:v>
                </c:pt>
                <c:pt idx="22">
                  <c:v>13.045</c:v>
                </c:pt>
                <c:pt idx="23">
                  <c:v>14.976000000000001</c:v>
                </c:pt>
                <c:pt idx="24">
                  <c:v>14.674755786052</c:v>
                </c:pt>
                <c:pt idx="25">
                  <c:v>14.882999999999999</c:v>
                </c:pt>
                <c:pt idx="26">
                  <c:v>15.871</c:v>
                </c:pt>
                <c:pt idx="27">
                  <c:v>15.881</c:v>
                </c:pt>
                <c:pt idx="28">
                  <c:v>15.861000000000001</c:v>
                </c:pt>
                <c:pt idx="29">
                  <c:v>15.762</c:v>
                </c:pt>
                <c:pt idx="30">
                  <c:v>15.367000000000001</c:v>
                </c:pt>
                <c:pt idx="31">
                  <c:v>16.420999999999999</c:v>
                </c:pt>
                <c:pt idx="32">
                  <c:v>16.773</c:v>
                </c:pt>
                <c:pt idx="33">
                  <c:v>16.489999999999998</c:v>
                </c:pt>
                <c:pt idx="34">
                  <c:v>16.417999999999999</c:v>
                </c:pt>
                <c:pt idx="35">
                  <c:v>16.042000000000002</c:v>
                </c:pt>
                <c:pt idx="36">
                  <c:v>14.009</c:v>
                </c:pt>
                <c:pt idx="37">
                  <c:v>10.574</c:v>
                </c:pt>
                <c:pt idx="38">
                  <c:v>10.079000000000001</c:v>
                </c:pt>
                <c:pt idx="39">
                  <c:v>9.9359999999999999</c:v>
                </c:pt>
                <c:pt idx="40">
                  <c:v>9.1542764405118007</c:v>
                </c:pt>
                <c:pt idx="41">
                  <c:v>8.3160000000000007</c:v>
                </c:pt>
                <c:pt idx="42">
                  <c:v>8.6959999999999997</c:v>
                </c:pt>
                <c:pt idx="43">
                  <c:v>8.43</c:v>
                </c:pt>
                <c:pt idx="44">
                  <c:v>8.4169999999999998</c:v>
                </c:pt>
                <c:pt idx="45">
                  <c:v>7.431</c:v>
                </c:pt>
                <c:pt idx="46">
                  <c:v>7.6130000000000004</c:v>
                </c:pt>
                <c:pt idx="47">
                  <c:v>7.9690000000000003</c:v>
                </c:pt>
                <c:pt idx="48">
                  <c:v>7.4740000000000002</c:v>
                </c:pt>
                <c:pt idx="49">
                  <c:v>7.5220000000000002</c:v>
                </c:pt>
                <c:pt idx="50">
                  <c:v>6.7119999999999997</c:v>
                </c:pt>
                <c:pt idx="51">
                  <c:v>6.61</c:v>
                </c:pt>
                <c:pt idx="52">
                  <c:v>6.8470000000000004</c:v>
                </c:pt>
                <c:pt idx="53">
                  <c:v>6.5674705322865998</c:v>
                </c:pt>
                <c:pt idx="54">
                  <c:v>6.585</c:v>
                </c:pt>
                <c:pt idx="55">
                  <c:v>6.7759999999999998</c:v>
                </c:pt>
                <c:pt idx="56">
                  <c:v>6.9210000000000003</c:v>
                </c:pt>
                <c:pt idx="57">
                  <c:v>6.4080000000000004</c:v>
                </c:pt>
                <c:pt idx="58">
                  <c:v>6.3040000000000003</c:v>
                </c:pt>
                <c:pt idx="59">
                  <c:v>6.2779999999999996</c:v>
                </c:pt>
                <c:pt idx="60">
                  <c:v>5.5529999999999999</c:v>
                </c:pt>
                <c:pt idx="61">
                  <c:v>4.8529999999999998</c:v>
                </c:pt>
                <c:pt idx="62">
                  <c:v>4.5670000000000002</c:v>
                </c:pt>
                <c:pt idx="63">
                  <c:v>4.8559999999999999</c:v>
                </c:pt>
                <c:pt idx="64">
                  <c:v>5.4160000000000004</c:v>
                </c:pt>
                <c:pt idx="65">
                  <c:v>5.1059999999999999</c:v>
                </c:pt>
                <c:pt idx="66">
                  <c:v>5.3298610170326999</c:v>
                </c:pt>
                <c:pt idx="67">
                  <c:v>5.5709999999999997</c:v>
                </c:pt>
                <c:pt idx="68" formatCode="#0.000">
                  <c:v>5.4080000000000004</c:v>
                </c:pt>
                <c:pt idx="69" formatCode="#0.000">
                  <c:v>5.2229999999999999</c:v>
                </c:pt>
                <c:pt idx="70" formatCode="#0.000">
                  <c:v>4.8390000000000004</c:v>
                </c:pt>
                <c:pt idx="71" formatCode="#0.000">
                  <c:v>5.5190000000000001</c:v>
                </c:pt>
                <c:pt idx="72" formatCode="#0.000">
                  <c:v>5.2539999999999996</c:v>
                </c:pt>
                <c:pt idx="73" formatCode="#0.000">
                  <c:v>5.0999999999999996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513536"/>
        <c:axId val="194527616"/>
      </c:lineChart>
      <c:catAx>
        <c:axId val="194513536"/>
        <c:scaling>
          <c:orientation val="minMax"/>
        </c:scaling>
        <c:delete val="0"/>
        <c:axPos val="b"/>
        <c:numFmt formatCode="###0" sourceLinked="1"/>
        <c:majorTickMark val="out"/>
        <c:minorTickMark val="none"/>
        <c:tickLblPos val="nextTo"/>
        <c:spPr>
          <a:ln w="12700" cap="sq">
            <a:solidFill>
              <a:schemeClr val="tx1"/>
            </a:solidFill>
            <a:miter lim="800000"/>
          </a:ln>
        </c:spPr>
        <c:crossAx val="194527616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194527616"/>
        <c:scaling>
          <c:orientation val="minMax"/>
          <c:max val="18"/>
        </c:scaling>
        <c:delete val="0"/>
        <c:axPos val="l"/>
        <c:majorGridlines>
          <c:spPr>
            <a:ln w="12700" cap="sq">
              <a:solidFill>
                <a:schemeClr val="bg1">
                  <a:lumMod val="85000"/>
                </a:schemeClr>
              </a:solidFill>
              <a:prstDash val="solid"/>
              <a:miter lim="800000"/>
            </a:ln>
          </c:spPr>
        </c:majorGridlines>
        <c:numFmt formatCode="0.0" sourceLinked="0"/>
        <c:majorTickMark val="none"/>
        <c:minorTickMark val="none"/>
        <c:tickLblPos val="nextTo"/>
        <c:spPr>
          <a:ln>
            <a:noFill/>
          </a:ln>
        </c:spPr>
        <c:crossAx val="194513536"/>
        <c:crosses val="autoZero"/>
        <c:crossBetween val="between"/>
      </c:valAx>
    </c:plotArea>
    <c:plotVisOnly val="1"/>
    <c:dispBlanksAs val="zero"/>
    <c:showDLblsOverMax val="0"/>
  </c:chart>
  <c:spPr>
    <a:ln w="0">
      <a:noFill/>
    </a:ln>
  </c:spPr>
  <c:txPr>
    <a:bodyPr/>
    <a:lstStyle/>
    <a:p>
      <a:pPr>
        <a:defRPr sz="900">
          <a:latin typeface="Lato Regular" panose="020F0502020204030203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724368883647415E-2"/>
          <c:y val="0.42778962814233851"/>
          <c:w val="0.86958282971707523"/>
          <c:h val="0.36687283803685183"/>
        </c:manualLayout>
      </c:layout>
      <c:lineChart>
        <c:grouping val="standard"/>
        <c:varyColors val="0"/>
        <c:ser>
          <c:idx val="0"/>
          <c:order val="0"/>
          <c:tx>
            <c:strRef>
              <c:f>'FTHB share top chart'!$B$1</c:f>
              <c:strCache>
                <c:ptCount val="1"/>
                <c:pt idx="0">
                  <c:v>GSEs</c:v>
                </c:pt>
              </c:strCache>
            </c:strRef>
          </c:tx>
          <c:marker>
            <c:symbol val="none"/>
          </c:marker>
          <c:dLbls>
            <c:dLbl>
              <c:idx val="36"/>
              <c:layout>
                <c:manualLayout>
                  <c:x val="5.3129148722281548E-2"/>
                  <c:y val="-6.796270292485786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Lato" panose="020F0502020204030203" pitchFamily="34" charset="0"/>
                      </a:rPr>
                      <a:t>42.7%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latin typeface="Lato" panose="020F0502020204030203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'FTHB share top chart'!$A$2:$A$54</c:f>
              <c:numCache>
                <c:formatCode>m/d/yyyy</c:formatCode>
                <c:ptCount val="53"/>
                <c:pt idx="0">
                  <c:v>36892</c:v>
                </c:pt>
                <c:pt idx="1">
                  <c:v>37257</c:v>
                </c:pt>
                <c:pt idx="2">
                  <c:v>37622</c:v>
                </c:pt>
                <c:pt idx="3">
                  <c:v>37987</c:v>
                </c:pt>
                <c:pt idx="4">
                  <c:v>38353</c:v>
                </c:pt>
                <c:pt idx="5">
                  <c:v>38718</c:v>
                </c:pt>
                <c:pt idx="6">
                  <c:v>39083</c:v>
                </c:pt>
                <c:pt idx="7">
                  <c:v>39448</c:v>
                </c:pt>
                <c:pt idx="8">
                  <c:v>39814</c:v>
                </c:pt>
                <c:pt idx="9">
                  <c:v>40179</c:v>
                </c:pt>
                <c:pt idx="10">
                  <c:v>40544</c:v>
                </c:pt>
                <c:pt idx="11">
                  <c:v>40909</c:v>
                </c:pt>
                <c:pt idx="12">
                  <c:v>41365</c:v>
                </c:pt>
                <c:pt idx="13">
                  <c:v>41395</c:v>
                </c:pt>
                <c:pt idx="14">
                  <c:v>41426</c:v>
                </c:pt>
                <c:pt idx="15">
                  <c:v>41456</c:v>
                </c:pt>
                <c:pt idx="16">
                  <c:v>41487</c:v>
                </c:pt>
                <c:pt idx="17">
                  <c:v>41518</c:v>
                </c:pt>
                <c:pt idx="18">
                  <c:v>41548</c:v>
                </c:pt>
                <c:pt idx="19">
                  <c:v>41579</c:v>
                </c:pt>
                <c:pt idx="20">
                  <c:v>41609</c:v>
                </c:pt>
                <c:pt idx="21">
                  <c:v>41640</c:v>
                </c:pt>
                <c:pt idx="22">
                  <c:v>41671</c:v>
                </c:pt>
                <c:pt idx="23">
                  <c:v>41699</c:v>
                </c:pt>
                <c:pt idx="24">
                  <c:v>41730</c:v>
                </c:pt>
                <c:pt idx="25">
                  <c:v>41760</c:v>
                </c:pt>
                <c:pt idx="26">
                  <c:v>41791</c:v>
                </c:pt>
                <c:pt idx="27">
                  <c:v>41821</c:v>
                </c:pt>
                <c:pt idx="28">
                  <c:v>41852</c:v>
                </c:pt>
                <c:pt idx="29">
                  <c:v>41883</c:v>
                </c:pt>
                <c:pt idx="30">
                  <c:v>41913</c:v>
                </c:pt>
                <c:pt idx="31">
                  <c:v>41944</c:v>
                </c:pt>
                <c:pt idx="32">
                  <c:v>41974</c:v>
                </c:pt>
                <c:pt idx="33">
                  <c:v>42005</c:v>
                </c:pt>
                <c:pt idx="34">
                  <c:v>42036</c:v>
                </c:pt>
                <c:pt idx="35">
                  <c:v>42064</c:v>
                </c:pt>
                <c:pt idx="36">
                  <c:v>42095</c:v>
                </c:pt>
                <c:pt idx="37">
                  <c:v>42125</c:v>
                </c:pt>
                <c:pt idx="38">
                  <c:v>42156</c:v>
                </c:pt>
                <c:pt idx="39">
                  <c:v>42186</c:v>
                </c:pt>
                <c:pt idx="40">
                  <c:v>42217</c:v>
                </c:pt>
                <c:pt idx="41">
                  <c:v>42248</c:v>
                </c:pt>
                <c:pt idx="42">
                  <c:v>42278</c:v>
                </c:pt>
                <c:pt idx="43">
                  <c:v>42309</c:v>
                </c:pt>
                <c:pt idx="44">
                  <c:v>42339</c:v>
                </c:pt>
                <c:pt idx="45">
                  <c:v>42370</c:v>
                </c:pt>
                <c:pt idx="46">
                  <c:v>42401</c:v>
                </c:pt>
                <c:pt idx="47">
                  <c:v>42430</c:v>
                </c:pt>
                <c:pt idx="48">
                  <c:v>42461</c:v>
                </c:pt>
                <c:pt idx="49">
                  <c:v>42491</c:v>
                </c:pt>
                <c:pt idx="50">
                  <c:v>42522</c:v>
                </c:pt>
                <c:pt idx="51">
                  <c:v>42552</c:v>
                </c:pt>
                <c:pt idx="52">
                  <c:v>42583</c:v>
                </c:pt>
              </c:numCache>
            </c:numRef>
          </c:cat>
          <c:val>
            <c:numRef>
              <c:f>'FTHB share top chart'!$B$2:$B$54</c:f>
              <c:numCache>
                <c:formatCode>0.00%</c:formatCode>
                <c:ptCount val="53"/>
                <c:pt idx="0">
                  <c:v>0.25</c:v>
                </c:pt>
                <c:pt idx="1">
                  <c:v>0.26</c:v>
                </c:pt>
                <c:pt idx="2">
                  <c:v>0.26</c:v>
                </c:pt>
                <c:pt idx="3">
                  <c:v>0.31</c:v>
                </c:pt>
                <c:pt idx="4">
                  <c:v>0.32</c:v>
                </c:pt>
                <c:pt idx="5">
                  <c:v>0.36</c:v>
                </c:pt>
                <c:pt idx="6">
                  <c:v>0.42</c:v>
                </c:pt>
                <c:pt idx="7">
                  <c:v>0.39</c:v>
                </c:pt>
                <c:pt idx="8">
                  <c:v>0.41</c:v>
                </c:pt>
                <c:pt idx="9">
                  <c:v>0.42</c:v>
                </c:pt>
                <c:pt idx="10">
                  <c:v>0.38</c:v>
                </c:pt>
                <c:pt idx="11">
                  <c:v>0.38</c:v>
                </c:pt>
                <c:pt idx="12">
                  <c:v>0.42199999999999999</c:v>
                </c:pt>
                <c:pt idx="13">
                  <c:v>0.41099999999999998</c:v>
                </c:pt>
                <c:pt idx="14">
                  <c:v>0.40100000000000002</c:v>
                </c:pt>
                <c:pt idx="15">
                  <c:v>0.40500000000000003</c:v>
                </c:pt>
                <c:pt idx="16">
                  <c:v>0.41</c:v>
                </c:pt>
                <c:pt idx="17">
                  <c:v>0.41899999999999998</c:v>
                </c:pt>
                <c:pt idx="18">
                  <c:v>0.41599999999999998</c:v>
                </c:pt>
                <c:pt idx="19">
                  <c:v>0.42</c:v>
                </c:pt>
                <c:pt idx="20">
                  <c:v>0.41899999999999998</c:v>
                </c:pt>
                <c:pt idx="21">
                  <c:v>0.42599999999999999</c:v>
                </c:pt>
                <c:pt idx="22">
                  <c:v>0.432</c:v>
                </c:pt>
                <c:pt idx="23">
                  <c:v>0.434</c:v>
                </c:pt>
                <c:pt idx="24">
                  <c:v>0.438</c:v>
                </c:pt>
                <c:pt idx="25">
                  <c:v>0.43</c:v>
                </c:pt>
                <c:pt idx="26">
                  <c:v>0.41899999999999998</c:v>
                </c:pt>
                <c:pt idx="27">
                  <c:v>0.41499999999999998</c:v>
                </c:pt>
                <c:pt idx="28">
                  <c:v>0.40600000000000003</c:v>
                </c:pt>
                <c:pt idx="29">
                  <c:v>0.41899999999999998</c:v>
                </c:pt>
                <c:pt idx="30">
                  <c:v>0.42299999999999999</c:v>
                </c:pt>
                <c:pt idx="31">
                  <c:v>0.42399999999999999</c:v>
                </c:pt>
                <c:pt idx="32">
                  <c:v>0.43099999999999999</c:v>
                </c:pt>
                <c:pt idx="33">
                  <c:v>0.442</c:v>
                </c:pt>
                <c:pt idx="34">
                  <c:v>0.44700000000000001</c:v>
                </c:pt>
                <c:pt idx="35">
                  <c:v>0.44400000000000001</c:v>
                </c:pt>
                <c:pt idx="36">
                  <c:v>0.44700000000000001</c:v>
                </c:pt>
                <c:pt idx="37">
                  <c:v>0.436</c:v>
                </c:pt>
                <c:pt idx="38">
                  <c:v>0.42599999999999999</c:v>
                </c:pt>
                <c:pt idx="39">
                  <c:v>0.42299999999999999</c:v>
                </c:pt>
                <c:pt idx="40">
                  <c:v>0.41799999999999998</c:v>
                </c:pt>
                <c:pt idx="41">
                  <c:v>0.42499999999999999</c:v>
                </c:pt>
                <c:pt idx="42">
                  <c:v>0.42499999999999999</c:v>
                </c:pt>
                <c:pt idx="43">
                  <c:v>0.42199999999999999</c:v>
                </c:pt>
                <c:pt idx="44">
                  <c:v>0.43099999999999999</c:v>
                </c:pt>
                <c:pt idx="45">
                  <c:v>0.44600000000000001</c:v>
                </c:pt>
                <c:pt idx="46">
                  <c:v>0.45300000000000001</c:v>
                </c:pt>
                <c:pt idx="47">
                  <c:v>0.45900000000000002</c:v>
                </c:pt>
                <c:pt idx="48">
                  <c:v>0.45700000000000002</c:v>
                </c:pt>
                <c:pt idx="49">
                  <c:v>0.45100000000000001</c:v>
                </c:pt>
                <c:pt idx="50">
                  <c:v>0.434</c:v>
                </c:pt>
                <c:pt idx="51">
                  <c:v>0.433</c:v>
                </c:pt>
                <c:pt idx="52">
                  <c:v>0.42699999999999999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'FTHB share top chart'!$C$1</c:f>
              <c:strCache>
                <c:ptCount val="1"/>
                <c:pt idx="0">
                  <c:v>FHA</c:v>
                </c:pt>
              </c:strCache>
            </c:strRef>
          </c:tx>
          <c:marker>
            <c:symbol val="none"/>
          </c:marker>
          <c:dLbls>
            <c:dLbl>
              <c:idx val="36"/>
              <c:layout>
                <c:manualLayout>
                  <c:x val="5.3129148722281548E-2"/>
                  <c:y val="-2.03888108774573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Lato" panose="020F0502020204030203" pitchFamily="34" charset="0"/>
                      </a:rPr>
                      <a:t>82.0%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latin typeface="Lato" panose="020F0502020204030203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'FTHB share top chart'!$A$2:$A$54</c:f>
              <c:numCache>
                <c:formatCode>m/d/yyyy</c:formatCode>
                <c:ptCount val="53"/>
                <c:pt idx="0">
                  <c:v>36892</c:v>
                </c:pt>
                <c:pt idx="1">
                  <c:v>37257</c:v>
                </c:pt>
                <c:pt idx="2">
                  <c:v>37622</c:v>
                </c:pt>
                <c:pt idx="3">
                  <c:v>37987</c:v>
                </c:pt>
                <c:pt idx="4">
                  <c:v>38353</c:v>
                </c:pt>
                <c:pt idx="5">
                  <c:v>38718</c:v>
                </c:pt>
                <c:pt idx="6">
                  <c:v>39083</c:v>
                </c:pt>
                <c:pt idx="7">
                  <c:v>39448</c:v>
                </c:pt>
                <c:pt idx="8">
                  <c:v>39814</c:v>
                </c:pt>
                <c:pt idx="9">
                  <c:v>40179</c:v>
                </c:pt>
                <c:pt idx="10">
                  <c:v>40544</c:v>
                </c:pt>
                <c:pt idx="11">
                  <c:v>40909</c:v>
                </c:pt>
                <c:pt idx="12">
                  <c:v>41365</c:v>
                </c:pt>
                <c:pt idx="13">
                  <c:v>41395</c:v>
                </c:pt>
                <c:pt idx="14">
                  <c:v>41426</c:v>
                </c:pt>
                <c:pt idx="15">
                  <c:v>41456</c:v>
                </c:pt>
                <c:pt idx="16">
                  <c:v>41487</c:v>
                </c:pt>
                <c:pt idx="17">
                  <c:v>41518</c:v>
                </c:pt>
                <c:pt idx="18">
                  <c:v>41548</c:v>
                </c:pt>
                <c:pt idx="19">
                  <c:v>41579</c:v>
                </c:pt>
                <c:pt idx="20">
                  <c:v>41609</c:v>
                </c:pt>
                <c:pt idx="21">
                  <c:v>41640</c:v>
                </c:pt>
                <c:pt idx="22">
                  <c:v>41671</c:v>
                </c:pt>
                <c:pt idx="23">
                  <c:v>41699</c:v>
                </c:pt>
                <c:pt idx="24">
                  <c:v>41730</c:v>
                </c:pt>
                <c:pt idx="25">
                  <c:v>41760</c:v>
                </c:pt>
                <c:pt idx="26">
                  <c:v>41791</c:v>
                </c:pt>
                <c:pt idx="27">
                  <c:v>41821</c:v>
                </c:pt>
                <c:pt idx="28">
                  <c:v>41852</c:v>
                </c:pt>
                <c:pt idx="29">
                  <c:v>41883</c:v>
                </c:pt>
                <c:pt idx="30">
                  <c:v>41913</c:v>
                </c:pt>
                <c:pt idx="31">
                  <c:v>41944</c:v>
                </c:pt>
                <c:pt idx="32">
                  <c:v>41974</c:v>
                </c:pt>
                <c:pt idx="33">
                  <c:v>42005</c:v>
                </c:pt>
                <c:pt idx="34">
                  <c:v>42036</c:v>
                </c:pt>
                <c:pt idx="35">
                  <c:v>42064</c:v>
                </c:pt>
                <c:pt idx="36">
                  <c:v>42095</c:v>
                </c:pt>
                <c:pt idx="37">
                  <c:v>42125</c:v>
                </c:pt>
                <c:pt idx="38">
                  <c:v>42156</c:v>
                </c:pt>
                <c:pt idx="39">
                  <c:v>42186</c:v>
                </c:pt>
                <c:pt idx="40">
                  <c:v>42217</c:v>
                </c:pt>
                <c:pt idx="41">
                  <c:v>42248</c:v>
                </c:pt>
                <c:pt idx="42">
                  <c:v>42278</c:v>
                </c:pt>
                <c:pt idx="43">
                  <c:v>42309</c:v>
                </c:pt>
                <c:pt idx="44">
                  <c:v>42339</c:v>
                </c:pt>
                <c:pt idx="45">
                  <c:v>42370</c:v>
                </c:pt>
                <c:pt idx="46">
                  <c:v>42401</c:v>
                </c:pt>
                <c:pt idx="47">
                  <c:v>42430</c:v>
                </c:pt>
                <c:pt idx="48">
                  <c:v>42461</c:v>
                </c:pt>
                <c:pt idx="49">
                  <c:v>42491</c:v>
                </c:pt>
                <c:pt idx="50">
                  <c:v>42522</c:v>
                </c:pt>
                <c:pt idx="51">
                  <c:v>42552</c:v>
                </c:pt>
                <c:pt idx="52">
                  <c:v>42583</c:v>
                </c:pt>
              </c:numCache>
            </c:numRef>
          </c:cat>
          <c:val>
            <c:numRef>
              <c:f>'FTHB share top chart'!$C$2:$C$54</c:f>
              <c:numCache>
                <c:formatCode>0.00%</c:formatCode>
                <c:ptCount val="53"/>
                <c:pt idx="0">
                  <c:v>0.79</c:v>
                </c:pt>
                <c:pt idx="1">
                  <c:v>0.8</c:v>
                </c:pt>
                <c:pt idx="2">
                  <c:v>0.78</c:v>
                </c:pt>
                <c:pt idx="3">
                  <c:v>0.78</c:v>
                </c:pt>
                <c:pt idx="4">
                  <c:v>0.8</c:v>
                </c:pt>
                <c:pt idx="5">
                  <c:v>0.79</c:v>
                </c:pt>
                <c:pt idx="6">
                  <c:v>0.8</c:v>
                </c:pt>
                <c:pt idx="7">
                  <c:v>0.77</c:v>
                </c:pt>
                <c:pt idx="8">
                  <c:v>0.8</c:v>
                </c:pt>
                <c:pt idx="9">
                  <c:v>0.76</c:v>
                </c:pt>
                <c:pt idx="10">
                  <c:v>0.76</c:v>
                </c:pt>
                <c:pt idx="11">
                  <c:v>0.78</c:v>
                </c:pt>
                <c:pt idx="12">
                  <c:v>0.78900000000000003</c:v>
                </c:pt>
                <c:pt idx="13">
                  <c:v>0.79500000000000004</c:v>
                </c:pt>
                <c:pt idx="14">
                  <c:v>0.79</c:v>
                </c:pt>
                <c:pt idx="15">
                  <c:v>0.79100000000000004</c:v>
                </c:pt>
                <c:pt idx="16">
                  <c:v>0.79</c:v>
                </c:pt>
                <c:pt idx="17">
                  <c:v>0.8</c:v>
                </c:pt>
                <c:pt idx="18">
                  <c:v>0.79300000000000004</c:v>
                </c:pt>
                <c:pt idx="19">
                  <c:v>0.80200000000000005</c:v>
                </c:pt>
                <c:pt idx="20">
                  <c:v>0.80400000000000005</c:v>
                </c:pt>
                <c:pt idx="21">
                  <c:v>0.80400000000000005</c:v>
                </c:pt>
                <c:pt idx="22">
                  <c:v>0.80300000000000005</c:v>
                </c:pt>
                <c:pt idx="23">
                  <c:v>0.81699999999999995</c:v>
                </c:pt>
                <c:pt idx="24">
                  <c:v>0.82</c:v>
                </c:pt>
                <c:pt idx="25">
                  <c:v>0.82699999999999996</c:v>
                </c:pt>
                <c:pt idx="26">
                  <c:v>0.82299999999999995</c:v>
                </c:pt>
                <c:pt idx="27">
                  <c:v>0.81699999999999995</c:v>
                </c:pt>
                <c:pt idx="28">
                  <c:v>0.81499999999999995</c:v>
                </c:pt>
                <c:pt idx="29">
                  <c:v>0.81599999999999995</c:v>
                </c:pt>
                <c:pt idx="30">
                  <c:v>0.81599999999999995</c:v>
                </c:pt>
                <c:pt idx="31">
                  <c:v>0.81799999999999995</c:v>
                </c:pt>
                <c:pt idx="32">
                  <c:v>0.81499999999999995</c:v>
                </c:pt>
                <c:pt idx="33">
                  <c:v>0.81599999999999995</c:v>
                </c:pt>
                <c:pt idx="34">
                  <c:v>0.82099999999999995</c:v>
                </c:pt>
                <c:pt idx="35">
                  <c:v>0.81899999999999995</c:v>
                </c:pt>
                <c:pt idx="36">
                  <c:v>0.82099999999999995</c:v>
                </c:pt>
                <c:pt idx="37">
                  <c:v>0.82199999999999995</c:v>
                </c:pt>
                <c:pt idx="38">
                  <c:v>0.81599999999999995</c:v>
                </c:pt>
                <c:pt idx="39">
                  <c:v>0.81</c:v>
                </c:pt>
                <c:pt idx="40">
                  <c:v>0.81100000000000005</c:v>
                </c:pt>
                <c:pt idx="41">
                  <c:v>0.81100000000000005</c:v>
                </c:pt>
                <c:pt idx="42">
                  <c:v>0.81200000000000006</c:v>
                </c:pt>
                <c:pt idx="43">
                  <c:v>0.81299999999999994</c:v>
                </c:pt>
                <c:pt idx="44">
                  <c:v>0.81599999999999995</c:v>
                </c:pt>
                <c:pt idx="45">
                  <c:v>0.81699999999999995</c:v>
                </c:pt>
                <c:pt idx="46">
                  <c:v>0.81799999999999995</c:v>
                </c:pt>
                <c:pt idx="47">
                  <c:v>0.82399999999999995</c:v>
                </c:pt>
                <c:pt idx="48">
                  <c:v>0.83</c:v>
                </c:pt>
                <c:pt idx="49">
                  <c:v>0.83299999999999996</c:v>
                </c:pt>
                <c:pt idx="50">
                  <c:v>0.82799999999999996</c:v>
                </c:pt>
                <c:pt idx="51">
                  <c:v>0.82199999999999995</c:v>
                </c:pt>
                <c:pt idx="52">
                  <c:v>0.82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'FTHB share top chart'!$D$1</c:f>
              <c:strCache>
                <c:ptCount val="1"/>
                <c:pt idx="0">
                  <c:v>GSEs and FHA</c:v>
                </c:pt>
              </c:strCache>
            </c:strRef>
          </c:tx>
          <c:marker>
            <c:symbol val="none"/>
          </c:marker>
          <c:dLbls>
            <c:dLbl>
              <c:idx val="36"/>
              <c:layout>
                <c:manualLayout>
                  <c:x val="5.3129148722281548E-2"/>
                  <c:y val="-2.03888108774573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Lato" panose="020F0502020204030203" pitchFamily="34" charset="0"/>
                      </a:rPr>
                      <a:t>56.3%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latin typeface="Lato" panose="020F0502020204030203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'FTHB share top chart'!$A$2:$A$54</c:f>
              <c:numCache>
                <c:formatCode>m/d/yyyy</c:formatCode>
                <c:ptCount val="53"/>
                <c:pt idx="0">
                  <c:v>36892</c:v>
                </c:pt>
                <c:pt idx="1">
                  <c:v>37257</c:v>
                </c:pt>
                <c:pt idx="2">
                  <c:v>37622</c:v>
                </c:pt>
                <c:pt idx="3">
                  <c:v>37987</c:v>
                </c:pt>
                <c:pt idx="4">
                  <c:v>38353</c:v>
                </c:pt>
                <c:pt idx="5">
                  <c:v>38718</c:v>
                </c:pt>
                <c:pt idx="6">
                  <c:v>39083</c:v>
                </c:pt>
                <c:pt idx="7">
                  <c:v>39448</c:v>
                </c:pt>
                <c:pt idx="8">
                  <c:v>39814</c:v>
                </c:pt>
                <c:pt idx="9">
                  <c:v>40179</c:v>
                </c:pt>
                <c:pt idx="10">
                  <c:v>40544</c:v>
                </c:pt>
                <c:pt idx="11">
                  <c:v>40909</c:v>
                </c:pt>
                <c:pt idx="12">
                  <c:v>41365</c:v>
                </c:pt>
                <c:pt idx="13">
                  <c:v>41395</c:v>
                </c:pt>
                <c:pt idx="14">
                  <c:v>41426</c:v>
                </c:pt>
                <c:pt idx="15">
                  <c:v>41456</c:v>
                </c:pt>
                <c:pt idx="16">
                  <c:v>41487</c:v>
                </c:pt>
                <c:pt idx="17">
                  <c:v>41518</c:v>
                </c:pt>
                <c:pt idx="18">
                  <c:v>41548</c:v>
                </c:pt>
                <c:pt idx="19">
                  <c:v>41579</c:v>
                </c:pt>
                <c:pt idx="20">
                  <c:v>41609</c:v>
                </c:pt>
                <c:pt idx="21">
                  <c:v>41640</c:v>
                </c:pt>
                <c:pt idx="22">
                  <c:v>41671</c:v>
                </c:pt>
                <c:pt idx="23">
                  <c:v>41699</c:v>
                </c:pt>
                <c:pt idx="24">
                  <c:v>41730</c:v>
                </c:pt>
                <c:pt idx="25">
                  <c:v>41760</c:v>
                </c:pt>
                <c:pt idx="26">
                  <c:v>41791</c:v>
                </c:pt>
                <c:pt idx="27">
                  <c:v>41821</c:v>
                </c:pt>
                <c:pt idx="28">
                  <c:v>41852</c:v>
                </c:pt>
                <c:pt idx="29">
                  <c:v>41883</c:v>
                </c:pt>
                <c:pt idx="30">
                  <c:v>41913</c:v>
                </c:pt>
                <c:pt idx="31">
                  <c:v>41944</c:v>
                </c:pt>
                <c:pt idx="32">
                  <c:v>41974</c:v>
                </c:pt>
                <c:pt idx="33">
                  <c:v>42005</c:v>
                </c:pt>
                <c:pt idx="34">
                  <c:v>42036</c:v>
                </c:pt>
                <c:pt idx="35">
                  <c:v>42064</c:v>
                </c:pt>
                <c:pt idx="36">
                  <c:v>42095</c:v>
                </c:pt>
                <c:pt idx="37">
                  <c:v>42125</c:v>
                </c:pt>
                <c:pt idx="38">
                  <c:v>42156</c:v>
                </c:pt>
                <c:pt idx="39">
                  <c:v>42186</c:v>
                </c:pt>
                <c:pt idx="40">
                  <c:v>42217</c:v>
                </c:pt>
                <c:pt idx="41">
                  <c:v>42248</c:v>
                </c:pt>
                <c:pt idx="42">
                  <c:v>42278</c:v>
                </c:pt>
                <c:pt idx="43">
                  <c:v>42309</c:v>
                </c:pt>
                <c:pt idx="44">
                  <c:v>42339</c:v>
                </c:pt>
                <c:pt idx="45">
                  <c:v>42370</c:v>
                </c:pt>
                <c:pt idx="46">
                  <c:v>42401</c:v>
                </c:pt>
                <c:pt idx="47">
                  <c:v>42430</c:v>
                </c:pt>
                <c:pt idx="48">
                  <c:v>42461</c:v>
                </c:pt>
                <c:pt idx="49">
                  <c:v>42491</c:v>
                </c:pt>
                <c:pt idx="50">
                  <c:v>42522</c:v>
                </c:pt>
                <c:pt idx="51">
                  <c:v>42552</c:v>
                </c:pt>
                <c:pt idx="52">
                  <c:v>42583</c:v>
                </c:pt>
              </c:numCache>
            </c:numRef>
          </c:cat>
          <c:val>
            <c:numRef>
              <c:f>'FTHB share top chart'!$D$2:$D$54</c:f>
              <c:numCache>
                <c:formatCode>0.00%</c:formatCode>
                <c:ptCount val="53"/>
                <c:pt idx="0">
                  <c:v>0.41</c:v>
                </c:pt>
                <c:pt idx="1">
                  <c:v>0.4</c:v>
                </c:pt>
                <c:pt idx="2">
                  <c:v>0.37</c:v>
                </c:pt>
                <c:pt idx="3">
                  <c:v>0.4</c:v>
                </c:pt>
                <c:pt idx="4">
                  <c:v>0.38</c:v>
                </c:pt>
                <c:pt idx="5">
                  <c:v>0.41</c:v>
                </c:pt>
                <c:pt idx="6">
                  <c:v>0.47</c:v>
                </c:pt>
                <c:pt idx="7">
                  <c:v>0.54</c:v>
                </c:pt>
                <c:pt idx="8">
                  <c:v>0.63</c:v>
                </c:pt>
                <c:pt idx="9">
                  <c:v>0.61</c:v>
                </c:pt>
                <c:pt idx="10">
                  <c:v>0.56999999999999995</c:v>
                </c:pt>
                <c:pt idx="11">
                  <c:v>0.56999999999999995</c:v>
                </c:pt>
                <c:pt idx="12">
                  <c:v>0.56079999999999997</c:v>
                </c:pt>
                <c:pt idx="13">
                  <c:v>0.54420000000000002</c:v>
                </c:pt>
                <c:pt idx="14">
                  <c:v>0.52700000000000002</c:v>
                </c:pt>
                <c:pt idx="15">
                  <c:v>0.5262</c:v>
                </c:pt>
                <c:pt idx="16">
                  <c:v>0.52749999999999997</c:v>
                </c:pt>
                <c:pt idx="17">
                  <c:v>0.53949999999999998</c:v>
                </c:pt>
                <c:pt idx="18">
                  <c:v>0.53710000000000002</c:v>
                </c:pt>
                <c:pt idx="19">
                  <c:v>0.54400000000000004</c:v>
                </c:pt>
                <c:pt idx="20">
                  <c:v>0.54310000000000003</c:v>
                </c:pt>
                <c:pt idx="21">
                  <c:v>0.55400000000000005</c:v>
                </c:pt>
                <c:pt idx="22">
                  <c:v>0.55420000000000003</c:v>
                </c:pt>
                <c:pt idx="23">
                  <c:v>0.56059999999999999</c:v>
                </c:pt>
                <c:pt idx="24">
                  <c:v>0.56510000000000005</c:v>
                </c:pt>
                <c:pt idx="25">
                  <c:v>0.55569999999999997</c:v>
                </c:pt>
                <c:pt idx="26">
                  <c:v>0.54010000000000002</c:v>
                </c:pt>
                <c:pt idx="27">
                  <c:v>0.53700000000000003</c:v>
                </c:pt>
                <c:pt idx="28">
                  <c:v>0.52939999999999998</c:v>
                </c:pt>
                <c:pt idx="29">
                  <c:v>0.54330000000000001</c:v>
                </c:pt>
                <c:pt idx="30">
                  <c:v>0.54879999999999995</c:v>
                </c:pt>
                <c:pt idx="31">
                  <c:v>0.55069999999999997</c:v>
                </c:pt>
                <c:pt idx="32">
                  <c:v>0.55610000000000004</c:v>
                </c:pt>
                <c:pt idx="33">
                  <c:v>0.56100000000000005</c:v>
                </c:pt>
                <c:pt idx="34">
                  <c:v>0.57889999999999997</c:v>
                </c:pt>
                <c:pt idx="35">
                  <c:v>0.58520000000000005</c:v>
                </c:pt>
                <c:pt idx="36">
                  <c:v>0.59250000000000003</c:v>
                </c:pt>
                <c:pt idx="37">
                  <c:v>0.58030000000000004</c:v>
                </c:pt>
                <c:pt idx="38">
                  <c:v>0.56979999999999997</c:v>
                </c:pt>
                <c:pt idx="39">
                  <c:v>0.56850000000000001</c:v>
                </c:pt>
                <c:pt idx="40">
                  <c:v>0.56530000000000002</c:v>
                </c:pt>
                <c:pt idx="41">
                  <c:v>0.57199999999999995</c:v>
                </c:pt>
                <c:pt idx="42">
                  <c:v>0.57230000000000003</c:v>
                </c:pt>
                <c:pt idx="43">
                  <c:v>0.5675</c:v>
                </c:pt>
                <c:pt idx="44">
                  <c:v>0.5736</c:v>
                </c:pt>
                <c:pt idx="45">
                  <c:v>0.58640000000000003</c:v>
                </c:pt>
                <c:pt idx="46">
                  <c:v>0.59319999999999995</c:v>
                </c:pt>
                <c:pt idx="47">
                  <c:v>0.59719999999999995</c:v>
                </c:pt>
                <c:pt idx="48">
                  <c:v>0.59599999999999997</c:v>
                </c:pt>
                <c:pt idx="49">
                  <c:v>0.58730000000000004</c:v>
                </c:pt>
                <c:pt idx="50">
                  <c:v>0.56940000000000002</c:v>
                </c:pt>
                <c:pt idx="51">
                  <c:v>0.56630000000000003</c:v>
                </c:pt>
                <c:pt idx="52">
                  <c:v>0.56320000000000003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178304"/>
        <c:axId val="196179840"/>
      </c:lineChart>
      <c:dateAx>
        <c:axId val="196178304"/>
        <c:scaling>
          <c:orientation val="minMax"/>
        </c:scaling>
        <c:delete val="0"/>
        <c:axPos val="b"/>
        <c:numFmt formatCode="yyyy" sourceLinked="0"/>
        <c:majorTickMark val="out"/>
        <c:minorTickMark val="in"/>
        <c:tickLblPos val="nextTo"/>
        <c:txPr>
          <a:bodyPr rot="0" vert="horz"/>
          <a:lstStyle/>
          <a:p>
            <a:pPr>
              <a:defRPr sz="900">
                <a:latin typeface="Lato" panose="020F0502020204030203" pitchFamily="34" charset="0"/>
              </a:defRPr>
            </a:pPr>
            <a:endParaRPr lang="en-US"/>
          </a:p>
        </c:txPr>
        <c:crossAx val="196179840"/>
        <c:crosses val="autoZero"/>
        <c:auto val="1"/>
        <c:lblOffset val="100"/>
        <c:baseTimeUnit val="months"/>
        <c:majorUnit val="12"/>
        <c:majorTimeUnit val="months"/>
      </c:dateAx>
      <c:valAx>
        <c:axId val="196179840"/>
        <c:scaling>
          <c:orientation val="minMax"/>
          <c:min val="0.2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>
                <a:latin typeface="Lato" panose="020F0502020204030203" pitchFamily="34" charset="0"/>
              </a:defRPr>
            </a:pPr>
            <a:endParaRPr lang="en-US"/>
          </a:p>
        </c:txPr>
        <c:crossAx val="196178304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3117147986904022"/>
          <c:y val="0.34500008562230289"/>
          <c:w val="0.372557823204481"/>
          <c:h val="6.7727272727272733E-2"/>
        </c:manualLayout>
      </c:layout>
      <c:overlay val="0"/>
      <c:txPr>
        <a:bodyPr/>
        <a:lstStyle/>
        <a:p>
          <a:pPr>
            <a:defRPr sz="900">
              <a:latin typeface="Lato" panose="020F0502020204030203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44930533953932"/>
          <c:y val="0.14687500000000001"/>
          <c:w val="0.83584996785668497"/>
          <c:h val="0.7136846774340784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'Data table 2'!$B$3</c:f>
              <c:strCache>
                <c:ptCount val="1"/>
                <c:pt idx="0">
                  <c:v>GSE securitization</c:v>
                </c:pt>
              </c:strCache>
            </c:strRef>
          </c:tx>
          <c:spPr>
            <a:solidFill>
              <a:srgbClr val="C6C6C6"/>
            </a:solidFill>
          </c:spPr>
          <c:invertIfNegative val="0"/>
          <c:cat>
            <c:strRef>
              <c:f>'Data table 2'!$A$4:$A$19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Q1-2</c:v>
                </c:pt>
              </c:strCache>
            </c:strRef>
          </c:cat>
          <c:val>
            <c:numRef>
              <c:f>'Data table 2'!$B$4:$B$19</c:f>
              <c:numCache>
                <c:formatCode>General</c:formatCode>
                <c:ptCount val="16"/>
                <c:pt idx="0">
                  <c:v>914.9</c:v>
                </c:pt>
                <c:pt idx="1">
                  <c:v>1270.4000000000001</c:v>
                </c:pt>
                <c:pt idx="2">
                  <c:v>1912.4</c:v>
                </c:pt>
                <c:pt idx="3">
                  <c:v>892.3</c:v>
                </c:pt>
                <c:pt idx="4">
                  <c:v>879.1</c:v>
                </c:pt>
                <c:pt idx="5">
                  <c:v>816.9</c:v>
                </c:pt>
                <c:pt idx="6">
                  <c:v>1062</c:v>
                </c:pt>
                <c:pt idx="7">
                  <c:v>899.8</c:v>
                </c:pt>
                <c:pt idx="8">
                  <c:v>1106.8</c:v>
                </c:pt>
                <c:pt idx="9">
                  <c:v>953</c:v>
                </c:pt>
                <c:pt idx="10">
                  <c:v>833.2</c:v>
                </c:pt>
                <c:pt idx="11">
                  <c:v>1231.0999999999999</c:v>
                </c:pt>
                <c:pt idx="12" formatCode="&quot;$&quot;#,##0.00_);[Red]\(&quot;$&quot;#,##0.00\)">
                  <c:v>1138.4000000000001</c:v>
                </c:pt>
                <c:pt idx="13" formatCode="&quot;$&quot;#,##0.00_);[Red]\(&quot;$&quot;#,##0.00\)">
                  <c:v>605.4</c:v>
                </c:pt>
                <c:pt idx="14" formatCode="&quot;$&quot;#,##0.00_);[Red]\(&quot;$&quot;#,##0.00\)">
                  <c:v>792.5</c:v>
                </c:pt>
                <c:pt idx="15" formatCode="&quot;$&quot;#,##0.00_);[Red]\(&quot;$&quot;#,##0.00\)">
                  <c:v>382.5</c:v>
                </c:pt>
              </c:numCache>
            </c:numRef>
          </c:val>
        </c:ser>
        <c:ser>
          <c:idx val="1"/>
          <c:order val="1"/>
          <c:tx>
            <c:strRef>
              <c:f>'Data table 2'!$C$3</c:f>
              <c:strCache>
                <c:ptCount val="1"/>
                <c:pt idx="0">
                  <c:v>FHA/VA securitization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'Data table 2'!$A$4:$A$19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Q1-2</c:v>
                </c:pt>
              </c:strCache>
            </c:strRef>
          </c:cat>
          <c:val>
            <c:numRef>
              <c:f>'Data table 2'!$C$4:$C$19</c:f>
              <c:numCache>
                <c:formatCode>General</c:formatCode>
                <c:ptCount val="16"/>
                <c:pt idx="0">
                  <c:v>172.7</c:v>
                </c:pt>
                <c:pt idx="1">
                  <c:v>172.2</c:v>
                </c:pt>
                <c:pt idx="2">
                  <c:v>218.5</c:v>
                </c:pt>
                <c:pt idx="3">
                  <c:v>126.4</c:v>
                </c:pt>
                <c:pt idx="4">
                  <c:v>85.8</c:v>
                </c:pt>
                <c:pt idx="5">
                  <c:v>83.2</c:v>
                </c:pt>
                <c:pt idx="6">
                  <c:v>98.6</c:v>
                </c:pt>
                <c:pt idx="7">
                  <c:v>270.39999999999998</c:v>
                </c:pt>
                <c:pt idx="8">
                  <c:v>454.7</c:v>
                </c:pt>
                <c:pt idx="9">
                  <c:v>375.4</c:v>
                </c:pt>
                <c:pt idx="10">
                  <c:v>294.7</c:v>
                </c:pt>
                <c:pt idx="11">
                  <c:v>374.8</c:v>
                </c:pt>
                <c:pt idx="12" formatCode="&quot;$&quot;#,##0.00_);[Red]\(&quot;$&quot;#,##0.00\)">
                  <c:v>370.8</c:v>
                </c:pt>
                <c:pt idx="13" formatCode="&quot;$&quot;#,##0.00_);[Red]\(&quot;$&quot;#,##0.00\)">
                  <c:v>265.89999999999998</c:v>
                </c:pt>
                <c:pt idx="14" formatCode="&quot;$&quot;#,##0.00_);[Red]\(&quot;$&quot;#,##0.00\)">
                  <c:v>404.7</c:v>
                </c:pt>
                <c:pt idx="15" formatCode="&quot;$&quot;#,##0.00_);[Red]\(&quot;$&quot;#,##0.00\)">
                  <c:v>202.5</c:v>
                </c:pt>
              </c:numCache>
            </c:numRef>
          </c:val>
        </c:ser>
        <c:ser>
          <c:idx val="2"/>
          <c:order val="2"/>
          <c:tx>
            <c:strRef>
              <c:f>'Data table 2'!$D$3</c:f>
              <c:strCache>
                <c:ptCount val="1"/>
                <c:pt idx="0">
                  <c:v>PLS securitization</c:v>
                </c:pt>
              </c:strCache>
            </c:strRef>
          </c:tx>
          <c:spPr>
            <a:solidFill>
              <a:srgbClr val="1696D2"/>
            </a:solidFill>
          </c:spPr>
          <c:invertIfNegative val="0"/>
          <c:cat>
            <c:strRef>
              <c:f>'Data table 2'!$A$4:$A$19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Q1-2</c:v>
                </c:pt>
              </c:strCache>
            </c:strRef>
          </c:cat>
          <c:val>
            <c:numRef>
              <c:f>'Data table 2'!$D$4:$D$19</c:f>
              <c:numCache>
                <c:formatCode>General</c:formatCode>
                <c:ptCount val="16"/>
                <c:pt idx="0">
                  <c:v>240.6</c:v>
                </c:pt>
                <c:pt idx="1">
                  <c:v>344.3</c:v>
                </c:pt>
                <c:pt idx="2">
                  <c:v>514.1</c:v>
                </c:pt>
                <c:pt idx="3">
                  <c:v>795</c:v>
                </c:pt>
                <c:pt idx="4">
                  <c:v>1120.7</c:v>
                </c:pt>
                <c:pt idx="5">
                  <c:v>1033.3</c:v>
                </c:pt>
                <c:pt idx="6">
                  <c:v>610.6</c:v>
                </c:pt>
                <c:pt idx="7">
                  <c:v>8.5</c:v>
                </c:pt>
                <c:pt idx="8">
                  <c:v>0</c:v>
                </c:pt>
                <c:pt idx="9">
                  <c:v>0.2</c:v>
                </c:pt>
                <c:pt idx="10">
                  <c:v>0.7</c:v>
                </c:pt>
                <c:pt idx="11">
                  <c:v>3.5</c:v>
                </c:pt>
                <c:pt idx="12">
                  <c:v>13.1</c:v>
                </c:pt>
                <c:pt idx="13">
                  <c:v>10</c:v>
                </c:pt>
                <c:pt idx="14">
                  <c:v>12.5</c:v>
                </c:pt>
                <c:pt idx="15">
                  <c:v>3.9</c:v>
                </c:pt>
              </c:numCache>
            </c:numRef>
          </c:val>
        </c:ser>
        <c:ser>
          <c:idx val="3"/>
          <c:order val="3"/>
          <c:tx>
            <c:strRef>
              <c:f>'Data table 2'!$E$3</c:f>
              <c:strCache>
                <c:ptCount val="1"/>
                <c:pt idx="0">
                  <c:v>Portfolio</c:v>
                </c:pt>
              </c:strCache>
            </c:strRef>
          </c:tx>
          <c:spPr>
            <a:solidFill>
              <a:srgbClr val="FCB918"/>
            </a:solidFill>
          </c:spPr>
          <c:invertIfNegative val="0"/>
          <c:cat>
            <c:strRef>
              <c:f>'Data table 2'!$A$4:$A$19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Q1-2</c:v>
                </c:pt>
              </c:strCache>
            </c:strRef>
          </c:cat>
          <c:val>
            <c:numRef>
              <c:f>'Data table 2'!$E$4:$E$19</c:f>
              <c:numCache>
                <c:formatCode>General</c:formatCode>
                <c:ptCount val="16"/>
                <c:pt idx="0">
                  <c:v>771.80000000000018</c:v>
                </c:pt>
                <c:pt idx="1">
                  <c:v>933.09999999999991</c:v>
                </c:pt>
                <c:pt idx="2">
                  <c:v>1080</c:v>
                </c:pt>
                <c:pt idx="3">
                  <c:v>751.30000000000018</c:v>
                </c:pt>
                <c:pt idx="4">
                  <c:v>669.40000000000009</c:v>
                </c:pt>
                <c:pt idx="5">
                  <c:v>616.59999999999991</c:v>
                </c:pt>
                <c:pt idx="6">
                  <c:v>309.80000000000018</c:v>
                </c:pt>
                <c:pt idx="7">
                  <c:v>205.30000000000018</c:v>
                </c:pt>
                <c:pt idx="8">
                  <c:v>197.5</c:v>
                </c:pt>
                <c:pt idx="9">
                  <c:v>252.39999999999986</c:v>
                </c:pt>
                <c:pt idx="10">
                  <c:v>316.39999999999986</c:v>
                </c:pt>
                <c:pt idx="11">
                  <c:v>466.60000000000014</c:v>
                </c:pt>
                <c:pt idx="12">
                  <c:v>307.70000000000005</c:v>
                </c:pt>
                <c:pt idx="13">
                  <c:v>418.70000000000005</c:v>
                </c:pt>
                <c:pt idx="14">
                  <c:v>525.29999999999995</c:v>
                </c:pt>
                <c:pt idx="15" formatCode="&quot;$&quot;#,##0.00_);[Red]\(&quot;$&quot;#,##0.00\)">
                  <c:v>301.10000000000002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96561920"/>
        <c:axId val="196571904"/>
      </c:barChart>
      <c:catAx>
        <c:axId val="19656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 rot="0" vert="horz"/>
          <a:lstStyle/>
          <a:p>
            <a:pPr>
              <a:defRPr sz="900"/>
            </a:pPr>
            <a:endParaRPr lang="en-US"/>
          </a:p>
        </c:txPr>
        <c:crossAx val="196571904"/>
        <c:crosses val="autoZero"/>
        <c:auto val="1"/>
        <c:lblAlgn val="ctr"/>
        <c:lblOffset val="100"/>
        <c:tickLblSkip val="1"/>
        <c:noMultiLvlLbl val="0"/>
      </c:catAx>
      <c:valAx>
        <c:axId val="196571904"/>
        <c:scaling>
          <c:orientation val="minMax"/>
        </c:scaling>
        <c:delete val="0"/>
        <c:axPos val="l"/>
        <c:majorGridlines>
          <c:spPr>
            <a:ln w="12700" cap="sq">
              <a:solidFill>
                <a:srgbClr val="C6C6C6"/>
              </a:solidFill>
              <a:prstDash val="sysDot"/>
              <a:miter lim="800000"/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/>
            </a:pPr>
            <a:endParaRPr lang="en-US"/>
          </a:p>
        </c:txPr>
        <c:crossAx val="196561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Lato" panose="020F0502020204030203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0.00076</cdr:x>
      <cdr:y>0.02439</cdr:y>
    </cdr:from>
    <cdr:to>
      <cdr:x>0.163</cdr:x>
      <cdr:y>0.09975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88" y="49797"/>
          <a:ext cx="1048356" cy="1538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horzOverflow="clip" wrap="square" lIns="0" tIns="0" rIns="0" bIns="0" rtlCol="0" anchor="ctr">
          <a:spAutoFit/>
        </a:bodyPr>
        <a:lstStyle xmlns:a="http://schemas.openxmlformats.org/drawingml/2006/main"/>
        <a:p xmlns:a="http://schemas.openxmlformats.org/drawingml/2006/main">
          <a:pPr algn="l"/>
          <a:r>
            <a:rPr lang="en-US" sz="1000" i="0" dirty="0" smtClean="0">
              <a:latin typeface="Lato Italic" panose="020F0502020204030203" pitchFamily="34" charset="0"/>
            </a:rPr>
            <a:t>Percent</a:t>
          </a:r>
          <a:endParaRPr lang="en-US" sz="1000" i="0" dirty="0">
            <a:latin typeface="Lato Italic" panose="020F0502020204030203" pitchFamily="34" charset="0"/>
          </a:endParaRPr>
        </a:p>
      </cdr:txBody>
    </cdr:sp>
  </cdr:relSizeAnchor>
  <cdr:relSizeAnchor xmlns:cdr="http://schemas.openxmlformats.org/drawingml/2006/chartDrawing">
    <cdr:from>
      <cdr:x>0.32077</cdr:x>
      <cdr:y>0.05872</cdr:y>
    </cdr:from>
    <cdr:to>
      <cdr:x>0.625</cdr:x>
      <cdr:y>0.14298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847850" y="219060"/>
          <a:ext cx="1752599" cy="3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horzOverflow="clip" wrap="square" lIns="0" tIns="0" rIns="0" bIns="0" rtlCol="0" anchor="ctr" anchorCtr="1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0" i="0" dirty="0">
              <a:effectLst/>
              <a:latin typeface="Lato Bold" panose="020F0802020204030203" pitchFamily="34" charset="0"/>
              <a:ea typeface="+mn-ea"/>
              <a:cs typeface="+mn-cs"/>
            </a:rPr>
            <a:t>Total default</a:t>
          </a:r>
          <a:r>
            <a:rPr lang="en-US" sz="1400" b="0" i="0" baseline="0" dirty="0">
              <a:effectLst/>
              <a:latin typeface="Lato Bold" panose="020F0802020204030203" pitchFamily="34" charset="0"/>
              <a:ea typeface="+mn-ea"/>
              <a:cs typeface="+mn-cs"/>
            </a:rPr>
            <a:t> risk</a:t>
          </a:r>
          <a:endParaRPr lang="en-US" sz="1400" b="0" dirty="0">
            <a:effectLst/>
            <a:latin typeface="Lato Bold" panose="020F0802020204030203" pitchFamily="34" charset="0"/>
          </a:endParaRPr>
        </a:p>
        <a:p xmlns:a="http://schemas.openxmlformats.org/drawingml/2006/main">
          <a:pPr algn="ctr"/>
          <a:endParaRPr lang="en-US" sz="900" b="0" i="0" dirty="0">
            <a:latin typeface="Lato Bold" panose="020F0802020204030203" pitchFamily="34" charset="0"/>
          </a:endParaRPr>
        </a:p>
      </cdr:txBody>
    </cdr:sp>
  </cdr:relSizeAnchor>
  <cdr:relSizeAnchor xmlns:cdr="http://schemas.openxmlformats.org/drawingml/2006/chartDrawing">
    <cdr:from>
      <cdr:x>0.33942</cdr:x>
      <cdr:y>0.63437</cdr:y>
    </cdr:from>
    <cdr:to>
      <cdr:x>0.62969</cdr:x>
      <cdr:y>0.73987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193224" y="1295400"/>
          <a:ext cx="1875682" cy="2154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horzOverflow="clip" wrap="square" lIns="0" tIns="0" rIns="0" bIns="0" rtlCol="0" anchor="ctr" anchorCtr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i="0" dirty="0">
              <a:effectLst/>
              <a:latin typeface="Lato Bold" panose="020F0802020204030203" pitchFamily="34" charset="0"/>
              <a:ea typeface="+mn-ea"/>
              <a:cs typeface="+mn-cs"/>
            </a:rPr>
            <a:t>Borrower risk</a:t>
          </a:r>
          <a:endParaRPr lang="en-US" sz="1400" dirty="0">
            <a:effectLst/>
            <a:latin typeface="Lato Bold" panose="020F0802020204030203" pitchFamily="34" charset="0"/>
          </a:endParaRPr>
        </a:p>
      </cdr:txBody>
    </cdr:sp>
  </cdr:relSizeAnchor>
  <cdr:relSizeAnchor xmlns:cdr="http://schemas.openxmlformats.org/drawingml/2006/chartDrawing">
    <cdr:from>
      <cdr:x>0.33061</cdr:x>
      <cdr:y>0.33584</cdr:y>
    </cdr:from>
    <cdr:to>
      <cdr:x>0.55467</cdr:x>
      <cdr:y>0.44135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136332" y="685800"/>
          <a:ext cx="1447800" cy="2154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horzOverflow="clip" wrap="square" lIns="45720" tIns="0" rIns="45720" bIns="0" rtlCol="0" anchor="ctr" anchorCtr="1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  <a:latin typeface="Lato Bold" panose="020F0802020204030203" pitchFamily="34" charset="0"/>
            </a:rPr>
            <a:t>Product risk</a:t>
          </a:r>
        </a:p>
      </cdr:txBody>
    </cdr:sp>
  </cdr:relSizeAnchor>
  <cdr:relSizeAnchor xmlns:cdr="http://schemas.openxmlformats.org/drawingml/2006/chartDrawing">
    <cdr:from>
      <cdr:x>0.47068</cdr:x>
      <cdr:y>0.14047</cdr:y>
    </cdr:from>
    <cdr:to>
      <cdr:x>0.47068</cdr:x>
      <cdr:y>0.19251</cdr:y>
    </cdr:to>
    <cdr:cxnSp macro="">
      <cdr:nvCxnSpPr>
        <cdr:cNvPr id="16" name="Straight Arrow Connector 15"/>
        <cdr:cNvCxnSpPr/>
      </cdr:nvCxnSpPr>
      <cdr:spPr>
        <a:xfrm xmlns:a="http://schemas.openxmlformats.org/drawingml/2006/main" flipH="1">
          <a:off x="4198144" y="796925"/>
          <a:ext cx="0" cy="295275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non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0.09532</cdr:x>
      <cdr:y>0.09793</cdr:y>
    </cdr:from>
    <cdr:to>
      <cdr:x>0.19892</cdr:x>
      <cdr:y>0.25911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841375" y="5556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0.21858</cdr:x>
      <cdr:y>0.03732</cdr:y>
    </cdr:from>
    <cdr:to>
      <cdr:x>0.36077</cdr:x>
      <cdr:y>0.30129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412432" y="76200"/>
          <a:ext cx="918798" cy="53904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0" tIns="0" rIns="0" bIns="0" rtlCol="0" anchor="b" anchorCtr="1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0" i="1" dirty="0">
              <a:solidFill>
                <a:sysClr val="windowText" lastClr="000000"/>
              </a:solidFill>
              <a:latin typeface=""/>
              <a:cs typeface=""/>
            </a:rPr>
            <a:t>Reasonable </a:t>
          </a:r>
        </a:p>
        <a:p xmlns:a="http://schemas.openxmlformats.org/drawingml/2006/main">
          <a:pPr algn="ctr"/>
          <a:r>
            <a:rPr lang="en-US" sz="1000" b="0" i="1" dirty="0">
              <a:solidFill>
                <a:sysClr val="windowText" lastClr="000000"/>
              </a:solidFill>
              <a:latin typeface=""/>
              <a:cs typeface=""/>
            </a:rPr>
            <a:t>lending</a:t>
          </a:r>
          <a:r>
            <a:rPr lang="en-US" sz="1000" b="0" i="1" baseline="0" dirty="0">
              <a:solidFill>
                <a:sysClr val="windowText" lastClr="000000"/>
              </a:solidFill>
              <a:latin typeface=""/>
              <a:cs typeface=""/>
            </a:rPr>
            <a:t> </a:t>
          </a:r>
          <a:r>
            <a:rPr lang="en-US" sz="1000" b="0" i="1" dirty="0">
              <a:solidFill>
                <a:sysClr val="windowText" lastClr="000000"/>
              </a:solidFill>
              <a:latin typeface=""/>
              <a:cs typeface=""/>
            </a:rPr>
            <a:t/>
          </a:r>
          <a:br>
            <a:rPr lang="en-US" sz="1000" b="0" i="1" dirty="0">
              <a:solidFill>
                <a:sysClr val="windowText" lastClr="000000"/>
              </a:solidFill>
              <a:latin typeface=""/>
              <a:cs typeface=""/>
            </a:rPr>
          </a:br>
          <a:r>
            <a:rPr lang="en-US" sz="1000" b="0" i="1" dirty="0">
              <a:solidFill>
                <a:sysClr val="windowText" lastClr="000000"/>
              </a:solidFill>
              <a:latin typeface=""/>
              <a:cs typeface=""/>
            </a:rPr>
            <a:t>standards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</cdr:x>
      <cdr:y>0.83871</cdr:y>
    </cdr:from>
    <cdr:to>
      <cdr:x>0.87471</cdr:x>
      <cdr:y>0.91276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2400" y="3962400"/>
          <a:ext cx="6512890" cy="349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1" dirty="0"/>
            <a:t>Sources</a:t>
          </a:r>
          <a:r>
            <a:rPr lang="en-US" sz="800" i="0" dirty="0"/>
            <a:t>: </a:t>
          </a:r>
          <a:r>
            <a:rPr lang="en-US" sz="800" dirty="0" smtClean="0"/>
            <a:t>eMBS, Federal Housing Administration (FHA ) </a:t>
          </a:r>
          <a:r>
            <a:rPr lang="en-US" sz="800" i="0" dirty="0" smtClean="0"/>
            <a:t>and </a:t>
          </a:r>
          <a:r>
            <a:rPr lang="en-US" sz="800" i="0" dirty="0"/>
            <a:t>Urban Institute</a:t>
          </a:r>
          <a:r>
            <a:rPr lang="en-US" sz="800" i="0" dirty="0" smtClean="0"/>
            <a:t>.</a:t>
          </a:r>
        </a:p>
        <a:p xmlns:a="http://schemas.openxmlformats.org/drawingml/2006/main">
          <a:r>
            <a:rPr lang="en-US" sz="800" b="1" dirty="0" smtClean="0"/>
            <a:t>Note: </a:t>
          </a:r>
          <a:r>
            <a:rPr lang="en-US" sz="800" dirty="0" smtClean="0"/>
            <a:t>All series measure the first-time homebuyer share of purchase loans for principal residences. </a:t>
          </a:r>
          <a:r>
            <a:rPr lang="en-US" sz="800" i="0" dirty="0" smtClean="0"/>
            <a:t> </a:t>
          </a:r>
          <a:endParaRPr lang="en-US" sz="800" i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0.02222</cdr:x>
      <cdr:y>0.90807</cdr:y>
    </cdr:from>
    <cdr:to>
      <cdr:x>0.55556</cdr:x>
      <cdr:y>0.97043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52400" y="2895600"/>
          <a:ext cx="3657600" cy="198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b="1" i="0" dirty="0" smtClean="0">
              <a:solidFill>
                <a:schemeClr val="tx1"/>
              </a:solidFill>
              <a:latin typeface="Lato" panose="020F0502020204030203" pitchFamily="34" charset="0"/>
            </a:rPr>
            <a:t>Sources</a:t>
          </a:r>
          <a:r>
            <a:rPr lang="en-US" sz="800" i="1" dirty="0" smtClean="0">
              <a:solidFill>
                <a:schemeClr val="tx1"/>
              </a:solidFill>
              <a:latin typeface="Lato" panose="020F0502020204030203" pitchFamily="34" charset="0"/>
            </a:rPr>
            <a:t>: </a:t>
          </a:r>
          <a:r>
            <a:rPr lang="en-US" sz="800" dirty="0" smtClean="0">
              <a:solidFill>
                <a:schemeClr val="tx1"/>
              </a:solidFill>
              <a:latin typeface="Lato" panose="020F0502020204030203" pitchFamily="34" charset="0"/>
            </a:rPr>
            <a:t>Inside Mortgage Finance and Urban Institute.</a:t>
          </a:r>
          <a:endParaRPr lang="en-US" sz="800" dirty="0">
            <a:solidFill>
              <a:schemeClr val="tx1"/>
            </a:solidFill>
            <a:latin typeface="Lato" panose="020F0502020204030203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0.02281</cdr:y>
    </cdr:from>
    <cdr:to>
      <cdr:x>0.14257</cdr:x>
      <cdr:y>0.09123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76200"/>
          <a:ext cx="962926" cy="22860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numCol="1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/>
          <a:r>
            <a:rPr lang="en-US" sz="900" b="0" i="1" dirty="0" smtClean="0"/>
            <a:t>(Share, percent)</a:t>
          </a:r>
        </a:p>
      </cdr:txBody>
    </cdr:sp>
  </cdr:relSizeAnchor>
  <cdr:relSizeAnchor xmlns:cdr="http://schemas.openxmlformats.org/drawingml/2006/chartDrawing">
    <cdr:from>
      <cdr:x>0.91539</cdr:x>
      <cdr:y>0.13684</cdr:y>
    </cdr:from>
    <cdr:to>
      <cdr:x>0.98872</cdr:x>
      <cdr:y>0.74492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28981" y="436346"/>
          <a:ext cx="474958" cy="193899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numCol="1" rtlCol="0">
          <a:spAutoFit/>
        </a:bodyPr>
        <a:lstStyle xmlns:a="http://schemas.openxmlformats.org/drawingml/2006/main"/>
        <a:p xmlns:a="http://schemas.openxmlformats.org/drawingml/2006/main">
          <a:r>
            <a:rPr lang="en-US" sz="800" dirty="0" smtClean="0">
              <a:latin typeface="Lato" panose="020F0502020204030203" pitchFamily="34" charset="0"/>
            </a:rPr>
            <a:t>33.8%</a:t>
          </a:r>
        </a:p>
        <a:p xmlns:a="http://schemas.openxmlformats.org/drawingml/2006/main">
          <a:endParaRPr lang="en-US" sz="800" dirty="0" smtClean="0">
            <a:latin typeface="Lato" panose="020F0502020204030203" pitchFamily="34" charset="0"/>
          </a:endParaRPr>
        </a:p>
        <a:p xmlns:a="http://schemas.openxmlformats.org/drawingml/2006/main">
          <a:endParaRPr lang="en-US" sz="800" dirty="0" smtClean="0">
            <a:latin typeface="Lato" panose="020F0502020204030203" pitchFamily="34" charset="0"/>
          </a:endParaRPr>
        </a:p>
        <a:p xmlns:a="http://schemas.openxmlformats.org/drawingml/2006/main">
          <a:endParaRPr lang="en-US" sz="800" dirty="0">
            <a:latin typeface="Lato" panose="020F0502020204030203" pitchFamily="34" charset="0"/>
          </a:endParaRPr>
        </a:p>
        <a:p xmlns:a="http://schemas.openxmlformats.org/drawingml/2006/main">
          <a:endParaRPr lang="en-US" sz="800" dirty="0" smtClean="0">
            <a:latin typeface="Lato" panose="020F0502020204030203" pitchFamily="34" charset="0"/>
          </a:endParaRPr>
        </a:p>
        <a:p xmlns:a="http://schemas.openxmlformats.org/drawingml/2006/main">
          <a:endParaRPr lang="en-US" sz="800" dirty="0" smtClean="0">
            <a:latin typeface="Lato" panose="020F0502020204030203" pitchFamily="34" charset="0"/>
          </a:endParaRPr>
        </a:p>
        <a:p xmlns:a="http://schemas.openxmlformats.org/drawingml/2006/main">
          <a:r>
            <a:rPr lang="en-US" sz="800" dirty="0" smtClean="0">
              <a:latin typeface="Lato" panose="020F0502020204030203" pitchFamily="34" charset="0"/>
            </a:rPr>
            <a:t>0.44%</a:t>
          </a:r>
        </a:p>
        <a:p xmlns:a="http://schemas.openxmlformats.org/drawingml/2006/main">
          <a:endParaRPr lang="en-US" sz="800" dirty="0" smtClean="0">
            <a:latin typeface="Lato" panose="020F0502020204030203" pitchFamily="34" charset="0"/>
          </a:endParaRPr>
        </a:p>
        <a:p xmlns:a="http://schemas.openxmlformats.org/drawingml/2006/main">
          <a:endParaRPr lang="en-US" sz="800" dirty="0" smtClean="0">
            <a:latin typeface="Lato" panose="020F0502020204030203" pitchFamily="34" charset="0"/>
          </a:endParaRPr>
        </a:p>
        <a:p xmlns:a="http://schemas.openxmlformats.org/drawingml/2006/main">
          <a:r>
            <a:rPr lang="en-US" sz="800" dirty="0" smtClean="0">
              <a:latin typeface="Lato" panose="020F0502020204030203" pitchFamily="34" charset="0"/>
            </a:rPr>
            <a:t>22.8%</a:t>
          </a:r>
        </a:p>
        <a:p xmlns:a="http://schemas.openxmlformats.org/drawingml/2006/main">
          <a:endParaRPr lang="en-US" sz="800" dirty="0" smtClean="0">
            <a:latin typeface="Lato" panose="020F0502020204030203" pitchFamily="34" charset="0"/>
          </a:endParaRPr>
        </a:p>
        <a:p xmlns:a="http://schemas.openxmlformats.org/drawingml/2006/main">
          <a:endParaRPr lang="en-US" sz="800" dirty="0" smtClean="0">
            <a:latin typeface="Lato" panose="020F0502020204030203" pitchFamily="34" charset="0"/>
          </a:endParaRPr>
        </a:p>
        <a:p xmlns:a="http://schemas.openxmlformats.org/drawingml/2006/main">
          <a:endParaRPr lang="en-US" sz="800" dirty="0" smtClean="0">
            <a:latin typeface="Lato" panose="020F0502020204030203" pitchFamily="34" charset="0"/>
          </a:endParaRPr>
        </a:p>
        <a:p xmlns:a="http://schemas.openxmlformats.org/drawingml/2006/main">
          <a:endParaRPr lang="en-US" sz="800" dirty="0">
            <a:latin typeface="Lato" panose="020F0502020204030203" pitchFamily="34" charset="0"/>
          </a:endParaRPr>
        </a:p>
        <a:p xmlns:a="http://schemas.openxmlformats.org/drawingml/2006/main">
          <a:r>
            <a:rPr lang="en-US" sz="800" dirty="0" smtClean="0">
              <a:latin typeface="Lato" panose="020F0502020204030203" pitchFamily="34" charset="0"/>
            </a:rPr>
            <a:t>43.0%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2B7E0F-AD01-4FBC-B9F7-7C9558A06DF6}" type="datetimeFigureOut">
              <a:rPr lang="en-US" smtClean="0"/>
              <a:t>12/1/2016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2455B-EDE2-4B86-B39D-B4571960FB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533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D9469BA-7C2B-49A2-83A8-1FF672ED6910}" type="datetimeFigureOut">
              <a:rPr lang="en-US" smtClean="0"/>
              <a:t>12/1/2016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B9BA83-2676-4E0A-B21D-9CBE4799C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57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9BA83-2676-4E0A-B21D-9CBE4799C5D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14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9BA83-2676-4E0A-B21D-9CBE4799C5D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71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229DE-AF42-40C6-9D3B-73A7FBDD1822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6621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9BA83-2676-4E0A-B21D-9CBE4799C5D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814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9BA83-2676-4E0A-B21D-9CBE4799C5D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48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9BA83-2676-4E0A-B21D-9CBE4799C5D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233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9BA83-2676-4E0A-B21D-9CBE4799C5D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791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9BA83-2676-4E0A-B21D-9CBE4799C5D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2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417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244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0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96D2">
                  <a:lumMod val="60000"/>
                  <a:lumOff val="40000"/>
                </a:srgbClr>
              </a:solidFill>
              <a:latin typeface="Lato Regular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1981200"/>
            <a:ext cx="9144000" cy="28956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105400"/>
            <a:ext cx="7696199" cy="1371600"/>
          </a:xfrm>
        </p:spPr>
        <p:txBody>
          <a:bodyPr/>
          <a:lstStyle>
            <a:lvl1pPr>
              <a:lnSpc>
                <a:spcPct val="100000"/>
              </a:lnSpc>
              <a:defRPr sz="4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688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5715000"/>
            <a:ext cx="8580120" cy="883920"/>
            <a:chOff x="304800" y="5715000"/>
            <a:chExt cx="8580120" cy="883920"/>
          </a:xfrm>
          <a:solidFill>
            <a:schemeClr val="accent5">
              <a:lumMod val="40000"/>
              <a:lumOff val="60000"/>
            </a:schemeClr>
          </a:solidFill>
        </p:grpSpPr>
        <p:grpSp>
          <p:nvGrpSpPr>
            <p:cNvPr id="6" name="Group 5"/>
            <p:cNvGrpSpPr/>
            <p:nvPr/>
          </p:nvGrpSpPr>
          <p:grpSpPr>
            <a:xfrm>
              <a:off x="304800" y="6553200"/>
              <a:ext cx="8580120" cy="45720"/>
              <a:chOff x="304800" y="6553200"/>
              <a:chExt cx="8580120" cy="45720"/>
            </a:xfrm>
            <a:grpFill/>
          </p:grpSpPr>
          <p:sp>
            <p:nvSpPr>
              <p:cNvPr id="55" name="Rectangle 54"/>
              <p:cNvSpPr/>
              <p:nvPr/>
            </p:nvSpPr>
            <p:spPr>
              <a:xfrm>
                <a:off x="3048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72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065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58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650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43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236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28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1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614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07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99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92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785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77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370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3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55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48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41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334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26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92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04800" y="6172200"/>
              <a:ext cx="8580120" cy="45720"/>
              <a:chOff x="304800" y="6553200"/>
              <a:chExt cx="8580120" cy="45720"/>
            </a:xfrm>
            <a:grpFill/>
          </p:grpSpPr>
          <p:sp>
            <p:nvSpPr>
              <p:cNvPr id="32" name="Rectangle 31"/>
              <p:cNvSpPr/>
              <p:nvPr/>
            </p:nvSpPr>
            <p:spPr>
              <a:xfrm>
                <a:off x="3048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72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065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58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650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43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236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28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1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614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07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99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92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785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77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370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3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55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48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41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334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26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92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04800" y="5715000"/>
              <a:ext cx="8580120" cy="45720"/>
              <a:chOff x="304800" y="6553200"/>
              <a:chExt cx="8580120" cy="45720"/>
            </a:xfrm>
            <a:grpFill/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72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065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58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650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43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236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28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1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614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07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99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92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785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77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370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3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55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48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41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334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26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92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78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35073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no imag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04800" y="5715000"/>
            <a:ext cx="8580438" cy="884238"/>
            <a:chOff x="304800" y="5715000"/>
            <a:chExt cx="8580120" cy="883920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304800" y="6553200"/>
              <a:ext cx="8580120" cy="45720"/>
              <a:chOff x="304800" y="6553200"/>
              <a:chExt cx="8580120" cy="4572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04800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13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1059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39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573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653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1989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912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48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558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50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842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177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810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437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4359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95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031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95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290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262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548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8884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04800" y="6172200"/>
              <a:ext cx="8580120" cy="45720"/>
              <a:chOff x="304800" y="6553200"/>
              <a:chExt cx="8580120" cy="4572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13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1059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39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573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653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1989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912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48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558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50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842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177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810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437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4359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95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031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95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290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262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548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8884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304800" y="5715000"/>
              <a:ext cx="8580120" cy="45720"/>
              <a:chOff x="304800" y="6553200"/>
              <a:chExt cx="8580120" cy="4572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13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1059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39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573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653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1989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912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48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558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50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842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177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810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437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4359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95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031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95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290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262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548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8884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78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13034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imag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04800" y="5715000"/>
            <a:ext cx="8580438" cy="884238"/>
            <a:chOff x="304800" y="5715000"/>
            <a:chExt cx="8580120" cy="883920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304800" y="6553200"/>
              <a:ext cx="8580120" cy="45720"/>
              <a:chOff x="304800" y="6553200"/>
              <a:chExt cx="8580120" cy="4572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04800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13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1059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39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573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653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1989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912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48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558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50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842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177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810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437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4359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95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031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95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290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262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548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8884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04800" y="6172200"/>
              <a:ext cx="8580120" cy="45720"/>
              <a:chOff x="304800" y="6553200"/>
              <a:chExt cx="8580120" cy="4572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13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1059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39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573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653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1989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912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48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558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50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842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177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810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437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4359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95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031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95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290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262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548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8884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304800" y="5715000"/>
              <a:ext cx="8580120" cy="45720"/>
              <a:chOff x="304800" y="6553200"/>
              <a:chExt cx="8580120" cy="4572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13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1059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39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573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653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1989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912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48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558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50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842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177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810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437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4359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95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031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95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290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262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548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8884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80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5914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imag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04800" y="5715000"/>
            <a:ext cx="8580438" cy="884238"/>
            <a:chOff x="304800" y="5715000"/>
            <a:chExt cx="8580120" cy="883920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304800" y="6553200"/>
              <a:ext cx="8580120" cy="45720"/>
              <a:chOff x="304800" y="6553200"/>
              <a:chExt cx="8580120" cy="4572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04800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13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1059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39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573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653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1989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912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48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558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50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842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177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810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437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4359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95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031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95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290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262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548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8884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04800" y="6172200"/>
              <a:ext cx="8580120" cy="45720"/>
              <a:chOff x="304800" y="6553200"/>
              <a:chExt cx="8580120" cy="4572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13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1059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39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573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653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1989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912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48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558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50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842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177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810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437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4359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95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031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95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290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262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548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8884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304800" y="5715000"/>
              <a:ext cx="8580120" cy="45720"/>
              <a:chOff x="304800" y="6553200"/>
              <a:chExt cx="8580120" cy="4572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13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1059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39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573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653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1989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912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48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558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50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842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177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810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437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4359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95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031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95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290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262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548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8884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80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>
            <a:noAutofit/>
          </a:bodyPr>
          <a:lstStyle>
            <a:lvl1pPr algn="ctr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12494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0755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56627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7559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459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219200"/>
            <a:ext cx="7910512" cy="427355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5541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772400" cy="1362075"/>
          </a:xfrm>
        </p:spPr>
        <p:txBody>
          <a:bodyPr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38400"/>
            <a:ext cx="7772400" cy="32766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0670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gre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752600"/>
            <a:ext cx="9144000" cy="4114800"/>
          </a:xfrm>
          <a:prstGeom prst="rect">
            <a:avLst/>
          </a:prstGeom>
          <a:solidFill>
            <a:srgbClr val="E0E1E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buClr>
                <a:schemeClr val="accent1"/>
              </a:buClr>
              <a:defRPr sz="1800">
                <a:solidFill>
                  <a:srgbClr val="000000"/>
                </a:solidFill>
              </a:defRPr>
            </a:lvl2pPr>
            <a:lvl3pPr>
              <a:buClr>
                <a:schemeClr val="accent1"/>
              </a:buClr>
              <a:defRPr sz="1600">
                <a:solidFill>
                  <a:srgbClr val="000000"/>
                </a:solidFill>
              </a:defRPr>
            </a:lvl3pPr>
            <a:lvl4pPr>
              <a:buClr>
                <a:schemeClr val="accent1"/>
              </a:buClr>
              <a:defRPr sz="1400">
                <a:solidFill>
                  <a:srgbClr val="000000"/>
                </a:solidFill>
              </a:defRPr>
            </a:lvl4pPr>
            <a:lvl5pPr>
              <a:buClr>
                <a:schemeClr val="accent1"/>
              </a:buClr>
              <a:defRPr sz="14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9906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4075" y="1676400"/>
            <a:ext cx="3571875" cy="381635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buClr>
                <a:schemeClr val="tx2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tx2"/>
              </a:buClr>
              <a:defRPr sz="1600"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8876" y="1676400"/>
            <a:ext cx="3489324" cy="3816350"/>
          </a:xfr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4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0674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 indent="0"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00000"/>
              </a:lnSpc>
              <a:buClr>
                <a:schemeClr val="accent1"/>
              </a:buClr>
              <a:defRPr sz="1800">
                <a:solidFill>
                  <a:schemeClr val="bg1"/>
                </a:solidFill>
              </a:defRPr>
            </a:lvl2pPr>
            <a:lvl3pPr indent="0">
              <a:lnSpc>
                <a:spcPct val="100000"/>
              </a:lnSpc>
              <a:buClr>
                <a:schemeClr val="accent1"/>
              </a:buClr>
              <a:defRPr sz="1600">
                <a:solidFill>
                  <a:schemeClr val="bg1"/>
                </a:solidFill>
              </a:defRPr>
            </a:lvl3pPr>
            <a:lvl4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4pPr>
            <a:lvl5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4586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 indent="0"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00000"/>
              </a:lnSpc>
              <a:buClr>
                <a:schemeClr val="accent1"/>
              </a:buClr>
              <a:defRPr sz="1800">
                <a:solidFill>
                  <a:schemeClr val="bg1"/>
                </a:solidFill>
              </a:defRPr>
            </a:lvl2pPr>
            <a:lvl3pPr indent="0">
              <a:lnSpc>
                <a:spcPct val="100000"/>
              </a:lnSpc>
              <a:buClr>
                <a:schemeClr val="accent1"/>
              </a:buClr>
              <a:defRPr sz="1600">
                <a:solidFill>
                  <a:schemeClr val="bg1"/>
                </a:solidFill>
              </a:defRPr>
            </a:lvl3pPr>
            <a:lvl4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4pPr>
            <a:lvl5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2295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 indent="0"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00000"/>
              </a:lnSpc>
              <a:buClr>
                <a:schemeClr val="accent1"/>
              </a:buClr>
              <a:defRPr sz="1800">
                <a:solidFill>
                  <a:schemeClr val="bg1"/>
                </a:solidFill>
              </a:defRPr>
            </a:lvl2pPr>
            <a:lvl3pPr indent="0">
              <a:lnSpc>
                <a:spcPct val="100000"/>
              </a:lnSpc>
              <a:buClr>
                <a:schemeClr val="accent1"/>
              </a:buClr>
              <a:defRPr sz="1600">
                <a:solidFill>
                  <a:schemeClr val="bg1"/>
                </a:solidFill>
              </a:defRPr>
            </a:lvl3pPr>
            <a:lvl4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4pPr>
            <a:lvl5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9286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7982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949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3008313" cy="1162050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143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9956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60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83058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6388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6934200" cy="4529138"/>
          </a:xfrm>
        </p:spPr>
        <p:txBody>
          <a:bodyPr anchor="b"/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9919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64751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187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533400"/>
            <a:ext cx="6018212" cy="5187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4677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699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35863" y="1269857"/>
            <a:ext cx="7986713" cy="521158"/>
          </a:xfrm>
        </p:spPr>
        <p:txBody>
          <a:bodyPr/>
          <a:lstStyle>
            <a:lvl1pPr marL="0" indent="0">
              <a:buNone/>
              <a:defRPr sz="2000">
                <a:solidFill>
                  <a:srgbClr val="6E6259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572F6C-8109-4633-9466-39332E001E34}" type="slidenum">
              <a:rPr lang="en-US" sz="2400">
                <a:solidFill>
                  <a:prstClr val="black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4560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07818" y="231521"/>
            <a:ext cx="8728364" cy="575302"/>
          </a:xfrm>
          <a:prstGeom prst="rect">
            <a:avLst/>
          </a:prstGeom>
        </p:spPr>
        <p:txBody>
          <a:bodyPr vert="horz" lIns="82058" tIns="41029" rIns="82058" bIns="41029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7818" y="806824"/>
            <a:ext cx="8728364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07819" y="1210235"/>
            <a:ext cx="4240068" cy="2218765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696691" y="1210236"/>
            <a:ext cx="4239491" cy="2218764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2"/>
          </p:nvPr>
        </p:nvSpPr>
        <p:spPr>
          <a:xfrm>
            <a:off x="207819" y="3630706"/>
            <a:ext cx="4240068" cy="2218765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/>
          </p:nvPr>
        </p:nvSpPr>
        <p:spPr>
          <a:xfrm>
            <a:off x="4696691" y="3630706"/>
            <a:ext cx="4239491" cy="2218764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8501025" y="204508"/>
            <a:ext cx="436600" cy="81470"/>
          </a:xfrm>
          <a:prstGeom prst="rect">
            <a:avLst/>
          </a:prstGeom>
        </p:spPr>
        <p:txBody>
          <a:bodyPr lIns="82058" tIns="41029" rIns="82058" bIns="41029"/>
          <a:lstStyle/>
          <a:p>
            <a:pPr algn="r" defTabSz="914035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ea typeface="MS PGothic" pitchFamily="34" charset="-128"/>
              </a:rPr>
              <a:t>1</a:t>
            </a:r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12" name="Text Box 5"/>
          <p:cNvSpPr txBox="1">
            <a:spLocks/>
          </p:cNvSpPr>
          <p:nvPr userDrawn="1"/>
        </p:nvSpPr>
        <p:spPr bwMode="auto">
          <a:xfrm>
            <a:off x="8520546" y="6254284"/>
            <a:ext cx="417081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>
            <a:defPPr>
              <a:defRPr lang="en-US"/>
            </a:defPPr>
            <a:lvl1pPr marR="0" lvl="0" indent="0" algn="ctr" defTabSz="963778" fontAlgn="auto">
              <a:lnSpc>
                <a:spcPct val="100000"/>
              </a:lnSpc>
              <a:spcBef>
                <a:spcPts val="53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fld id="{6CF1D2C8-2C41-4EA1-B824-847633330263}" type="slidenum">
              <a:rPr lang="en-US" smtClean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pPr/>
              <a:t>‹#›</a:t>
            </a:fld>
            <a:endParaRPr lang="en-US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3" name="Text Box 5"/>
          <p:cNvSpPr txBox="1">
            <a:spLocks/>
          </p:cNvSpPr>
          <p:nvPr userDrawn="1"/>
        </p:nvSpPr>
        <p:spPr bwMode="auto">
          <a:xfrm>
            <a:off x="210705" y="6254284"/>
            <a:ext cx="2283114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/>
          <a:p>
            <a:pPr algn="ctr" defTabSz="864894">
              <a:spcBef>
                <a:spcPts val="48"/>
              </a:spcBef>
              <a:defRPr/>
            </a:pPr>
            <a:endParaRPr lang="en-US" sz="700" b="1" kern="0" spc="135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defTabSz="864894">
              <a:spcBef>
                <a:spcPts val="48"/>
              </a:spcBef>
              <a:defRPr/>
            </a:pPr>
            <a:r>
              <a:rPr lang="en-US" sz="700" b="1" kern="0" spc="135" dirty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PROPRIETARY AND CONFIDENTIAL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6257402"/>
            <a:ext cx="1413164" cy="40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438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07818" y="231521"/>
            <a:ext cx="8728364" cy="575302"/>
          </a:xfrm>
          <a:prstGeom prst="rect">
            <a:avLst/>
          </a:prstGeom>
        </p:spPr>
        <p:txBody>
          <a:bodyPr vert="horz" lIns="82058" tIns="41029" rIns="82058" bIns="41029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7818" y="806824"/>
            <a:ext cx="8728364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3455" y="1210235"/>
            <a:ext cx="3824432" cy="46392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696113" y="1210235"/>
            <a:ext cx="3824433" cy="46392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8501025" y="204508"/>
            <a:ext cx="436600" cy="81470"/>
          </a:xfrm>
          <a:prstGeom prst="rect">
            <a:avLst/>
          </a:prstGeom>
        </p:spPr>
        <p:txBody>
          <a:bodyPr lIns="82058" tIns="41029" rIns="82058" bIns="41029"/>
          <a:lstStyle/>
          <a:p>
            <a:pPr algn="r" defTabSz="914035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ea typeface="MS PGothic" pitchFamily="34" charset="-128"/>
              </a:rPr>
              <a:t>1</a:t>
            </a:r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7" name="Text Box 5"/>
          <p:cNvSpPr txBox="1">
            <a:spLocks/>
          </p:cNvSpPr>
          <p:nvPr userDrawn="1"/>
        </p:nvSpPr>
        <p:spPr bwMode="auto">
          <a:xfrm>
            <a:off x="8520546" y="6254284"/>
            <a:ext cx="417081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>
            <a:defPPr>
              <a:defRPr lang="en-US"/>
            </a:defPPr>
            <a:lvl1pPr marR="0" lvl="0" indent="0" algn="ctr" defTabSz="963778" fontAlgn="auto">
              <a:lnSpc>
                <a:spcPct val="100000"/>
              </a:lnSpc>
              <a:spcBef>
                <a:spcPts val="53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fld id="{6CF1D2C8-2C41-4EA1-B824-847633330263}" type="slidenum">
              <a:rPr lang="en-US" smtClean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pPr/>
              <a:t>‹#›</a:t>
            </a:fld>
            <a:endParaRPr lang="en-US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8" name="Text Box 5"/>
          <p:cNvSpPr txBox="1">
            <a:spLocks/>
          </p:cNvSpPr>
          <p:nvPr userDrawn="1"/>
        </p:nvSpPr>
        <p:spPr bwMode="auto">
          <a:xfrm>
            <a:off x="210705" y="6254284"/>
            <a:ext cx="2283114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/>
          <a:p>
            <a:pPr algn="ctr" defTabSz="864894">
              <a:spcBef>
                <a:spcPts val="48"/>
              </a:spcBef>
              <a:defRPr/>
            </a:pPr>
            <a:endParaRPr lang="en-US" sz="700" b="1" kern="0" spc="135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defTabSz="864894">
              <a:spcBef>
                <a:spcPts val="48"/>
              </a:spcBef>
              <a:defRPr/>
            </a:pPr>
            <a:r>
              <a:rPr lang="en-US" sz="700" b="1" kern="0" spc="135" dirty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PROPRIETARY AND CONFIDENTIAL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6257402"/>
            <a:ext cx="1413164" cy="40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417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699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35863" y="1269857"/>
            <a:ext cx="7986713" cy="521158"/>
          </a:xfrm>
        </p:spPr>
        <p:txBody>
          <a:bodyPr/>
          <a:lstStyle>
            <a:lvl1pPr marL="0" indent="0">
              <a:buNone/>
              <a:defRPr sz="2000">
                <a:solidFill>
                  <a:srgbClr val="6E6259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572F6C-8109-4633-9466-39332E001E34}" type="slidenum">
              <a:rPr lang="en-US" sz="2400">
                <a:solidFill>
                  <a:prstClr val="black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3933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96D2">
                  <a:lumMod val="60000"/>
                  <a:lumOff val="40000"/>
                </a:srgbClr>
              </a:solidFill>
              <a:latin typeface="Lato Regular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1981200"/>
            <a:ext cx="9144000" cy="28956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105400"/>
            <a:ext cx="7696199" cy="1371600"/>
          </a:xfrm>
        </p:spPr>
        <p:txBody>
          <a:bodyPr/>
          <a:lstStyle>
            <a:lvl1pPr>
              <a:lnSpc>
                <a:spcPct val="100000"/>
              </a:lnSpc>
              <a:defRPr sz="4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924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5715000"/>
            <a:ext cx="8580120" cy="883920"/>
            <a:chOff x="304800" y="5715000"/>
            <a:chExt cx="8580120" cy="883920"/>
          </a:xfrm>
          <a:solidFill>
            <a:schemeClr val="accent5">
              <a:lumMod val="40000"/>
              <a:lumOff val="60000"/>
            </a:schemeClr>
          </a:solidFill>
        </p:grpSpPr>
        <p:grpSp>
          <p:nvGrpSpPr>
            <p:cNvPr id="6" name="Group 5"/>
            <p:cNvGrpSpPr/>
            <p:nvPr/>
          </p:nvGrpSpPr>
          <p:grpSpPr>
            <a:xfrm>
              <a:off x="304800" y="6553200"/>
              <a:ext cx="8580120" cy="45720"/>
              <a:chOff x="304800" y="6553200"/>
              <a:chExt cx="8580120" cy="45720"/>
            </a:xfrm>
            <a:grpFill/>
          </p:grpSpPr>
          <p:sp>
            <p:nvSpPr>
              <p:cNvPr id="55" name="Rectangle 54"/>
              <p:cNvSpPr/>
              <p:nvPr/>
            </p:nvSpPr>
            <p:spPr>
              <a:xfrm>
                <a:off x="3048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72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065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58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650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43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236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28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1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614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07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99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92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785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77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370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3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55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48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41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334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26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92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04800" y="6172200"/>
              <a:ext cx="8580120" cy="45720"/>
              <a:chOff x="304800" y="6553200"/>
              <a:chExt cx="8580120" cy="45720"/>
            </a:xfrm>
            <a:grpFill/>
          </p:grpSpPr>
          <p:sp>
            <p:nvSpPr>
              <p:cNvPr id="32" name="Rectangle 31"/>
              <p:cNvSpPr/>
              <p:nvPr/>
            </p:nvSpPr>
            <p:spPr>
              <a:xfrm>
                <a:off x="3048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72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065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58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650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43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236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28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1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614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07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99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92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785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77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370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3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55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48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41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334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26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92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04800" y="5715000"/>
              <a:ext cx="8580120" cy="45720"/>
              <a:chOff x="304800" y="6553200"/>
              <a:chExt cx="8580120" cy="45720"/>
            </a:xfrm>
            <a:grpFill/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72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065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58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650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43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236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28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1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614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07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99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92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785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77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370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3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55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48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41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334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26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92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78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13858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no imag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04800" y="5715000"/>
            <a:ext cx="8580438" cy="884238"/>
            <a:chOff x="304800" y="5715000"/>
            <a:chExt cx="8580120" cy="883920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304800" y="6553200"/>
              <a:ext cx="8580120" cy="45720"/>
              <a:chOff x="304800" y="6553200"/>
              <a:chExt cx="8580120" cy="4572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04800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13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1059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39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573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653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1989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912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48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558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50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842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177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810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437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4359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95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031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95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290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262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548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8884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04800" y="6172200"/>
              <a:ext cx="8580120" cy="45720"/>
              <a:chOff x="304800" y="6553200"/>
              <a:chExt cx="8580120" cy="4572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13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1059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39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573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653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1989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912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48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558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50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842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177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810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437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4359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95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031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95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290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262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548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8884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304800" y="5715000"/>
              <a:ext cx="8580120" cy="45720"/>
              <a:chOff x="304800" y="6553200"/>
              <a:chExt cx="8580120" cy="4572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13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1059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39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573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653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1989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912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48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558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50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842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177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810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437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4359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95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031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95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290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262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548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8884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78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56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09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imag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04800" y="5715000"/>
            <a:ext cx="8580438" cy="884238"/>
            <a:chOff x="304800" y="5715000"/>
            <a:chExt cx="8580120" cy="883920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304800" y="6553200"/>
              <a:ext cx="8580120" cy="45720"/>
              <a:chOff x="304800" y="6553200"/>
              <a:chExt cx="8580120" cy="4572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04800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13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1059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39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573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653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1989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912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48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558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50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842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177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810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437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4359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95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031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95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290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262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548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8884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04800" y="6172200"/>
              <a:ext cx="8580120" cy="45720"/>
              <a:chOff x="304800" y="6553200"/>
              <a:chExt cx="8580120" cy="4572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13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1059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39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573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653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1989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912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48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558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50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842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177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810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437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4359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95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031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95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290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262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548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8884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304800" y="5715000"/>
              <a:ext cx="8580120" cy="45720"/>
              <a:chOff x="304800" y="6553200"/>
              <a:chExt cx="8580120" cy="4572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13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1059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39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573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653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1989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912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48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558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50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842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177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810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437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4359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95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031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95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290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262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548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8884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80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32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imag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04800" y="5715000"/>
            <a:ext cx="8580438" cy="884238"/>
            <a:chOff x="304800" y="5715000"/>
            <a:chExt cx="8580120" cy="883920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304800" y="6553200"/>
              <a:ext cx="8580120" cy="45720"/>
              <a:chOff x="304800" y="6553200"/>
              <a:chExt cx="8580120" cy="4572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04800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13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1059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39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573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653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1989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912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48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558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50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842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177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810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437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4359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95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031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95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290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262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548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8884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04800" y="6172200"/>
              <a:ext cx="8580120" cy="45720"/>
              <a:chOff x="304800" y="6553200"/>
              <a:chExt cx="8580120" cy="4572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13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1059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39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573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653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1989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912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48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558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50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842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177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810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437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4359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95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031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95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290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262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548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8884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304800" y="5715000"/>
              <a:ext cx="8580120" cy="45720"/>
              <a:chOff x="304800" y="6553200"/>
              <a:chExt cx="8580120" cy="4572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13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1059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39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573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653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1989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912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48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558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50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842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177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810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437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4359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95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031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95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290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262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548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8884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80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>
            <a:noAutofit/>
          </a:bodyPr>
          <a:lstStyle>
            <a:lvl1pPr algn="ctr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756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930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817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50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219200"/>
            <a:ext cx="7910512" cy="427355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235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- 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219200"/>
            <a:ext cx="7910512" cy="4273550"/>
          </a:xfrm>
        </p:spPr>
        <p:txBody>
          <a:bodyPr/>
          <a:lstStyle>
            <a:lvl1pPr marL="225425" indent="-225425">
              <a:lnSpc>
                <a:spcPct val="100000"/>
              </a:lnSpc>
              <a:spcBef>
                <a:spcPts val="8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1800"/>
            </a:lvl1pPr>
            <a:lvl2pPr marL="406400" indent="-1905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 marL="628650" indent="-1936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Lato Regular" panose="020F0502020204030203" pitchFamily="34" charset="0"/>
              <a:buChar char="–"/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 marL="857250" indent="-2095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Lato Regular" panose="020F0502020204030203" pitchFamily="34" charset="0"/>
              <a:buChar char="–"/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 marL="1035050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Lato Regular" panose="020F0502020204030203" pitchFamily="34" charset="0"/>
              <a:buChar char="–"/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189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772400" cy="1362075"/>
          </a:xfrm>
        </p:spPr>
        <p:txBody>
          <a:bodyPr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38400"/>
            <a:ext cx="7772400" cy="32766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97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gre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752600"/>
            <a:ext cx="9144000" cy="4114800"/>
          </a:xfrm>
          <a:prstGeom prst="rect">
            <a:avLst/>
          </a:prstGeom>
          <a:solidFill>
            <a:srgbClr val="E0E1E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>
              <a:lnSpc>
                <a:spcPct val="100000"/>
              </a:lnSpc>
              <a:defRPr sz="1600">
                <a:solidFill>
                  <a:srgbClr val="000000"/>
                </a:solidFill>
              </a:defRPr>
            </a:lvl1pPr>
            <a:lvl2pPr>
              <a:lnSpc>
                <a:spcPct val="100000"/>
              </a:lnSpc>
              <a:buClr>
                <a:schemeClr val="accent1"/>
              </a:buClr>
              <a:defRPr sz="1600">
                <a:solidFill>
                  <a:srgbClr val="000000"/>
                </a:solidFill>
              </a:defRPr>
            </a:lvl2pPr>
            <a:lvl3pPr>
              <a:lnSpc>
                <a:spcPct val="100000"/>
              </a:lnSpc>
              <a:buClr>
                <a:schemeClr val="accent1"/>
              </a:buClr>
              <a:defRPr sz="1600">
                <a:solidFill>
                  <a:srgbClr val="000000"/>
                </a:solidFill>
              </a:defRPr>
            </a:lvl3pPr>
            <a:lvl4pPr>
              <a:lnSpc>
                <a:spcPct val="100000"/>
              </a:lnSpc>
              <a:buClr>
                <a:schemeClr val="accent1"/>
              </a:buClr>
              <a:defRPr sz="1600">
                <a:solidFill>
                  <a:srgbClr val="000000"/>
                </a:solidFill>
              </a:defRPr>
            </a:lvl4pPr>
            <a:lvl5pPr>
              <a:lnSpc>
                <a:spcPct val="100000"/>
              </a:lnSpc>
              <a:buClr>
                <a:schemeClr val="accent1"/>
              </a:buCl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425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4075" y="1676400"/>
            <a:ext cx="3571875" cy="381635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buClr>
                <a:schemeClr val="tx2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tx2"/>
              </a:buClr>
              <a:defRPr sz="1600"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8876" y="1676400"/>
            <a:ext cx="3489324" cy="3816350"/>
          </a:xfr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4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786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743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 indent="0"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00000"/>
              </a:lnSpc>
              <a:buClr>
                <a:schemeClr val="accent1"/>
              </a:buClr>
              <a:defRPr sz="1800">
                <a:solidFill>
                  <a:schemeClr val="bg1"/>
                </a:solidFill>
              </a:defRPr>
            </a:lvl2pPr>
            <a:lvl3pPr indent="0">
              <a:lnSpc>
                <a:spcPct val="100000"/>
              </a:lnSpc>
              <a:buClr>
                <a:schemeClr val="accent1"/>
              </a:buClr>
              <a:defRPr sz="1600">
                <a:solidFill>
                  <a:schemeClr val="bg1"/>
                </a:solidFill>
              </a:defRPr>
            </a:lvl3pPr>
            <a:lvl4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4pPr>
            <a:lvl5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98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 indent="0"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00000"/>
              </a:lnSpc>
              <a:buClr>
                <a:schemeClr val="accent1"/>
              </a:buClr>
              <a:defRPr sz="1800">
                <a:solidFill>
                  <a:schemeClr val="bg1"/>
                </a:solidFill>
              </a:defRPr>
            </a:lvl2pPr>
            <a:lvl3pPr indent="0">
              <a:lnSpc>
                <a:spcPct val="100000"/>
              </a:lnSpc>
              <a:buClr>
                <a:schemeClr val="accent1"/>
              </a:buClr>
              <a:defRPr sz="1600">
                <a:solidFill>
                  <a:schemeClr val="bg1"/>
                </a:solidFill>
              </a:defRPr>
            </a:lvl3pPr>
            <a:lvl4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4pPr>
            <a:lvl5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659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 indent="0"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00000"/>
              </a:lnSpc>
              <a:buClr>
                <a:schemeClr val="accent1"/>
              </a:buClr>
              <a:defRPr sz="1800">
                <a:solidFill>
                  <a:schemeClr val="bg1"/>
                </a:solidFill>
              </a:defRPr>
            </a:lvl2pPr>
            <a:lvl3pPr indent="0">
              <a:lnSpc>
                <a:spcPct val="100000"/>
              </a:lnSpc>
              <a:buClr>
                <a:schemeClr val="accent1"/>
              </a:buClr>
              <a:defRPr sz="1600">
                <a:solidFill>
                  <a:schemeClr val="bg1"/>
                </a:solidFill>
              </a:defRPr>
            </a:lvl3pPr>
            <a:lvl4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4pPr>
            <a:lvl5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277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258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52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3008313" cy="1162050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143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0939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83058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6388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6934200" cy="4529138"/>
          </a:xfrm>
        </p:spPr>
        <p:txBody>
          <a:bodyPr anchor="b"/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6142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2003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187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533400"/>
            <a:ext cx="6018212" cy="5187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5037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699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35863" y="1269857"/>
            <a:ext cx="7986713" cy="521158"/>
          </a:xfrm>
        </p:spPr>
        <p:txBody>
          <a:bodyPr/>
          <a:lstStyle>
            <a:lvl1pPr marL="0" indent="0">
              <a:buNone/>
              <a:defRPr sz="2000">
                <a:solidFill>
                  <a:srgbClr val="6E6259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1A572F6C-8109-4633-9466-39332E001E34}" type="slidenum">
              <a:rPr lang="en-US" sz="2400">
                <a:solidFill>
                  <a:prstClr val="black"/>
                </a:solidFill>
                <a:ea typeface="MS PGothic" pitchFamily="34" charset="-128"/>
              </a:rPr>
              <a:pPr/>
              <a:t>‹#›</a:t>
            </a:fld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8885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1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699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35863" y="1269857"/>
            <a:ext cx="7986713" cy="521158"/>
          </a:xfrm>
        </p:spPr>
        <p:txBody>
          <a:bodyPr/>
          <a:lstStyle>
            <a:lvl1pPr marL="0" indent="0">
              <a:buNone/>
              <a:defRPr sz="2000">
                <a:solidFill>
                  <a:srgbClr val="6E6259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1A572F6C-8109-4633-9466-39332E001E34}" type="slidenum">
              <a:rPr lang="en-US" sz="2400">
                <a:solidFill>
                  <a:prstClr val="black"/>
                </a:solidFill>
                <a:ea typeface="MS PGothic" pitchFamily="34" charset="-128"/>
              </a:rPr>
              <a:pPr/>
              <a:t>‹#›</a:t>
            </a:fld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5002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07818" y="231521"/>
            <a:ext cx="8728364" cy="575302"/>
          </a:xfrm>
          <a:prstGeom prst="rect">
            <a:avLst/>
          </a:prstGeom>
        </p:spPr>
        <p:txBody>
          <a:bodyPr vert="horz" lIns="82058" tIns="41029" rIns="82058" bIns="41029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7818" y="806824"/>
            <a:ext cx="8728364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07819" y="1210235"/>
            <a:ext cx="4240068" cy="2218765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696691" y="1210236"/>
            <a:ext cx="4239491" cy="2218764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2"/>
          </p:nvPr>
        </p:nvSpPr>
        <p:spPr>
          <a:xfrm>
            <a:off x="207819" y="3630706"/>
            <a:ext cx="4240068" cy="2218765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/>
          </p:nvPr>
        </p:nvSpPr>
        <p:spPr>
          <a:xfrm>
            <a:off x="4696691" y="3630706"/>
            <a:ext cx="4239491" cy="2218764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8501025" y="204508"/>
            <a:ext cx="436600" cy="81470"/>
          </a:xfrm>
          <a:prstGeom prst="rect">
            <a:avLst/>
          </a:prstGeom>
        </p:spPr>
        <p:txBody>
          <a:bodyPr lIns="82058" tIns="41029" rIns="82058" bIns="41029"/>
          <a:lstStyle/>
          <a:p>
            <a:pPr algn="r" defTabSz="914035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ea typeface="MS PGothic" pitchFamily="34" charset="-128"/>
              </a:rPr>
              <a:t>1</a:t>
            </a:r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12" name="Text Box 5"/>
          <p:cNvSpPr txBox="1">
            <a:spLocks/>
          </p:cNvSpPr>
          <p:nvPr userDrawn="1"/>
        </p:nvSpPr>
        <p:spPr bwMode="auto">
          <a:xfrm>
            <a:off x="8520546" y="6254284"/>
            <a:ext cx="417081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>
            <a:defPPr>
              <a:defRPr lang="en-US"/>
            </a:defPPr>
            <a:lvl1pPr marR="0" lvl="0" indent="0" algn="ctr" defTabSz="963778" fontAlgn="auto">
              <a:lnSpc>
                <a:spcPct val="100000"/>
              </a:lnSpc>
              <a:spcBef>
                <a:spcPts val="53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fld id="{6CF1D2C8-2C41-4EA1-B824-847633330263}" type="slidenum">
              <a:rPr lang="en-US" smtClean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pPr/>
              <a:t>‹#›</a:t>
            </a:fld>
            <a:endParaRPr lang="en-US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3" name="Text Box 5"/>
          <p:cNvSpPr txBox="1">
            <a:spLocks/>
          </p:cNvSpPr>
          <p:nvPr userDrawn="1"/>
        </p:nvSpPr>
        <p:spPr bwMode="auto">
          <a:xfrm>
            <a:off x="210705" y="6254284"/>
            <a:ext cx="2283114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/>
          <a:p>
            <a:pPr algn="ctr" defTabSz="864894">
              <a:spcBef>
                <a:spcPts val="48"/>
              </a:spcBef>
              <a:defRPr/>
            </a:pPr>
            <a:endParaRPr lang="en-US" sz="700" b="1" kern="0" spc="135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defTabSz="864894">
              <a:spcBef>
                <a:spcPts val="48"/>
              </a:spcBef>
              <a:defRPr/>
            </a:pPr>
            <a:r>
              <a:rPr lang="en-US" sz="700" b="1" kern="0" spc="135" dirty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PROPRIETARY AND CONFIDENTIAL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6257402"/>
            <a:ext cx="1413164" cy="40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989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07818" y="231521"/>
            <a:ext cx="8728364" cy="575302"/>
          </a:xfrm>
          <a:prstGeom prst="rect">
            <a:avLst/>
          </a:prstGeom>
        </p:spPr>
        <p:txBody>
          <a:bodyPr vert="horz" lIns="82058" tIns="41029" rIns="82058" bIns="41029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7818" y="806824"/>
            <a:ext cx="8728364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3455" y="1210235"/>
            <a:ext cx="3824432" cy="46392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696113" y="1210235"/>
            <a:ext cx="3824433" cy="46392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8501025" y="204508"/>
            <a:ext cx="436600" cy="81470"/>
          </a:xfrm>
          <a:prstGeom prst="rect">
            <a:avLst/>
          </a:prstGeom>
        </p:spPr>
        <p:txBody>
          <a:bodyPr lIns="82058" tIns="41029" rIns="82058" bIns="41029"/>
          <a:lstStyle/>
          <a:p>
            <a:pPr algn="r" defTabSz="914035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ea typeface="MS PGothic" pitchFamily="34" charset="-128"/>
              </a:rPr>
              <a:t>1</a:t>
            </a:r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7" name="Text Box 5"/>
          <p:cNvSpPr txBox="1">
            <a:spLocks/>
          </p:cNvSpPr>
          <p:nvPr userDrawn="1"/>
        </p:nvSpPr>
        <p:spPr bwMode="auto">
          <a:xfrm>
            <a:off x="8520546" y="6254284"/>
            <a:ext cx="417081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>
            <a:defPPr>
              <a:defRPr lang="en-US"/>
            </a:defPPr>
            <a:lvl1pPr marR="0" lvl="0" indent="0" algn="ctr" defTabSz="963778" fontAlgn="auto">
              <a:lnSpc>
                <a:spcPct val="100000"/>
              </a:lnSpc>
              <a:spcBef>
                <a:spcPts val="53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fld id="{6CF1D2C8-2C41-4EA1-B824-847633330263}" type="slidenum">
              <a:rPr lang="en-US" smtClean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pPr/>
              <a:t>‹#›</a:t>
            </a:fld>
            <a:endParaRPr lang="en-US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8" name="Text Box 5"/>
          <p:cNvSpPr txBox="1">
            <a:spLocks/>
          </p:cNvSpPr>
          <p:nvPr userDrawn="1"/>
        </p:nvSpPr>
        <p:spPr bwMode="auto">
          <a:xfrm>
            <a:off x="210705" y="6254284"/>
            <a:ext cx="2283114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/>
          <a:p>
            <a:pPr algn="ctr" defTabSz="864894">
              <a:spcBef>
                <a:spcPts val="48"/>
              </a:spcBef>
              <a:defRPr/>
            </a:pPr>
            <a:endParaRPr lang="en-US" sz="700" b="1" kern="0" spc="135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defTabSz="864894">
              <a:spcBef>
                <a:spcPts val="48"/>
              </a:spcBef>
              <a:defRPr/>
            </a:pPr>
            <a:r>
              <a:rPr lang="en-US" sz="700" b="1" kern="0" spc="135" dirty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PROPRIETARY AND CONFIDENTIAL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6257402"/>
            <a:ext cx="1413164" cy="40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792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96D2">
                  <a:lumMod val="60000"/>
                  <a:lumOff val="40000"/>
                </a:srgbClr>
              </a:solidFill>
              <a:latin typeface="Lato Regular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1981200"/>
            <a:ext cx="9144000" cy="28956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105400"/>
            <a:ext cx="7696199" cy="1371600"/>
          </a:xfrm>
        </p:spPr>
        <p:txBody>
          <a:bodyPr/>
          <a:lstStyle>
            <a:lvl1pPr>
              <a:lnSpc>
                <a:spcPct val="100000"/>
              </a:lnSpc>
              <a:defRPr sz="4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91366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5715000"/>
            <a:ext cx="8580120" cy="883920"/>
            <a:chOff x="304800" y="5715000"/>
            <a:chExt cx="8580120" cy="883920"/>
          </a:xfrm>
          <a:solidFill>
            <a:schemeClr val="accent5">
              <a:lumMod val="40000"/>
              <a:lumOff val="60000"/>
            </a:schemeClr>
          </a:solidFill>
        </p:grpSpPr>
        <p:grpSp>
          <p:nvGrpSpPr>
            <p:cNvPr id="6" name="Group 5"/>
            <p:cNvGrpSpPr/>
            <p:nvPr/>
          </p:nvGrpSpPr>
          <p:grpSpPr>
            <a:xfrm>
              <a:off x="304800" y="6553200"/>
              <a:ext cx="8580120" cy="45720"/>
              <a:chOff x="304800" y="6553200"/>
              <a:chExt cx="8580120" cy="45720"/>
            </a:xfrm>
            <a:grpFill/>
          </p:grpSpPr>
          <p:sp>
            <p:nvSpPr>
              <p:cNvPr id="55" name="Rectangle 54"/>
              <p:cNvSpPr/>
              <p:nvPr/>
            </p:nvSpPr>
            <p:spPr>
              <a:xfrm>
                <a:off x="3048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72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065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58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650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43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236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28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1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614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07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99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92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785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77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370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3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55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48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41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334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26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92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04800" y="6172200"/>
              <a:ext cx="8580120" cy="45720"/>
              <a:chOff x="304800" y="6553200"/>
              <a:chExt cx="8580120" cy="45720"/>
            </a:xfrm>
            <a:grpFill/>
          </p:grpSpPr>
          <p:sp>
            <p:nvSpPr>
              <p:cNvPr id="32" name="Rectangle 31"/>
              <p:cNvSpPr/>
              <p:nvPr/>
            </p:nvSpPr>
            <p:spPr>
              <a:xfrm>
                <a:off x="3048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72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065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58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650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43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236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28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1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614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07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99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92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785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77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370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3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55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48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41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334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26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92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04800" y="5715000"/>
              <a:ext cx="8580120" cy="45720"/>
              <a:chOff x="304800" y="6553200"/>
              <a:chExt cx="8580120" cy="45720"/>
            </a:xfrm>
            <a:grpFill/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72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065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58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650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43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236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28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1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614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07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99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924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7851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778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3705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32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559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486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413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334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267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9200" y="6553200"/>
                <a:ext cx="45720" cy="4572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78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2350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no imag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04800" y="5715000"/>
            <a:ext cx="8580438" cy="884238"/>
            <a:chOff x="304800" y="5715000"/>
            <a:chExt cx="8580120" cy="883920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304800" y="6553200"/>
              <a:ext cx="8580120" cy="45720"/>
              <a:chOff x="304800" y="6553200"/>
              <a:chExt cx="8580120" cy="4572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04800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13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1059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39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573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653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1989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912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48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558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50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842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177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810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437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4359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95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031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95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290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262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548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8884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04800" y="6172200"/>
              <a:ext cx="8580120" cy="45720"/>
              <a:chOff x="304800" y="6553200"/>
              <a:chExt cx="8580120" cy="4572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13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1059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39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573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653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1989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912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48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558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50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842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177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810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437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4359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95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031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95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290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262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548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8884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304800" y="5715000"/>
              <a:ext cx="8580120" cy="45720"/>
              <a:chOff x="304800" y="6553200"/>
              <a:chExt cx="8580120" cy="4572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13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1059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39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573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653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1989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912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48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558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50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842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177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810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437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4359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95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031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95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290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262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548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8884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78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91952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imag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04800" y="5715000"/>
            <a:ext cx="8580438" cy="884238"/>
            <a:chOff x="304800" y="5715000"/>
            <a:chExt cx="8580120" cy="883920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304800" y="6553200"/>
              <a:ext cx="8580120" cy="45720"/>
              <a:chOff x="304800" y="6553200"/>
              <a:chExt cx="8580120" cy="4572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04800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13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1059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39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573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653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1989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912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48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558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50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842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177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810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437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4359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95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031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95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290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262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548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8884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04800" y="6172200"/>
              <a:ext cx="8580120" cy="45720"/>
              <a:chOff x="304800" y="6553200"/>
              <a:chExt cx="8580120" cy="4572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13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1059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39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573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653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1989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912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48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558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50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842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177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810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437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4359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95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031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95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290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262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548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8884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304800" y="5715000"/>
              <a:ext cx="8580120" cy="45720"/>
              <a:chOff x="304800" y="6553200"/>
              <a:chExt cx="8580120" cy="4572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13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1059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39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573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653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1989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912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48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558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50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842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177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810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437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4359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95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031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95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290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262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548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8884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80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83527757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imag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04800" y="5715000"/>
            <a:ext cx="8580438" cy="884238"/>
            <a:chOff x="304800" y="5715000"/>
            <a:chExt cx="8580120" cy="883920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304800" y="6553200"/>
              <a:ext cx="8580120" cy="45720"/>
              <a:chOff x="304800" y="6553200"/>
              <a:chExt cx="8580120" cy="4572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04800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213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81059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46839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85573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44653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31989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20912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408248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79558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84506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571842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9177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348101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35437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24359" y="6552898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511695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899031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287954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675290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62625" y="6552898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8451548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838884" y="6552898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04800" y="6172200"/>
              <a:ext cx="8580120" cy="45720"/>
              <a:chOff x="304800" y="6553200"/>
              <a:chExt cx="8580120" cy="4572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9213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81059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6839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5573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44653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31989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020912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408248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9558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4506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1842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959177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48101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35437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24359" y="6553036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511695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899031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287954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675290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062625" y="6553036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451548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8838884" y="6553036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304800" y="5715000"/>
              <a:ext cx="8580120" cy="45720"/>
              <a:chOff x="304800" y="6553200"/>
              <a:chExt cx="8580120" cy="4572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04800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213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81059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46839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85573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244653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31989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020912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08248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79558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184506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1842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59177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48101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735437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24359" y="6553200"/>
                <a:ext cx="44448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11695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99031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87954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675290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062625" y="6553200"/>
                <a:ext cx="46035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451548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838884" y="6553200"/>
                <a:ext cx="46036" cy="460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Lato Regular"/>
                </a:endParaRPr>
              </a:p>
            </p:txBody>
          </p:sp>
        </p:grpSp>
      </p:grpSp>
      <p:pic>
        <p:nvPicPr>
          <p:cNvPr id="80" name="Picture 79" descr="UI New Logo Complet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54102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>
            <a:noAutofit/>
          </a:bodyPr>
          <a:lstStyle>
            <a:lvl1pPr algn="ctr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8610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64790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2291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2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543800" cy="2133600"/>
          </a:xfrm>
        </p:spPr>
        <p:txBody>
          <a:bodyPr anchor="b"/>
          <a:lstStyle>
            <a:lvl1pPr algn="ctr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1" y="3886200"/>
            <a:ext cx="76200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6748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219200"/>
            <a:ext cx="7910512" cy="427355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1497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772400" cy="1362075"/>
          </a:xfrm>
        </p:spPr>
        <p:txBody>
          <a:bodyPr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38400"/>
            <a:ext cx="7772400" cy="32766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7736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gre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752600"/>
            <a:ext cx="9144000" cy="4114800"/>
          </a:xfrm>
          <a:prstGeom prst="rect">
            <a:avLst/>
          </a:prstGeom>
          <a:solidFill>
            <a:srgbClr val="E0E1E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>
              <a:lnSpc>
                <a:spcPct val="100000"/>
              </a:lnSpc>
              <a:defRPr sz="1600">
                <a:solidFill>
                  <a:srgbClr val="000000"/>
                </a:solidFill>
              </a:defRPr>
            </a:lvl1pPr>
            <a:lvl2pPr>
              <a:lnSpc>
                <a:spcPct val="100000"/>
              </a:lnSpc>
              <a:buClr>
                <a:schemeClr val="accent1"/>
              </a:buClr>
              <a:defRPr sz="1600">
                <a:solidFill>
                  <a:srgbClr val="000000"/>
                </a:solidFill>
              </a:defRPr>
            </a:lvl2pPr>
            <a:lvl3pPr>
              <a:lnSpc>
                <a:spcPct val="100000"/>
              </a:lnSpc>
              <a:buClr>
                <a:schemeClr val="accent1"/>
              </a:buClr>
              <a:defRPr sz="1600">
                <a:solidFill>
                  <a:srgbClr val="000000"/>
                </a:solidFill>
              </a:defRPr>
            </a:lvl3pPr>
            <a:lvl4pPr>
              <a:lnSpc>
                <a:spcPct val="100000"/>
              </a:lnSpc>
              <a:buClr>
                <a:schemeClr val="accent1"/>
              </a:buClr>
              <a:defRPr sz="1600">
                <a:solidFill>
                  <a:srgbClr val="000000"/>
                </a:solidFill>
              </a:defRPr>
            </a:lvl4pPr>
            <a:lvl5pPr>
              <a:lnSpc>
                <a:spcPct val="100000"/>
              </a:lnSpc>
              <a:buClr>
                <a:schemeClr val="accent1"/>
              </a:buClr>
              <a:defRPr sz="16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9693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4075" y="1676400"/>
            <a:ext cx="3571875" cy="381635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buClr>
                <a:schemeClr val="tx2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tx2"/>
              </a:buClr>
              <a:defRPr sz="1600"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8876" y="1676400"/>
            <a:ext cx="3489324" cy="3816350"/>
          </a:xfr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4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1315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 indent="0"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00000"/>
              </a:lnSpc>
              <a:buClr>
                <a:schemeClr val="accent1"/>
              </a:buClr>
              <a:defRPr sz="1800">
                <a:solidFill>
                  <a:schemeClr val="bg1"/>
                </a:solidFill>
              </a:defRPr>
            </a:lvl2pPr>
            <a:lvl3pPr indent="0">
              <a:lnSpc>
                <a:spcPct val="100000"/>
              </a:lnSpc>
              <a:buClr>
                <a:schemeClr val="accent1"/>
              </a:buClr>
              <a:defRPr sz="1600">
                <a:solidFill>
                  <a:schemeClr val="bg1"/>
                </a:solidFill>
              </a:defRPr>
            </a:lvl3pPr>
            <a:lvl4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4pPr>
            <a:lvl5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3631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 indent="0"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00000"/>
              </a:lnSpc>
              <a:buClr>
                <a:schemeClr val="accent1"/>
              </a:buClr>
              <a:defRPr sz="1800">
                <a:solidFill>
                  <a:schemeClr val="bg1"/>
                </a:solidFill>
              </a:defRPr>
            </a:lvl2pPr>
            <a:lvl3pPr indent="0">
              <a:lnSpc>
                <a:spcPct val="100000"/>
              </a:lnSpc>
              <a:buClr>
                <a:schemeClr val="accent1"/>
              </a:buClr>
              <a:defRPr sz="1600">
                <a:solidFill>
                  <a:schemeClr val="bg1"/>
                </a:solidFill>
              </a:defRPr>
            </a:lvl3pPr>
            <a:lvl4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4pPr>
            <a:lvl5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0173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Lato Regula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5683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981200"/>
            <a:ext cx="7543800" cy="3816350"/>
          </a:xfrm>
        </p:spPr>
        <p:txBody>
          <a:bodyPr/>
          <a:lstStyle>
            <a:lvl1pPr indent="0"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00000"/>
              </a:lnSpc>
              <a:buClr>
                <a:schemeClr val="accent1"/>
              </a:buClr>
              <a:defRPr sz="1800">
                <a:solidFill>
                  <a:schemeClr val="bg1"/>
                </a:solidFill>
              </a:defRPr>
            </a:lvl2pPr>
            <a:lvl3pPr indent="0">
              <a:lnSpc>
                <a:spcPct val="100000"/>
              </a:lnSpc>
              <a:buClr>
                <a:schemeClr val="accent1"/>
              </a:buClr>
              <a:defRPr sz="1600">
                <a:solidFill>
                  <a:schemeClr val="bg1"/>
                </a:solidFill>
              </a:defRPr>
            </a:lvl3pPr>
            <a:lvl4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4pPr>
            <a:lvl5pPr indent="0">
              <a:lnSpc>
                <a:spcPct val="100000"/>
              </a:lnSpc>
              <a:buClr>
                <a:schemeClr val="accent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1070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11308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896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955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3008313" cy="1162050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143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1314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83058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6388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6934200" cy="4529138"/>
          </a:xfrm>
        </p:spPr>
        <p:txBody>
          <a:bodyPr anchor="b"/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9481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6452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187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533400"/>
            <a:ext cx="6018212" cy="5187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2536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699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35863" y="1269857"/>
            <a:ext cx="7986713" cy="521158"/>
          </a:xfrm>
        </p:spPr>
        <p:txBody>
          <a:bodyPr/>
          <a:lstStyle>
            <a:lvl1pPr marL="0" indent="0">
              <a:buNone/>
              <a:defRPr sz="2000">
                <a:solidFill>
                  <a:srgbClr val="6E6259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572F6C-8109-4633-9466-39332E001E34}" type="slidenum">
              <a:rPr lang="en-US" sz="2400">
                <a:solidFill>
                  <a:prstClr val="black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4377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699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35863" y="1269857"/>
            <a:ext cx="7986713" cy="521158"/>
          </a:xfrm>
        </p:spPr>
        <p:txBody>
          <a:bodyPr/>
          <a:lstStyle>
            <a:lvl1pPr marL="0" indent="0">
              <a:buNone/>
              <a:defRPr sz="2000">
                <a:solidFill>
                  <a:srgbClr val="6E6259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572F6C-8109-4633-9466-39332E001E34}" type="slidenum">
              <a:rPr lang="en-US" sz="2400">
                <a:solidFill>
                  <a:prstClr val="black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0163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07818" y="231521"/>
            <a:ext cx="8728364" cy="575302"/>
          </a:xfrm>
          <a:prstGeom prst="rect">
            <a:avLst/>
          </a:prstGeom>
        </p:spPr>
        <p:txBody>
          <a:bodyPr vert="horz" lIns="82058" tIns="41029" rIns="82058" bIns="41029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7818" y="806824"/>
            <a:ext cx="8728364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07819" y="1210235"/>
            <a:ext cx="4240068" cy="2218765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696691" y="1210236"/>
            <a:ext cx="4239491" cy="2218764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2"/>
          </p:nvPr>
        </p:nvSpPr>
        <p:spPr>
          <a:xfrm>
            <a:off x="207819" y="3630706"/>
            <a:ext cx="4240068" cy="2218765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/>
          </p:nvPr>
        </p:nvSpPr>
        <p:spPr>
          <a:xfrm>
            <a:off x="4696691" y="3630706"/>
            <a:ext cx="4239491" cy="2218764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8501025" y="204508"/>
            <a:ext cx="436600" cy="81470"/>
          </a:xfrm>
          <a:prstGeom prst="rect">
            <a:avLst/>
          </a:prstGeom>
        </p:spPr>
        <p:txBody>
          <a:bodyPr lIns="82058" tIns="41029" rIns="82058" bIns="41029"/>
          <a:lstStyle/>
          <a:p>
            <a:pPr algn="r" defTabSz="914035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ea typeface="MS PGothic" pitchFamily="34" charset="-128"/>
              </a:rPr>
              <a:t>1</a:t>
            </a:r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12" name="Text Box 5"/>
          <p:cNvSpPr txBox="1">
            <a:spLocks/>
          </p:cNvSpPr>
          <p:nvPr userDrawn="1"/>
        </p:nvSpPr>
        <p:spPr bwMode="auto">
          <a:xfrm>
            <a:off x="8520546" y="6254284"/>
            <a:ext cx="417081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>
            <a:defPPr>
              <a:defRPr lang="en-US"/>
            </a:defPPr>
            <a:lvl1pPr marR="0" lvl="0" indent="0" algn="ctr" defTabSz="963778" fontAlgn="auto">
              <a:lnSpc>
                <a:spcPct val="100000"/>
              </a:lnSpc>
              <a:spcBef>
                <a:spcPts val="53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fld id="{6CF1D2C8-2C41-4EA1-B824-847633330263}" type="slidenum">
              <a:rPr lang="en-US" smtClean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pPr/>
              <a:t>‹#›</a:t>
            </a:fld>
            <a:endParaRPr lang="en-US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3" name="Text Box 5"/>
          <p:cNvSpPr txBox="1">
            <a:spLocks/>
          </p:cNvSpPr>
          <p:nvPr userDrawn="1"/>
        </p:nvSpPr>
        <p:spPr bwMode="auto">
          <a:xfrm>
            <a:off x="210705" y="6254284"/>
            <a:ext cx="2283114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/>
          <a:p>
            <a:pPr algn="ctr" defTabSz="864894">
              <a:spcBef>
                <a:spcPts val="48"/>
              </a:spcBef>
              <a:defRPr/>
            </a:pPr>
            <a:endParaRPr lang="en-US" sz="700" b="1" kern="0" spc="135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defTabSz="864894">
              <a:spcBef>
                <a:spcPts val="48"/>
              </a:spcBef>
              <a:defRPr/>
            </a:pPr>
            <a:r>
              <a:rPr lang="en-US" sz="700" b="1" kern="0" spc="135" dirty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PROPRIETARY AND CONFIDENTIAL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6257402"/>
            <a:ext cx="1413164" cy="40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876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07818" y="231521"/>
            <a:ext cx="8728364" cy="575302"/>
          </a:xfrm>
          <a:prstGeom prst="rect">
            <a:avLst/>
          </a:prstGeom>
        </p:spPr>
        <p:txBody>
          <a:bodyPr vert="horz" lIns="82058" tIns="41029" rIns="82058" bIns="41029" rtlCol="0" anchor="b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7818" y="806824"/>
            <a:ext cx="8728364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3455" y="1210235"/>
            <a:ext cx="3824432" cy="46392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696113" y="1210235"/>
            <a:ext cx="3824433" cy="46392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8501025" y="204508"/>
            <a:ext cx="436600" cy="81470"/>
          </a:xfrm>
          <a:prstGeom prst="rect">
            <a:avLst/>
          </a:prstGeom>
        </p:spPr>
        <p:txBody>
          <a:bodyPr lIns="82058" tIns="41029" rIns="82058" bIns="41029"/>
          <a:lstStyle/>
          <a:p>
            <a:pPr algn="r" defTabSz="914035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ea typeface="MS PGothic" pitchFamily="34" charset="-128"/>
              </a:rPr>
              <a:t>1</a:t>
            </a:r>
            <a:endParaRPr lang="en-US" sz="2400" dirty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7" name="Text Box 5"/>
          <p:cNvSpPr txBox="1">
            <a:spLocks/>
          </p:cNvSpPr>
          <p:nvPr userDrawn="1"/>
        </p:nvSpPr>
        <p:spPr bwMode="auto">
          <a:xfrm>
            <a:off x="8520546" y="6254284"/>
            <a:ext cx="417081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>
            <a:defPPr>
              <a:defRPr lang="en-US"/>
            </a:defPPr>
            <a:lvl1pPr marR="0" lvl="0" indent="0" algn="ctr" defTabSz="963778" fontAlgn="auto">
              <a:lnSpc>
                <a:spcPct val="100000"/>
              </a:lnSpc>
              <a:spcBef>
                <a:spcPts val="53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</a:defRPr>
            </a:lvl1pPr>
          </a:lstStyle>
          <a:p>
            <a:fld id="{6CF1D2C8-2C41-4EA1-B824-847633330263}" type="slidenum">
              <a:rPr lang="en-US" smtClean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pPr/>
              <a:t>‹#›</a:t>
            </a:fld>
            <a:endParaRPr lang="en-US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8" name="Text Box 5"/>
          <p:cNvSpPr txBox="1">
            <a:spLocks/>
          </p:cNvSpPr>
          <p:nvPr userDrawn="1"/>
        </p:nvSpPr>
        <p:spPr bwMode="auto">
          <a:xfrm>
            <a:off x="210705" y="6254284"/>
            <a:ext cx="2283114" cy="39920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43225" rIns="0" bIns="43225" anchor="ctr" anchorCtr="0">
            <a:noAutofit/>
          </a:bodyPr>
          <a:lstStyle/>
          <a:p>
            <a:pPr algn="ctr" defTabSz="864894">
              <a:spcBef>
                <a:spcPts val="48"/>
              </a:spcBef>
              <a:defRPr/>
            </a:pPr>
            <a:endParaRPr lang="en-US" sz="700" b="1" kern="0" spc="135" dirty="0">
              <a:solidFill>
                <a:srgbClr val="0096D2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defTabSz="864894">
              <a:spcBef>
                <a:spcPts val="48"/>
              </a:spcBef>
              <a:defRPr/>
            </a:pPr>
            <a:r>
              <a:rPr lang="en-US" sz="700" b="1" kern="0" spc="135" dirty="0">
                <a:solidFill>
                  <a:srgbClr val="0096D2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PROPRIETARY AND CONFIDENTIAL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6257402"/>
            <a:ext cx="1413164" cy="40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453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170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26" Type="http://schemas.openxmlformats.org/officeDocument/2006/relationships/slideLayout" Target="../slideLayouts/slideLayout62.xml"/><Relationship Id="rId3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57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5" Type="http://schemas.openxmlformats.org/officeDocument/2006/relationships/slideLayout" Target="../slideLayouts/slideLayout61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slideLayout" Target="../slideLayouts/slideLayout56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2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23" Type="http://schemas.openxmlformats.org/officeDocument/2006/relationships/slideLayout" Target="../slideLayouts/slideLayout59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Relationship Id="rId22" Type="http://schemas.openxmlformats.org/officeDocument/2006/relationships/slideLayout" Target="../slideLayouts/slideLayout58.xml"/><Relationship Id="rId27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5.xml"/><Relationship Id="rId18" Type="http://schemas.openxmlformats.org/officeDocument/2006/relationships/slideLayout" Target="../slideLayouts/slideLayout80.xml"/><Relationship Id="rId26" Type="http://schemas.openxmlformats.org/officeDocument/2006/relationships/theme" Target="../theme/theme4.xml"/><Relationship Id="rId3" Type="http://schemas.openxmlformats.org/officeDocument/2006/relationships/slideLayout" Target="../slideLayouts/slideLayout65.xml"/><Relationship Id="rId21" Type="http://schemas.openxmlformats.org/officeDocument/2006/relationships/slideLayout" Target="../slideLayouts/slideLayout83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17" Type="http://schemas.openxmlformats.org/officeDocument/2006/relationships/slideLayout" Target="../slideLayouts/slideLayout79.xml"/><Relationship Id="rId25" Type="http://schemas.openxmlformats.org/officeDocument/2006/relationships/slideLayout" Target="../slideLayouts/slideLayout87.xml"/><Relationship Id="rId2" Type="http://schemas.openxmlformats.org/officeDocument/2006/relationships/slideLayout" Target="../slideLayouts/slideLayout64.xml"/><Relationship Id="rId16" Type="http://schemas.openxmlformats.org/officeDocument/2006/relationships/slideLayout" Target="../slideLayouts/slideLayout78.xml"/><Relationship Id="rId20" Type="http://schemas.openxmlformats.org/officeDocument/2006/relationships/slideLayout" Target="../slideLayouts/slideLayout82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24" Type="http://schemas.openxmlformats.org/officeDocument/2006/relationships/slideLayout" Target="../slideLayouts/slideLayout86.xml"/><Relationship Id="rId5" Type="http://schemas.openxmlformats.org/officeDocument/2006/relationships/slideLayout" Target="../slideLayouts/slideLayout67.xml"/><Relationship Id="rId15" Type="http://schemas.openxmlformats.org/officeDocument/2006/relationships/slideLayout" Target="../slideLayouts/slideLayout77.xml"/><Relationship Id="rId23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72.xml"/><Relationship Id="rId19" Type="http://schemas.openxmlformats.org/officeDocument/2006/relationships/slideLayout" Target="../slideLayouts/slideLayout81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slideLayout" Target="../slideLayouts/slideLayout76.xml"/><Relationship Id="rId22" Type="http://schemas.openxmlformats.org/officeDocument/2006/relationships/slideLayout" Target="../slideLayouts/slideLayout84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30E5D-1C34-4C33-A445-782B80D19B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30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64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784350"/>
            <a:ext cx="7910512" cy="370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96D2">
                  <a:lumMod val="60000"/>
                  <a:lumOff val="40000"/>
                </a:srgbClr>
              </a:solidFill>
              <a:latin typeface="Lato Regular"/>
              <a:cs typeface="Lato Regular"/>
            </a:endParaRPr>
          </a:p>
        </p:txBody>
      </p:sp>
      <p:pic>
        <p:nvPicPr>
          <p:cNvPr id="1029" name="Picture 3" descr="UI New Logo String for PPT.png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629400"/>
            <a:ext cx="4114800" cy="12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650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3" r:id="rId22"/>
    <p:sldLayoutId id="2147483684" r:id="rId23"/>
    <p:sldLayoutId id="2147483685" r:id="rId24"/>
    <p:sldLayoutId id="2147483739" r:id="rId25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 spc="-40">
          <a:solidFill>
            <a:schemeClr val="tx1"/>
          </a:solidFill>
          <a:latin typeface="Lato Black"/>
          <a:ea typeface="MS PGothic" pitchFamily="34" charset="-128"/>
          <a:cs typeface="Lato Black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5pPr>
      <a:lvl6pPr marL="4572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6pPr>
      <a:lvl7pPr marL="9144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7pPr>
      <a:lvl8pPr marL="13716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8pPr>
      <a:lvl9pPr marL="18288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9pPr>
    </p:titleStyle>
    <p:bodyStyle>
      <a:lvl1pPr marL="342900" indent="-685800" algn="l" rtl="0" eaLnBrk="0" fontAlgn="base" hangingPunct="0">
        <a:lnSpc>
          <a:spcPts val="2700"/>
        </a:lnSpc>
        <a:spcBef>
          <a:spcPct val="20000"/>
        </a:spcBef>
        <a:spcAft>
          <a:spcPct val="0"/>
        </a:spcAft>
        <a:defRPr sz="2000">
          <a:solidFill>
            <a:srgbClr val="000000"/>
          </a:solidFill>
          <a:latin typeface="Lato Regular"/>
          <a:ea typeface="MS PGothic" pitchFamily="34" charset="-128"/>
          <a:cs typeface="Lato Regular"/>
        </a:defRPr>
      </a:lvl1pPr>
      <a:lvl2pPr marL="465138" indent="-190500" algn="l" rtl="0" eaLnBrk="0" fontAlgn="base" hangingPunct="0">
        <a:lnSpc>
          <a:spcPts val="2125"/>
        </a:lnSpc>
        <a:spcBef>
          <a:spcPts val="988"/>
        </a:spcBef>
        <a:spcAft>
          <a:spcPts val="1200"/>
        </a:spcAft>
        <a:buClr>
          <a:schemeClr val="tx2"/>
        </a:buClr>
        <a:buFont typeface="Wingdings" pitchFamily="2" charset="2"/>
        <a:buChar char="§"/>
        <a:defRPr sz="1600">
          <a:solidFill>
            <a:srgbClr val="8F8F8D"/>
          </a:solidFill>
          <a:latin typeface="Lato Regular"/>
          <a:ea typeface="MS PGothic" pitchFamily="34" charset="-128"/>
          <a:cs typeface="Lato Regular"/>
        </a:defRPr>
      </a:lvl2pPr>
      <a:lvl3pPr marL="885825" indent="-136525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rgbClr val="8F8F8D"/>
          </a:solidFill>
          <a:latin typeface="Lato Regular"/>
          <a:ea typeface="MS PGothic" pitchFamily="34" charset="-128"/>
          <a:cs typeface="Lato Regular"/>
        </a:defRPr>
      </a:lvl3pPr>
      <a:lvl4pPr marL="1141413" indent="-209550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>
          <a:solidFill>
            <a:srgbClr val="8F8F8D"/>
          </a:solidFill>
          <a:latin typeface="Lato Regular"/>
          <a:ea typeface="MS PGothic" pitchFamily="34" charset="-128"/>
          <a:cs typeface="Lato Regular"/>
        </a:defRPr>
      </a:lvl4pPr>
      <a:lvl5pPr marL="1370013" indent="-1714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>
          <a:solidFill>
            <a:srgbClr val="8F8F8D"/>
          </a:solidFill>
          <a:latin typeface="Lato Regular"/>
          <a:ea typeface="MS PGothic" pitchFamily="34" charset="-128"/>
          <a:cs typeface="Lato Regular"/>
        </a:defRPr>
      </a:lvl5pPr>
      <a:lvl6pPr marL="25146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64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784350"/>
            <a:ext cx="7910512" cy="370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96D2">
                  <a:lumMod val="60000"/>
                  <a:lumOff val="40000"/>
                </a:srgbClr>
              </a:solidFill>
              <a:latin typeface="Lato Regular"/>
              <a:cs typeface="Lato Regular"/>
            </a:endParaRPr>
          </a:p>
        </p:txBody>
      </p:sp>
      <p:pic>
        <p:nvPicPr>
          <p:cNvPr id="1029" name="Picture 3" descr="UI New Logo String for PPT.png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629400"/>
            <a:ext cx="4114800" cy="12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4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defRPr>
            </a:lvl1pPr>
          </a:lstStyle>
          <a:p>
            <a:fld id="{F8680A08-D0BD-4968-BF76-90772795151E}" type="slidenum">
              <a:rPr lang="en-US" smtClean="0">
                <a:solidFill>
                  <a:srgbClr val="828381"/>
                </a:solidFill>
              </a:rPr>
              <a:pPr/>
              <a:t>‹#›</a:t>
            </a:fld>
            <a:endParaRPr lang="en-US" dirty="0">
              <a:solidFill>
                <a:srgbClr val="8283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6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  <p:sldLayoutId id="2147483706" r:id="rId20"/>
    <p:sldLayoutId id="2147483707" r:id="rId21"/>
    <p:sldLayoutId id="2147483708" r:id="rId22"/>
    <p:sldLayoutId id="2147483709" r:id="rId23"/>
    <p:sldLayoutId id="2147483710" r:id="rId24"/>
    <p:sldLayoutId id="2147483711" r:id="rId25"/>
    <p:sldLayoutId id="2147483712" r:id="rId26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 spc="-40">
          <a:solidFill>
            <a:schemeClr val="tx1"/>
          </a:solidFill>
          <a:latin typeface="Lato Black"/>
          <a:ea typeface="MS PGothic" pitchFamily="34" charset="-128"/>
          <a:cs typeface="Lato Black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5pPr>
      <a:lvl6pPr marL="4572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6pPr>
      <a:lvl7pPr marL="9144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7pPr>
      <a:lvl8pPr marL="13716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8pPr>
      <a:lvl9pPr marL="18288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9pPr>
    </p:titleStyle>
    <p:bodyStyle>
      <a:lvl1pPr marL="342900" indent="-685800" algn="l" rtl="0" eaLnBrk="0" fontAlgn="base" hangingPunct="0">
        <a:lnSpc>
          <a:spcPts val="2700"/>
        </a:lnSpc>
        <a:spcBef>
          <a:spcPct val="20000"/>
        </a:spcBef>
        <a:spcAft>
          <a:spcPct val="0"/>
        </a:spcAft>
        <a:defRPr sz="2000">
          <a:solidFill>
            <a:srgbClr val="000000"/>
          </a:solidFill>
          <a:latin typeface="Lato Regular"/>
          <a:ea typeface="MS PGothic" pitchFamily="34" charset="-128"/>
          <a:cs typeface="Lato Regular"/>
        </a:defRPr>
      </a:lvl1pPr>
      <a:lvl2pPr marL="465138" indent="-190500" algn="l" rtl="0" eaLnBrk="0" fontAlgn="base" hangingPunct="0">
        <a:lnSpc>
          <a:spcPts val="2125"/>
        </a:lnSpc>
        <a:spcBef>
          <a:spcPts val="988"/>
        </a:spcBef>
        <a:spcAft>
          <a:spcPts val="1200"/>
        </a:spcAft>
        <a:buClr>
          <a:schemeClr val="tx2"/>
        </a:buClr>
        <a:buFont typeface="Wingdings" pitchFamily="2" charset="2"/>
        <a:buChar char="§"/>
        <a:defRPr sz="1600">
          <a:solidFill>
            <a:schemeClr val="accent4">
              <a:lumMod val="75000"/>
            </a:schemeClr>
          </a:solidFill>
          <a:latin typeface="Lato Regular"/>
          <a:ea typeface="MS PGothic" pitchFamily="34" charset="-128"/>
          <a:cs typeface="Lato Regular"/>
        </a:defRPr>
      </a:lvl2pPr>
      <a:lvl3pPr marL="885825" indent="-136525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accent4">
              <a:lumMod val="75000"/>
            </a:schemeClr>
          </a:solidFill>
          <a:latin typeface="Lato Regular"/>
          <a:ea typeface="MS PGothic" pitchFamily="34" charset="-128"/>
          <a:cs typeface="Lato Regular"/>
        </a:defRPr>
      </a:lvl3pPr>
      <a:lvl4pPr marL="1141413" indent="-209550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>
          <a:solidFill>
            <a:schemeClr val="accent4">
              <a:lumMod val="75000"/>
            </a:schemeClr>
          </a:solidFill>
          <a:latin typeface="Lato Regular"/>
          <a:ea typeface="MS PGothic" pitchFamily="34" charset="-128"/>
          <a:cs typeface="Lato Regular"/>
        </a:defRPr>
      </a:lvl4pPr>
      <a:lvl5pPr marL="1370013" indent="-1714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>
          <a:solidFill>
            <a:schemeClr val="accent4">
              <a:lumMod val="75000"/>
            </a:schemeClr>
          </a:solidFill>
          <a:latin typeface="Lato Regular"/>
          <a:ea typeface="MS PGothic" pitchFamily="34" charset="-128"/>
          <a:cs typeface="Lato Regular"/>
        </a:defRPr>
      </a:lvl5pPr>
      <a:lvl6pPr marL="25146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64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784350"/>
            <a:ext cx="7910512" cy="370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96D2">
                  <a:lumMod val="60000"/>
                  <a:lumOff val="40000"/>
                </a:srgbClr>
              </a:solidFill>
              <a:latin typeface="Lato Regular"/>
              <a:cs typeface="Lato Regular"/>
            </a:endParaRPr>
          </a:p>
        </p:txBody>
      </p:sp>
      <p:pic>
        <p:nvPicPr>
          <p:cNvPr id="1029" name="Picture 3" descr="UI New Logo String for PPT.png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629400"/>
            <a:ext cx="4114800" cy="12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774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  <p:sldLayoutId id="2147483731" r:id="rId18"/>
    <p:sldLayoutId id="2147483732" r:id="rId19"/>
    <p:sldLayoutId id="2147483733" r:id="rId20"/>
    <p:sldLayoutId id="2147483734" r:id="rId21"/>
    <p:sldLayoutId id="2147483735" r:id="rId22"/>
    <p:sldLayoutId id="2147483736" r:id="rId23"/>
    <p:sldLayoutId id="2147483737" r:id="rId24"/>
    <p:sldLayoutId id="2147483738" r:id="rId25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 spc="-40">
          <a:solidFill>
            <a:schemeClr val="tx1"/>
          </a:solidFill>
          <a:latin typeface="Lato Black"/>
          <a:ea typeface="MS PGothic" pitchFamily="34" charset="-128"/>
          <a:cs typeface="Lato Black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ato Black" charset="0"/>
          <a:ea typeface="MS PGothic" pitchFamily="34" charset="-128"/>
          <a:cs typeface="Lato Black" charset="0"/>
        </a:defRPr>
      </a:lvl5pPr>
      <a:lvl6pPr marL="4572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6pPr>
      <a:lvl7pPr marL="9144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7pPr>
      <a:lvl8pPr marL="13716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8pPr>
      <a:lvl9pPr marL="1828800" algn="l" rtl="0" fontAlgn="base">
        <a:lnSpc>
          <a:spcPct val="75000"/>
        </a:lnSpc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Arial Black" pitchFamily="34" charset="0"/>
        </a:defRPr>
      </a:lvl9pPr>
    </p:titleStyle>
    <p:bodyStyle>
      <a:lvl1pPr marL="342900" indent="-685800" algn="l" rtl="0" eaLnBrk="0" fontAlgn="base" hangingPunct="0">
        <a:lnSpc>
          <a:spcPts val="2700"/>
        </a:lnSpc>
        <a:spcBef>
          <a:spcPct val="20000"/>
        </a:spcBef>
        <a:spcAft>
          <a:spcPct val="0"/>
        </a:spcAft>
        <a:defRPr sz="2000">
          <a:solidFill>
            <a:srgbClr val="000000"/>
          </a:solidFill>
          <a:latin typeface="Lato Regular"/>
          <a:ea typeface="MS PGothic" pitchFamily="34" charset="-128"/>
          <a:cs typeface="Lato Regular"/>
        </a:defRPr>
      </a:lvl1pPr>
      <a:lvl2pPr marL="465138" indent="-190500" algn="l" rtl="0" eaLnBrk="0" fontAlgn="base" hangingPunct="0">
        <a:lnSpc>
          <a:spcPts val="2125"/>
        </a:lnSpc>
        <a:spcBef>
          <a:spcPts val="988"/>
        </a:spcBef>
        <a:spcAft>
          <a:spcPts val="1200"/>
        </a:spcAft>
        <a:buClr>
          <a:schemeClr val="tx2"/>
        </a:buClr>
        <a:buFont typeface="Wingdings" pitchFamily="2" charset="2"/>
        <a:buChar char="§"/>
        <a:defRPr sz="1600">
          <a:solidFill>
            <a:srgbClr val="8F8F8D"/>
          </a:solidFill>
          <a:latin typeface="Lato Regular"/>
          <a:ea typeface="MS PGothic" pitchFamily="34" charset="-128"/>
          <a:cs typeface="Lato Regular"/>
        </a:defRPr>
      </a:lvl2pPr>
      <a:lvl3pPr marL="885825" indent="-136525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rgbClr val="8F8F8D"/>
          </a:solidFill>
          <a:latin typeface="Lato Regular"/>
          <a:ea typeface="MS PGothic" pitchFamily="34" charset="-128"/>
          <a:cs typeface="Lato Regular"/>
        </a:defRPr>
      </a:lvl3pPr>
      <a:lvl4pPr marL="1141413" indent="-209550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>
          <a:solidFill>
            <a:srgbClr val="8F8F8D"/>
          </a:solidFill>
          <a:latin typeface="Lato Regular"/>
          <a:ea typeface="MS PGothic" pitchFamily="34" charset="-128"/>
          <a:cs typeface="Lato Regular"/>
        </a:defRPr>
      </a:lvl4pPr>
      <a:lvl5pPr marL="1370013" indent="-1714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>
          <a:solidFill>
            <a:srgbClr val="8F8F8D"/>
          </a:solidFill>
          <a:latin typeface="Lato Regular"/>
          <a:ea typeface="MS PGothic" pitchFamily="34" charset="-128"/>
          <a:cs typeface="Lato Regular"/>
        </a:defRPr>
      </a:lvl5pPr>
      <a:lvl6pPr marL="25146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0"/>
            <a:ext cx="7543800" cy="914400"/>
          </a:xfrm>
        </p:spPr>
        <p:txBody>
          <a:bodyPr/>
          <a:lstStyle/>
          <a:p>
            <a:r>
              <a:rPr lang="en-US" sz="2800" dirty="0" smtClean="0"/>
              <a:t>Is Mortgage Credit Too Tight? </a:t>
            </a:r>
            <a:br>
              <a:rPr lang="en-US" sz="2800" dirty="0" smtClean="0"/>
            </a:br>
            <a:r>
              <a:rPr lang="en-US" sz="2800" dirty="0" smtClean="0"/>
              <a:t>What the Data Tells Us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1" y="3892378"/>
            <a:ext cx="4190999" cy="1752600"/>
          </a:xfrm>
        </p:spPr>
        <p:txBody>
          <a:bodyPr/>
          <a:lstStyle/>
          <a:p>
            <a:pPr algn="l"/>
            <a:r>
              <a:rPr lang="en-US" sz="1600" dirty="0" smtClean="0"/>
              <a:t>Alanna McCargo</a:t>
            </a:r>
            <a:endParaRPr lang="en-US" sz="1600" dirty="0"/>
          </a:p>
          <a:p>
            <a:pPr algn="l"/>
            <a:r>
              <a:rPr lang="en-US" sz="1600" dirty="0" smtClean="0"/>
              <a:t>Co-Director</a:t>
            </a:r>
            <a:r>
              <a:rPr lang="en-US" sz="1600" dirty="0"/>
              <a:t>, Housing Finance Policy Center</a:t>
            </a:r>
          </a:p>
          <a:p>
            <a:pPr algn="l"/>
            <a:r>
              <a:rPr lang="en-US" sz="1600" dirty="0"/>
              <a:t>Urban Institute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5105400" y="3892378"/>
            <a:ext cx="3581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rgbClr val="FFFFFF"/>
                </a:solidFill>
                <a:latin typeface="Lato Regular"/>
                <a:ea typeface="MS PGothic" pitchFamily="34" charset="-128"/>
                <a:cs typeface="Lato Regular"/>
              </a:defRPr>
            </a:lvl1pPr>
            <a:lvl2pPr marL="465138" indent="-190500" algn="l" rtl="0" eaLnBrk="1" fontAlgn="base" hangingPunct="1">
              <a:lnSpc>
                <a:spcPts val="2125"/>
              </a:lnSpc>
              <a:spcBef>
                <a:spcPts val="988"/>
              </a:spcBef>
              <a:spcAft>
                <a:spcPts val="12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rgbClr val="8F8F8D"/>
                </a:solidFill>
                <a:latin typeface="Lato Regular"/>
                <a:ea typeface="MS PGothic" pitchFamily="34" charset="-128"/>
                <a:cs typeface="Lato Regular"/>
              </a:defRPr>
            </a:lvl2pPr>
            <a:lvl3pPr marL="885825" indent="-136525" algn="l" rtl="0" eaLnBrk="1" fontAlgn="base" hangingPunct="1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rgbClr val="8F8F8D"/>
                </a:solidFill>
                <a:latin typeface="Lato Regular"/>
                <a:ea typeface="MS PGothic" pitchFamily="34" charset="-128"/>
                <a:cs typeface="Lato Regular"/>
              </a:defRPr>
            </a:lvl3pPr>
            <a:lvl4pPr marL="1141413" indent="-209550" algn="l" rtl="0" eaLnBrk="1" fontAlgn="base" hangingPunct="1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1400">
                <a:solidFill>
                  <a:srgbClr val="8F8F8D"/>
                </a:solidFill>
                <a:latin typeface="Lato Regular"/>
                <a:ea typeface="MS PGothic" pitchFamily="34" charset="-128"/>
                <a:cs typeface="Lato Regular"/>
              </a:defRPr>
            </a:lvl4pPr>
            <a:lvl5pPr marL="1370013" indent="-171450" algn="l" rtl="0" eaLnBrk="1" fontAlgn="base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1400">
                <a:solidFill>
                  <a:srgbClr val="8F8F8D"/>
                </a:solidFill>
                <a:latin typeface="Lato Regular"/>
                <a:ea typeface="MS PGothic" pitchFamily="34" charset="-128"/>
                <a:cs typeface="Lato Regular"/>
              </a:defRPr>
            </a:lvl5pPr>
            <a:lvl6pPr marL="2514600" indent="-228600" algn="l" rtl="0" eaLnBrk="1" fontAlgn="base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en-US" sz="1600" dirty="0" smtClean="0"/>
              <a:t>CFA Financial Services Conference</a:t>
            </a:r>
            <a:endParaRPr lang="en-US" sz="1600" dirty="0"/>
          </a:p>
          <a:p>
            <a:pPr algn="l"/>
            <a:r>
              <a:rPr lang="en-US" sz="1600" dirty="0" smtClean="0"/>
              <a:t>December 1, </a:t>
            </a:r>
            <a:r>
              <a:rPr lang="en-US" sz="1600" dirty="0"/>
              <a:t>2016</a:t>
            </a:r>
          </a:p>
          <a:p>
            <a:pPr algn="l"/>
            <a:r>
              <a:rPr lang="en-US" sz="1600" dirty="0" smtClean="0"/>
              <a:t>Washington, DC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80164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40242" y="44261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Lato Black" panose="020F0A02020204030203" pitchFamily="34" charset="0"/>
                <a:ea typeface="MS PGothic" pitchFamily="34" charset="-128"/>
              </a:rPr>
              <a:t>The Tight Credit Culprits</a:t>
            </a:r>
            <a:endParaRPr lang="en-US" sz="2400" dirty="0">
              <a:solidFill>
                <a:prstClr val="black"/>
              </a:solidFill>
              <a:latin typeface="Lato Black" panose="020F0A02020204030203" pitchFamily="34" charset="0"/>
              <a:ea typeface="MS PGothic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0242" y="1066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Lato" panose="020F0502020204030203" pitchFamily="34" charset="0"/>
              <a:ea typeface="MS PGothic" pitchFamily="34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prstClr val="black"/>
                </a:solidFill>
                <a:latin typeface="Lato" panose="020F0502020204030203" pitchFamily="34" charset="0"/>
                <a:ea typeface="MS PGothic" pitchFamily="34" charset="-128"/>
              </a:rPr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82447" y="6513759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ato" panose="020F0502020204030203" pitchFamily="34" charset="0"/>
              </a:rPr>
              <a:t>2</a:t>
            </a:r>
            <a:endParaRPr lang="en-US" sz="1400" dirty="0">
              <a:latin typeface="Lato" panose="020F0502020204030203" pitchFamily="34" charset="0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564895" y="1305459"/>
            <a:ext cx="7817105" cy="5886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0640">
              <a:lnSpc>
                <a:spcPct val="125099"/>
              </a:lnSpc>
              <a:buClr>
                <a:srgbClr val="0095D2"/>
              </a:buClr>
              <a:tabLst>
                <a:tab pos="355600" algn="l"/>
              </a:tabLst>
            </a:pPr>
            <a:r>
              <a:rPr lang="en-US" dirty="0" smtClean="0">
                <a:latin typeface="Lato"/>
                <a:cs typeface="Lato"/>
              </a:rPr>
              <a:t>Credit remains tight, but some progress has been made. The following are major culprits to tight credit in today’s mortgage lending environment:</a:t>
            </a:r>
            <a:br>
              <a:rPr lang="en-US" dirty="0" smtClean="0">
                <a:latin typeface="Lato"/>
                <a:cs typeface="Lato"/>
              </a:rPr>
            </a:br>
            <a:endParaRPr lang="en-US" dirty="0" smtClean="0">
              <a:latin typeface="Lato"/>
              <a:cs typeface="Lato"/>
            </a:endParaRPr>
          </a:p>
          <a:p>
            <a:pPr marL="355600" marR="40640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US" dirty="0">
                <a:latin typeface="Lato"/>
                <a:cs typeface="Lato"/>
              </a:rPr>
              <a:t>Credit models: more higher-credit borrowers, fewer lower-credit borrowers</a:t>
            </a:r>
          </a:p>
          <a:p>
            <a:pPr marL="355600" marR="40640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US" dirty="0" smtClean="0">
                <a:latin typeface="Lato"/>
                <a:cs typeface="Lato"/>
              </a:rPr>
              <a:t>Underwriting standards, time and cost</a:t>
            </a:r>
          </a:p>
          <a:p>
            <a:pPr marL="355600" marR="40640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US" dirty="0" smtClean="0">
                <a:latin typeface="Lato"/>
                <a:cs typeface="Lato"/>
              </a:rPr>
              <a:t>Regulation, Litigation (False Claims) and repurchase fears</a:t>
            </a:r>
          </a:p>
          <a:p>
            <a:pPr marL="355600" marR="40640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US" dirty="0" smtClean="0">
                <a:latin typeface="Lato"/>
                <a:cs typeface="Lato"/>
              </a:rPr>
              <a:t>Lender restrictions and overlays</a:t>
            </a:r>
          </a:p>
          <a:p>
            <a:pPr marL="355600" marR="40640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US" dirty="0" smtClean="0">
                <a:latin typeface="Lato"/>
                <a:cs typeface="Lato"/>
              </a:rPr>
              <a:t>High cost of servicing (even in a lower default servicing environment)</a:t>
            </a:r>
          </a:p>
          <a:p>
            <a:pPr marL="355600" marR="40640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US" dirty="0">
                <a:latin typeface="Lato"/>
                <a:cs typeface="Lato"/>
              </a:rPr>
              <a:t>Continued uncertainty and lack of private </a:t>
            </a:r>
            <a:r>
              <a:rPr lang="en-US" dirty="0" smtClean="0">
                <a:latin typeface="Lato"/>
                <a:cs typeface="Lato"/>
              </a:rPr>
              <a:t>participation</a:t>
            </a:r>
          </a:p>
          <a:p>
            <a:pPr marL="355600" marR="40640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en-US" dirty="0" smtClean="0">
                <a:latin typeface="Lato"/>
                <a:cs typeface="Lato"/>
              </a:rPr>
              <a:t>Mortgage product mix </a:t>
            </a:r>
          </a:p>
          <a:p>
            <a:pPr marL="355600" marR="40640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en-US" dirty="0" smtClean="0">
              <a:latin typeface="Lato"/>
              <a:cs typeface="Lato"/>
            </a:endParaRPr>
          </a:p>
          <a:p>
            <a:pPr marL="469900" marR="40640" lvl="1" algn="ctr">
              <a:lnSpc>
                <a:spcPct val="125099"/>
              </a:lnSpc>
              <a:buClr>
                <a:srgbClr val="0095D2"/>
              </a:buClr>
              <a:tabLst>
                <a:tab pos="355600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“It’s </a:t>
            </a:r>
            <a:r>
              <a:rPr lang="en-US" dirty="0">
                <a:solidFill>
                  <a:schemeClr val="accent1"/>
                </a:solidFill>
              </a:rPr>
              <a:t>time to lend again to borrowers with less-than-perfect credit</a:t>
            </a:r>
            <a:r>
              <a:rPr lang="en-US" dirty="0" smtClean="0">
                <a:solidFill>
                  <a:schemeClr val="accent1"/>
                </a:solidFill>
              </a:rPr>
              <a:t>.” </a:t>
            </a:r>
          </a:p>
          <a:p>
            <a:pPr marL="469900" marR="40640" lvl="1" algn="ctr">
              <a:lnSpc>
                <a:spcPct val="125099"/>
              </a:lnSpc>
              <a:buClr>
                <a:srgbClr val="0095D2"/>
              </a:buClr>
              <a:tabLst>
                <a:tab pos="355600" algn="l"/>
              </a:tabLst>
            </a:pPr>
            <a:r>
              <a:rPr lang="en-US" dirty="0" smtClean="0">
                <a:solidFill>
                  <a:schemeClr val="accent1"/>
                </a:solidFill>
              </a:rPr>
              <a:t>–Dr. Laurie Goodman, Urban Institute</a:t>
            </a:r>
            <a:endParaRPr lang="en-US" i="1" dirty="0" smtClean="0">
              <a:solidFill>
                <a:schemeClr val="accent1"/>
              </a:solidFill>
            </a:endParaRPr>
          </a:p>
          <a:p>
            <a:pPr marL="812800" marR="40640" lvl="1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en-US" dirty="0" smtClean="0">
              <a:latin typeface="Lato"/>
              <a:cs typeface="Lato"/>
            </a:endParaRPr>
          </a:p>
          <a:p>
            <a:pPr marL="812800" marR="40640" lvl="1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en-US" dirty="0">
              <a:latin typeface="Lato"/>
              <a:cs typeface="Lato"/>
            </a:endParaRPr>
          </a:p>
          <a:p>
            <a:pPr marL="812800" marR="40640" lvl="1" indent="-342900">
              <a:lnSpc>
                <a:spcPct val="125099"/>
              </a:lnSpc>
              <a:buClr>
                <a:srgbClr val="0095D2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en-US" dirty="0">
              <a:latin typeface="Lato"/>
              <a:cs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43067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284956" y="457200"/>
            <a:ext cx="8478044" cy="1362075"/>
          </a:xfrm>
        </p:spPr>
        <p:txBody>
          <a:bodyPr/>
          <a:lstStyle/>
          <a:p>
            <a:r>
              <a:rPr lang="en-US" sz="2400" dirty="0" smtClean="0"/>
              <a:t>Access to Credit Remains Tight: </a:t>
            </a:r>
            <a:br>
              <a:rPr lang="en-US" sz="2400" dirty="0" smtClean="0"/>
            </a:br>
            <a:r>
              <a:rPr lang="en-US" sz="2400" dirty="0" smtClean="0"/>
              <a:t>Urban’s Housing </a:t>
            </a:r>
            <a:r>
              <a:rPr lang="en-US" sz="2400" dirty="0"/>
              <a:t>Credit </a:t>
            </a:r>
            <a:r>
              <a:rPr lang="en-US" sz="2400" dirty="0" smtClean="0"/>
              <a:t>Availability Index </a:t>
            </a:r>
            <a:r>
              <a:rPr lang="en-US" sz="2400" dirty="0"/>
              <a:t>(HCAI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8" name="TextBox 1"/>
          <p:cNvSpPr txBox="1"/>
          <p:nvPr/>
        </p:nvSpPr>
        <p:spPr>
          <a:xfrm>
            <a:off x="240264" y="1600200"/>
            <a:ext cx="8305800" cy="375090"/>
          </a:xfrm>
          <a:prstGeom prst="rect">
            <a:avLst/>
          </a:prstGeom>
          <a:noFill/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>
                <a:effectLst/>
                <a:latin typeface="Lato" panose="020F0502020204030203" pitchFamily="34" charset="0"/>
              </a:rPr>
              <a:t>Default Risk Taken by the Mortgage Market, </a:t>
            </a:r>
            <a:r>
              <a:rPr lang="en-US" sz="1600" b="0" dirty="0" smtClean="0">
                <a:effectLst/>
                <a:latin typeface="Lato" panose="020F0502020204030203" pitchFamily="34" charset="0"/>
              </a:rPr>
              <a:t>1998Q1–2016Q2</a:t>
            </a:r>
            <a:endParaRPr lang="en-US" sz="1600" b="0" dirty="0">
              <a:latin typeface="Lato" panose="020F0502020204030203" pitchFamily="34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07051" y="5679793"/>
            <a:ext cx="5257800" cy="34000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latin typeface="Lato" panose="020F0502020204030203" pitchFamily="34" charset="0"/>
                <a:cs typeface="Arial" panose="020B0604020202020204" pitchFamily="34" charset="0"/>
              </a:rPr>
              <a:t>Sources: </a:t>
            </a:r>
            <a:r>
              <a:rPr lang="en-US" sz="900" dirty="0" smtClean="0">
                <a:latin typeface="Lato" panose="020F0502020204030203" pitchFamily="34" charset="0"/>
                <a:cs typeface="Arial" panose="020B0604020202020204" pitchFamily="34" charset="0"/>
              </a:rPr>
              <a:t>eMBS, Federal Housing Administration (FHA) and the Urban Institute</a:t>
            </a:r>
            <a:r>
              <a:rPr lang="en-US" sz="900" baseline="0" dirty="0" smtClean="0"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  <a:endParaRPr lang="en-US" sz="900" baseline="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r>
              <a:rPr lang="en-US" sz="900" b="1" baseline="0" dirty="0">
                <a:latin typeface="Lato" panose="020F0502020204030203" pitchFamily="34" charset="0"/>
                <a:cs typeface="Arial" panose="020B0604020202020204" pitchFamily="34" charset="0"/>
              </a:rPr>
              <a:t>Note</a:t>
            </a:r>
            <a:r>
              <a:rPr lang="en-US" sz="900" baseline="0" dirty="0">
                <a:latin typeface="Lato" panose="020F0502020204030203" pitchFamily="34" charset="0"/>
                <a:cs typeface="Arial" panose="020B0604020202020204" pitchFamily="34" charset="0"/>
              </a:rPr>
              <a:t>: </a:t>
            </a:r>
            <a:r>
              <a:rPr lang="en-US" sz="900" baseline="0" dirty="0" smtClean="0">
                <a:latin typeface="Lato" panose="020F0502020204030203" pitchFamily="34" charset="0"/>
                <a:cs typeface="Arial" panose="020B0604020202020204" pitchFamily="34" charset="0"/>
              </a:rPr>
              <a:t>All series measure the first-time homebuyer share of purchase loans for</a:t>
            </a:r>
            <a:r>
              <a:rPr lang="en-US" sz="900" dirty="0" smtClean="0">
                <a:latin typeface="Lato" panose="020F0502020204030203" pitchFamily="34" charset="0"/>
                <a:cs typeface="Arial" panose="020B0604020202020204" pitchFamily="34" charset="0"/>
              </a:rPr>
              <a:t> principal residences</a:t>
            </a:r>
            <a:r>
              <a:rPr lang="en-US" sz="900" baseline="0" dirty="0" smtClean="0"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  <a:endParaRPr lang="en-US" sz="900" dirty="0"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har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998722"/>
              </p:ext>
            </p:extLst>
          </p:nvPr>
        </p:nvGraphicFramePr>
        <p:xfrm>
          <a:off x="276010" y="1753191"/>
          <a:ext cx="8543962" cy="3926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76972" y="4922835"/>
            <a:ext cx="990600" cy="24622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r"/>
            <a:r>
              <a:rPr lang="en-US" sz="1000" dirty="0" smtClean="0">
                <a:latin typeface="Lato" panose="020F0502020204030203" pitchFamily="34" charset="0"/>
                <a:cs typeface="Lao UI" panose="020B0502040204020203" pitchFamily="34" charset="0"/>
              </a:rPr>
              <a:t>2016 Q2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682447" y="6513759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Lato" panose="020F0502020204030203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962560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6425" cy="762000"/>
          </a:xfrm>
        </p:spPr>
        <p:txBody>
          <a:bodyPr/>
          <a:lstStyle/>
          <a:p>
            <a:r>
              <a:rPr lang="en-US" sz="2400" dirty="0" smtClean="0"/>
              <a:t>Today’s </a:t>
            </a:r>
            <a:r>
              <a:rPr lang="en-US" sz="2400" dirty="0"/>
              <a:t>m</a:t>
            </a:r>
            <a:r>
              <a:rPr lang="en-US" sz="2400" dirty="0" smtClean="0"/>
              <a:t>ortgage borrowers are not defaulting - their perfection is ‘off the charts’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43020" y="6172200"/>
            <a:ext cx="6019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prstClr val="black"/>
                </a:solidFill>
                <a:latin typeface="Lato Regular" panose="020F0502020204030203" pitchFamily="34" charset="0"/>
              </a:rPr>
              <a:t>Sources</a:t>
            </a:r>
            <a:r>
              <a:rPr lang="en-US" sz="900" dirty="0">
                <a:solidFill>
                  <a:prstClr val="black"/>
                </a:solidFill>
                <a:latin typeface="Lato Regular" panose="020F0502020204030203" pitchFamily="34" charset="0"/>
              </a:rPr>
              <a:t>: Fannie Mae Single Family Loan-Level Dataset and Urban Institute calculations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82447" y="6513759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ato" panose="020F0502020204030203" pitchFamily="34" charset="0"/>
              </a:rPr>
              <a:t>4</a:t>
            </a:r>
            <a:endParaRPr lang="en-US" sz="1400" dirty="0">
              <a:latin typeface="Lato" panose="020F0502020204030203" pitchFamily="34" charset="0"/>
            </a:endParaRPr>
          </a:p>
        </p:txBody>
      </p:sp>
      <p:pic>
        <p:nvPicPr>
          <p:cNvPr id="4098" name="Picture 2" descr="Housing fina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21" y="1524000"/>
            <a:ext cx="8279097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20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1" y="685800"/>
            <a:ext cx="8153400" cy="5334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latin typeface="Lato Black" panose="020F0A02020204030203" pitchFamily="34" charset="0"/>
                <a:ea typeface="ＭＳ Ｐゴシック" charset="0"/>
              </a:rPr>
              <a:t>1.1 million missing loans in 2015</a:t>
            </a:r>
            <a:endParaRPr lang="en-US" sz="2800" dirty="0">
              <a:solidFill>
                <a:schemeClr val="tx1"/>
              </a:solidFill>
              <a:latin typeface="Lato Black" panose="020F0A02020204030203" pitchFamily="34" charset="0"/>
              <a:ea typeface="ＭＳ Ｐゴシック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82447" y="6513759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ato" panose="020F0502020204030203" pitchFamily="34" charset="0"/>
              </a:rPr>
              <a:t>5</a:t>
            </a:r>
            <a:endParaRPr lang="en-US" sz="1400" dirty="0">
              <a:latin typeface="Lato" panose="020F0502020204030203" pitchFamily="34" charset="0"/>
            </a:endParaRPr>
          </a:p>
        </p:txBody>
      </p:sp>
      <p:pic>
        <p:nvPicPr>
          <p:cNvPr id="2050" name="Picture 2" descr="Missing purchase lo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07" y="1447800"/>
            <a:ext cx="822444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27027" y="5274640"/>
            <a:ext cx="5486400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Lato" panose="020F0502020204030203" pitchFamily="34" charset="0"/>
              </a:rPr>
              <a:t>Cumulative missing loans, 2009-2015: </a:t>
            </a:r>
            <a:r>
              <a:rPr lang="en-US" dirty="0" smtClean="0">
                <a:latin typeface="Lato" panose="020F0502020204030203" pitchFamily="34" charset="0"/>
              </a:rPr>
              <a:t> </a:t>
            </a:r>
            <a:r>
              <a:rPr lang="en-US" sz="2800" b="1" dirty="0" smtClean="0">
                <a:latin typeface="Lato" panose="020F0502020204030203" pitchFamily="34" charset="0"/>
              </a:rPr>
              <a:t>6.3</a:t>
            </a:r>
            <a:r>
              <a:rPr lang="en-US" dirty="0" smtClean="0">
                <a:latin typeface="Lato" panose="020F0502020204030203" pitchFamily="34" charset="0"/>
              </a:rPr>
              <a:t> </a:t>
            </a:r>
            <a:r>
              <a:rPr lang="en-US" dirty="0">
                <a:latin typeface="Lato" panose="020F0502020204030203" pitchFamily="34" charset="0"/>
              </a:rPr>
              <a:t>million</a:t>
            </a:r>
          </a:p>
        </p:txBody>
      </p:sp>
    </p:spTree>
    <p:extLst>
      <p:ext uri="{BB962C8B-B14F-4D97-AF65-F5344CB8AC3E}">
        <p14:creationId xmlns:p14="http://schemas.microsoft.com/office/powerpoint/2010/main" val="152696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82000" cy="838200"/>
          </a:xfrm>
        </p:spPr>
        <p:txBody>
          <a:bodyPr/>
          <a:lstStyle/>
          <a:p>
            <a:r>
              <a:rPr lang="en-US" sz="2400" b="1" dirty="0" smtClean="0"/>
              <a:t>More high-credit borrowers, fewer low-credit borrowers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682447" y="6513759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ato" panose="020F0502020204030203" pitchFamily="34" charset="0"/>
              </a:rPr>
              <a:t>6</a:t>
            </a:r>
            <a:endParaRPr lang="en-US" sz="1400" dirty="0">
              <a:latin typeface="Lato" panose="020F0502020204030203" pitchFamily="34" charset="0"/>
            </a:endParaRPr>
          </a:p>
        </p:txBody>
      </p:sp>
      <p:pic>
        <p:nvPicPr>
          <p:cNvPr id="3074" name="Picture 2" descr="Share of borrowers with strong cred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66800"/>
            <a:ext cx="6696075" cy="495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297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First-Time Homebuyer Characteristics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228015"/>
              </p:ext>
            </p:extLst>
          </p:nvPr>
        </p:nvGraphicFramePr>
        <p:xfrm>
          <a:off x="685800" y="-381000"/>
          <a:ext cx="7620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678273"/>
              </p:ext>
            </p:extLst>
          </p:nvPr>
        </p:nvGraphicFramePr>
        <p:xfrm>
          <a:off x="914399" y="3810000"/>
          <a:ext cx="7467600" cy="2780406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1201022"/>
                <a:gridCol w="995333"/>
                <a:gridCol w="1054248"/>
                <a:gridCol w="1210335"/>
                <a:gridCol w="943651"/>
                <a:gridCol w="943651"/>
                <a:gridCol w="1119360"/>
              </a:tblGrid>
              <a:tr h="100965">
                <a:tc gridSpan="7">
                  <a:txBody>
                    <a:bodyPr/>
                    <a:lstStyle/>
                    <a:p>
                      <a:pPr algn="l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78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CB91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GSEs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91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CB91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FHA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91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CB91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</a:rPr>
                        <a:t>GSEs and FHA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91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CB918"/>
                    </a:solidFill>
                  </a:tcPr>
                </a:tc>
              </a:tr>
              <a:tr h="4219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Characteristics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CB91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First-time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B91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Repeat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B91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First-time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B91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Repeat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B91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First-time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B91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Repeat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B918"/>
                    </a:solidFill>
                  </a:tcPr>
                </a:tc>
              </a:tr>
              <a:tr h="273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Loan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Amount ($)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226,091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249,867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195,264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217,553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211,367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243,524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7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Credit Score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741.4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755.3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680.07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687.88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712.13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742.07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LTV (%)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86.43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79.52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95.6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94.41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90.42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82.04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DTI (%)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33.51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34.22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40.92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41.77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37.05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35.7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Loan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Rate (%)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3.69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3.59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3.69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3.61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3.69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3.59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4149">
                <a:tc gridSpan="7"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 smtClean="0">
                        <a:effectLst/>
                        <a:latin typeface="Lato" panose="020F0502020204030203" pitchFamily="34" charset="0"/>
                      </a:endParaRPr>
                    </a:p>
                    <a:p>
                      <a:pPr algn="l" fontAlgn="b"/>
                      <a:r>
                        <a:rPr lang="en-US" sz="800" b="1" i="0" u="none" strike="noStrike" dirty="0" smtClean="0">
                          <a:effectLst/>
                          <a:latin typeface="Lato" panose="020F0502020204030203" pitchFamily="34" charset="0"/>
                        </a:rPr>
                        <a:t>Sources</a:t>
                      </a:r>
                      <a:r>
                        <a:rPr lang="en-US" sz="800" i="0" u="none" strike="noStrike" dirty="0">
                          <a:effectLst/>
                          <a:latin typeface="Lato" panose="020F0502020204030203" pitchFamily="34" charset="0"/>
                        </a:rPr>
                        <a:t>: </a:t>
                      </a:r>
                      <a:r>
                        <a:rPr lang="en-US" sz="800" i="0" u="none" strike="noStrike" dirty="0" smtClean="0">
                          <a:effectLst/>
                          <a:latin typeface="Lato" panose="020F0502020204030203" pitchFamily="34" charset="0"/>
                        </a:rPr>
                        <a:t>eMBS and Urban Institute.</a:t>
                      </a:r>
                    </a:p>
                    <a:p>
                      <a:pPr algn="l" fontAlgn="b"/>
                      <a:r>
                        <a:rPr lang="en-US" sz="800" b="1" dirty="0" smtClean="0">
                          <a:latin typeface="Lato" panose="020F0502020204030203" pitchFamily="34" charset="0"/>
                        </a:rPr>
                        <a:t>Note: </a:t>
                      </a:r>
                      <a:r>
                        <a:rPr lang="en-US" sz="800" dirty="0" smtClean="0">
                          <a:latin typeface="Lato" panose="020F0502020204030203" pitchFamily="34" charset="0"/>
                        </a:rPr>
                        <a:t>Based on owner-occupied purchase mortgages</a:t>
                      </a:r>
                      <a:r>
                        <a:rPr lang="en-US" sz="800" baseline="0" dirty="0" smtClean="0">
                          <a:latin typeface="Lato" panose="020F0502020204030203" pitchFamily="34" charset="0"/>
                        </a:rPr>
                        <a:t> originated in August 2016.</a:t>
                      </a:r>
                      <a:endParaRPr lang="en-US" sz="800" u="none" strike="noStrike" dirty="0" smtClean="0">
                        <a:effectLst/>
                        <a:latin typeface="Lato" panose="020F0502020204030203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682447" y="6513759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ato" panose="020F0502020204030203" pitchFamily="34" charset="0"/>
              </a:rPr>
              <a:t>7</a:t>
            </a:r>
            <a:endParaRPr lang="en-US" sz="1400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391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203" y="381000"/>
            <a:ext cx="8534400" cy="685800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ea typeface="ＭＳ Ｐゴシック" charset="0"/>
              </a:rPr>
              <a:t>Borrower Race, Ethnicity, and Income: Origination</a:t>
            </a:r>
            <a:r>
              <a:rPr lang="en-US" sz="2200" dirty="0">
                <a:ea typeface="ＭＳ Ｐゴシック" charset="0"/>
              </a:rPr>
              <a:t/>
            </a:r>
            <a:br>
              <a:rPr lang="en-US" sz="2200" dirty="0">
                <a:ea typeface="ＭＳ Ｐゴシック" charset="0"/>
              </a:rPr>
            </a:br>
            <a:endParaRPr lang="en-US" sz="2200" dirty="0">
              <a:ea typeface="ＭＳ Ｐゴシック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043026"/>
              </p:ext>
            </p:extLst>
          </p:nvPr>
        </p:nvGraphicFramePr>
        <p:xfrm>
          <a:off x="699370" y="1981200"/>
          <a:ext cx="7848601" cy="3688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1912"/>
                <a:gridCol w="829527"/>
                <a:gridCol w="829527"/>
                <a:gridCol w="829527"/>
                <a:gridCol w="829527"/>
                <a:gridCol w="829527"/>
                <a:gridCol w="829527"/>
                <a:gridCol w="829527"/>
              </a:tblGrid>
              <a:tr h="392733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2004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2006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2009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2012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2013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 smtClean="0">
                          <a:effectLst/>
                          <a:latin typeface="Lato Bold" panose="020F0802020204030203" pitchFamily="34" charset="0"/>
                        </a:rPr>
                        <a:t>2014</a:t>
                      </a:r>
                      <a:endParaRPr lang="en-US" sz="1200" b="0" i="0" u="none" strike="noStrike" dirty="0" smtClean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 smtClean="0">
                          <a:effectLst/>
                          <a:latin typeface="Lato Bold" panose="020F0802020204030203" pitchFamily="34" charset="0"/>
                        </a:rPr>
                        <a:t>2015</a:t>
                      </a:r>
                      <a:endParaRPr lang="en-US" sz="1200" b="0" i="0" u="none" strike="noStrike" dirty="0" smtClean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8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Lato Bold" panose="020F0802020204030203" pitchFamily="34" charset="0"/>
                        </a:rPr>
                        <a:t>Borrower race/ethnicity</a:t>
                      </a:r>
                      <a:endParaRPr lang="en-US" sz="1200" b="1" i="0" u="none" strike="noStrike" dirty="0" smtClean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45"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Black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6%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9%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4%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4%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4%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Lato Bold" panose="020F0802020204030203" pitchFamily="34" charset="0"/>
                          <a:ea typeface="+mn-ea"/>
                          <a:cs typeface="+mn-cs"/>
                        </a:rPr>
                        <a:t>5%</a:t>
                      </a:r>
                      <a:endParaRPr lang="en-US" sz="1200" b="0" u="none" strike="noStrike" kern="1200" dirty="0">
                        <a:solidFill>
                          <a:schemeClr val="dk1"/>
                        </a:solidFill>
                        <a:effectLst/>
                        <a:latin typeface="Lato Bold" panose="020F0802020204030203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Lato Bold" panose="020F0802020204030203" pitchFamily="34" charset="0"/>
                          <a:ea typeface="+mn-ea"/>
                          <a:cs typeface="+mn-cs"/>
                        </a:rPr>
                        <a:t>5%</a:t>
                      </a:r>
                      <a:endParaRPr lang="en-US" sz="1200" b="0" u="none" strike="noStrike" kern="1200" dirty="0">
                        <a:solidFill>
                          <a:schemeClr val="dk1"/>
                        </a:solidFill>
                        <a:effectLst/>
                        <a:latin typeface="Lato Bold" panose="020F0802020204030203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4145"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Hispanic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10%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13%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6%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6%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7%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Lato Bold" panose="020F0802020204030203" pitchFamily="34" charset="0"/>
                          <a:ea typeface="+mn-ea"/>
                          <a:cs typeface="+mn-cs"/>
                        </a:rPr>
                        <a:t>8%</a:t>
                      </a:r>
                      <a:endParaRPr lang="en-US" sz="1200" b="0" u="none" strike="noStrike" kern="1200" dirty="0">
                        <a:solidFill>
                          <a:schemeClr val="dk1"/>
                        </a:solidFill>
                        <a:effectLst/>
                        <a:latin typeface="Lato Bold" panose="020F0802020204030203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Lato Bold" panose="020F0802020204030203" pitchFamily="34" charset="0"/>
                          <a:ea typeface="+mn-ea"/>
                          <a:cs typeface="+mn-cs"/>
                        </a:rPr>
                        <a:t>9%</a:t>
                      </a:r>
                      <a:endParaRPr lang="en-US" sz="1200" b="0" u="none" strike="noStrike" kern="1200" dirty="0">
                        <a:solidFill>
                          <a:schemeClr val="dk1"/>
                        </a:solidFill>
                        <a:effectLst/>
                        <a:latin typeface="Lato Bold" panose="020F0802020204030203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4145"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Non-Hispanic White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58%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61%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74%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73%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71%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Lato Bold" panose="020F0802020204030203" pitchFamily="34" charset="0"/>
                          <a:ea typeface="+mn-ea"/>
                          <a:cs typeface="+mn-cs"/>
                        </a:rPr>
                        <a:t>69%</a:t>
                      </a:r>
                      <a:endParaRPr lang="en-US" sz="1200" b="0" u="none" strike="noStrike" kern="1200" dirty="0">
                        <a:solidFill>
                          <a:schemeClr val="dk1"/>
                        </a:solidFill>
                        <a:effectLst/>
                        <a:latin typeface="Lato Bold" panose="020F0802020204030203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Lato Bold" panose="020F0802020204030203" pitchFamily="34" charset="0"/>
                          <a:ea typeface="+mn-ea"/>
                          <a:cs typeface="+mn-cs"/>
                        </a:rPr>
                        <a:t>68%</a:t>
                      </a:r>
                      <a:endParaRPr lang="en-US" sz="1200" b="0" u="none" strike="noStrike" kern="1200" dirty="0">
                        <a:solidFill>
                          <a:schemeClr val="dk1"/>
                        </a:solidFill>
                        <a:effectLst/>
                        <a:latin typeface="Lato Bold" panose="020F0802020204030203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4145"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Asian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5%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4%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5%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6%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6%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Lato Bold" panose="020F0802020204030203" pitchFamily="34" charset="0"/>
                          <a:ea typeface="+mn-ea"/>
                          <a:cs typeface="+mn-cs"/>
                        </a:rPr>
                        <a:t>6%</a:t>
                      </a:r>
                      <a:endParaRPr lang="en-US" sz="1200" b="0" u="none" strike="noStrike" kern="1200" dirty="0">
                        <a:solidFill>
                          <a:schemeClr val="dk1"/>
                        </a:solidFill>
                        <a:effectLst/>
                        <a:latin typeface="Lato Bold" panose="020F0802020204030203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Lato Bold" panose="020F0802020204030203" pitchFamily="34" charset="0"/>
                          <a:ea typeface="+mn-ea"/>
                          <a:cs typeface="+mn-cs"/>
                        </a:rPr>
                        <a:t>6%</a:t>
                      </a:r>
                      <a:endParaRPr lang="en-US" sz="1200" b="0" u="none" strike="noStrike" kern="1200" dirty="0">
                        <a:solidFill>
                          <a:schemeClr val="dk1"/>
                        </a:solidFill>
                        <a:effectLst/>
                        <a:latin typeface="Lato Bold" panose="020F0802020204030203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8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  <a:latin typeface="Lato Bold" panose="020F0802020204030203" pitchFamily="34" charset="0"/>
                        </a:rPr>
                        <a:t>Borrower </a:t>
                      </a:r>
                      <a:r>
                        <a:rPr lang="en-US" sz="1200" b="1" u="none" strike="noStrike" dirty="0" smtClean="0">
                          <a:effectLst/>
                          <a:latin typeface="Lato Bold" panose="020F0802020204030203" pitchFamily="34" charset="0"/>
                        </a:rPr>
                        <a:t>income</a:t>
                      </a:r>
                      <a:endParaRPr lang="en-US" sz="1200" b="1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45"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Low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12%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9%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11%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4145"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Moderate Low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15%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4145"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Medium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19%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4145"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Moderate High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4145"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200" b="0" u="none" strike="noStrike" dirty="0">
                          <a:effectLst/>
                          <a:latin typeface="Lato Bold" panose="020F0802020204030203" pitchFamily="34" charset="0"/>
                        </a:rPr>
                        <a:t>High</a:t>
                      </a:r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28%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29%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33%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33%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31%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31%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45">
                <a:tc gridSpan="8">
                  <a:txBody>
                    <a:bodyPr/>
                    <a:lstStyle/>
                    <a:p>
                      <a:pPr lvl="0" algn="l" fontAlgn="t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Lato Bold" panose="020F0802020204030203" pitchFamily="34" charset="0"/>
                        </a:rPr>
                        <a:t>Total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Lato Bold" panose="020F0802020204030203" pitchFamily="34" charset="0"/>
                        </a:rPr>
                        <a:t> Originations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/>
                </a:tc>
              </a:tr>
              <a:tr h="244145">
                <a:tc>
                  <a:txBody>
                    <a:bodyPr/>
                    <a:lstStyle/>
                    <a:p>
                      <a:pPr lvl="1" algn="l" fontAlgn="t"/>
                      <a:endParaRPr lang="en-US" sz="1200" b="0" i="0" u="none" strike="noStrike" dirty="0">
                        <a:solidFill>
                          <a:srgbClr val="002288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 smtClean="0">
                          <a:effectLst/>
                          <a:latin typeface="Lato Bold" panose="020F0802020204030203" pitchFamily="34" charset="0"/>
                        </a:rPr>
                        <a:t>15,028,550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 smtClean="0">
                          <a:effectLst/>
                          <a:latin typeface="Lato Bold" panose="020F0802020204030203" pitchFamily="34" charset="0"/>
                        </a:rPr>
                        <a:t>13,970,183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 smtClean="0">
                          <a:effectLst/>
                          <a:latin typeface="Lato Bold" panose="020F0802020204030203" pitchFamily="34" charset="0"/>
                        </a:rPr>
                        <a:t>8,950,936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 smtClean="0">
                          <a:effectLst/>
                          <a:latin typeface="Lato Bold" panose="020F0802020204030203" pitchFamily="34" charset="0"/>
                        </a:rPr>
                        <a:t>9,783,966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 smtClean="0">
                          <a:effectLst/>
                          <a:latin typeface="Lato Bold" panose="020F0802020204030203" pitchFamily="34" charset="0"/>
                        </a:rPr>
                        <a:t>8,706,657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Lato Bold" panose="020F0802020204030203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6,039,826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ato Bold" panose="020F0802020204030203" pitchFamily="34" charset="0"/>
                        </a:rPr>
                        <a:t>7,404,258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81600" y="6259386"/>
            <a:ext cx="4219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ato" panose="020F0502020204030203" pitchFamily="34" charset="0"/>
              </a:rPr>
              <a:t>Sources: HMDA; Urban Institute Calculations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82447" y="6513759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ato" panose="020F0502020204030203" pitchFamily="34" charset="0"/>
              </a:rPr>
              <a:t>8</a:t>
            </a:r>
            <a:endParaRPr lang="en-US" sz="1400" dirty="0">
              <a:latin typeface="Lato" panose="020F0502020204030203" pitchFamily="34" charset="0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564895" y="990600"/>
            <a:ext cx="8117552" cy="6551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0640">
              <a:lnSpc>
                <a:spcPct val="125099"/>
              </a:lnSpc>
              <a:buClr>
                <a:srgbClr val="0095D2"/>
              </a:buClr>
              <a:tabLst>
                <a:tab pos="355600" algn="l"/>
              </a:tabLst>
            </a:pPr>
            <a:r>
              <a:rPr lang="en-US" dirty="0" smtClean="0">
                <a:latin typeface="Lato"/>
                <a:cs typeface="Lato"/>
              </a:rPr>
              <a:t>HMDA data shows stagnant or worse performance for loans in lower to medium income tiers and less lending overall in the past 10 years to minority groups. </a:t>
            </a:r>
            <a:endParaRPr lang="en-US" dirty="0">
              <a:latin typeface="Lato"/>
              <a:cs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702526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509767" y="381000"/>
            <a:ext cx="8153400" cy="5334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latin typeface="Lato Black" panose="020F0A02020204030203" pitchFamily="34" charset="0"/>
                <a:ea typeface="ＭＳ Ｐゴシック" charset="0"/>
              </a:rPr>
              <a:t>Originations by Channel &amp; Product Type</a:t>
            </a:r>
            <a:endParaRPr lang="en-US" sz="2800" dirty="0">
              <a:solidFill>
                <a:schemeClr val="tx1"/>
              </a:solidFill>
              <a:latin typeface="Lato Black" panose="020F0A02020204030203" pitchFamily="34" charset="0"/>
              <a:ea typeface="ＭＳ Ｐゴシック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8954300"/>
              </p:ext>
            </p:extLst>
          </p:nvPr>
        </p:nvGraphicFramePr>
        <p:xfrm>
          <a:off x="990600" y="803580"/>
          <a:ext cx="7920447" cy="3295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682447" y="6513759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Lato" panose="020F0502020204030203" pitchFamily="34" charset="0"/>
              </a:rPr>
              <a:t>9</a:t>
            </a:r>
            <a:endParaRPr lang="en-US" sz="1400" dirty="0">
              <a:latin typeface="Lato" panose="020F0502020204030203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2"/>
          <a:stretch/>
        </p:blipFill>
        <p:spPr bwMode="auto">
          <a:xfrm>
            <a:off x="1524000" y="4099460"/>
            <a:ext cx="6781800" cy="2529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2" t="39388" b="59418"/>
          <a:stretch/>
        </p:blipFill>
        <p:spPr>
          <a:xfrm>
            <a:off x="7249099" y="3338110"/>
            <a:ext cx="5871992" cy="45719"/>
          </a:xfrm>
          <a:prstGeom prst="rect">
            <a:avLst/>
          </a:prstGeom>
        </p:spPr>
      </p:pic>
      <p:pic>
        <p:nvPicPr>
          <p:cNvPr id="9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0" t="33108" r="197" b="57609"/>
          <a:stretch/>
        </p:blipFill>
        <p:spPr>
          <a:xfrm>
            <a:off x="1590576" y="1066800"/>
            <a:ext cx="5658523" cy="344244"/>
          </a:xfrm>
        </p:spPr>
      </p:pic>
      <p:cxnSp>
        <p:nvCxnSpPr>
          <p:cNvPr id="7" name="Straight Connector 6"/>
          <p:cNvCxnSpPr/>
          <p:nvPr/>
        </p:nvCxnSpPr>
        <p:spPr>
          <a:xfrm>
            <a:off x="0" y="403860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2400" y="517976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Mix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2057399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Channel Mix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0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I New Brand Basic 1">
  <a:themeElements>
    <a:clrScheme name="Custom 6">
      <a:dk1>
        <a:sysClr val="windowText" lastClr="000000"/>
      </a:dk1>
      <a:lt1>
        <a:sysClr val="window" lastClr="FFFFFF"/>
      </a:lt1>
      <a:dk2>
        <a:srgbClr val="0096D2"/>
      </a:dk2>
      <a:lt2>
        <a:srgbClr val="CECFCE"/>
      </a:lt2>
      <a:accent1>
        <a:srgbClr val="0096D2"/>
      </a:accent1>
      <a:accent2>
        <a:srgbClr val="9FC7DE"/>
      </a:accent2>
      <a:accent3>
        <a:srgbClr val="153D66"/>
      </a:accent3>
      <a:accent4>
        <a:srgbClr val="828381"/>
      </a:accent4>
      <a:accent5>
        <a:srgbClr val="B1B3B1"/>
      </a:accent5>
      <a:accent6>
        <a:srgbClr val="F0BA1B"/>
      </a:accent6>
      <a:hlink>
        <a:srgbClr val="3091C4"/>
      </a:hlink>
      <a:folHlink>
        <a:srgbClr val="FAB15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UI New Brand Basic 1">
  <a:themeElements>
    <a:clrScheme name="Custom 6">
      <a:dk1>
        <a:sysClr val="windowText" lastClr="000000"/>
      </a:dk1>
      <a:lt1>
        <a:sysClr val="window" lastClr="FFFFFF"/>
      </a:lt1>
      <a:dk2>
        <a:srgbClr val="0096D2"/>
      </a:dk2>
      <a:lt2>
        <a:srgbClr val="CECFCE"/>
      </a:lt2>
      <a:accent1>
        <a:srgbClr val="0096D2"/>
      </a:accent1>
      <a:accent2>
        <a:srgbClr val="9FC7DE"/>
      </a:accent2>
      <a:accent3>
        <a:srgbClr val="153D66"/>
      </a:accent3>
      <a:accent4>
        <a:srgbClr val="828381"/>
      </a:accent4>
      <a:accent5>
        <a:srgbClr val="B1B3B1"/>
      </a:accent5>
      <a:accent6>
        <a:srgbClr val="F0BA1B"/>
      </a:accent6>
      <a:hlink>
        <a:srgbClr val="3091C4"/>
      </a:hlink>
      <a:folHlink>
        <a:srgbClr val="FAB15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UI New Brand Basic 1">
  <a:themeElements>
    <a:clrScheme name="Custom 6">
      <a:dk1>
        <a:sysClr val="windowText" lastClr="000000"/>
      </a:dk1>
      <a:lt1>
        <a:sysClr val="window" lastClr="FFFFFF"/>
      </a:lt1>
      <a:dk2>
        <a:srgbClr val="0096D2"/>
      </a:dk2>
      <a:lt2>
        <a:srgbClr val="CECFCE"/>
      </a:lt2>
      <a:accent1>
        <a:srgbClr val="0096D2"/>
      </a:accent1>
      <a:accent2>
        <a:srgbClr val="9FC7DE"/>
      </a:accent2>
      <a:accent3>
        <a:srgbClr val="153D66"/>
      </a:accent3>
      <a:accent4>
        <a:srgbClr val="828381"/>
      </a:accent4>
      <a:accent5>
        <a:srgbClr val="B1B3B1"/>
      </a:accent5>
      <a:accent6>
        <a:srgbClr val="F0BA1B"/>
      </a:accent6>
      <a:hlink>
        <a:srgbClr val="3091C4"/>
      </a:hlink>
      <a:folHlink>
        <a:srgbClr val="FAB15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523</Words>
  <Application>Microsoft Office PowerPoint</Application>
  <PresentationFormat>On-screen Show (4:3)</PresentationFormat>
  <Paragraphs>221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Office Theme</vt:lpstr>
      <vt:lpstr>UI New Brand Basic 1</vt:lpstr>
      <vt:lpstr>1_UI New Brand Basic 1</vt:lpstr>
      <vt:lpstr>2_UI New Brand Basic 1</vt:lpstr>
      <vt:lpstr>Is Mortgage Credit Too Tight?  What the Data Tells Us</vt:lpstr>
      <vt:lpstr>PowerPoint Presentation</vt:lpstr>
      <vt:lpstr>Access to Credit Remains Tight:  Urban’s Housing Credit Availability Index (HCAI)</vt:lpstr>
      <vt:lpstr>Today’s mortgage borrowers are not defaulting - their perfection is ‘off the charts’</vt:lpstr>
      <vt:lpstr>1.1 million missing loans in 2015</vt:lpstr>
      <vt:lpstr>More high-credit borrowers, fewer low-credit borrowers</vt:lpstr>
      <vt:lpstr>First-Time Homebuyer Characteristics</vt:lpstr>
      <vt:lpstr>Borrower Race, Ethnicity, and Income: Origination </vt:lpstr>
      <vt:lpstr>Originations by Channel &amp; Product Type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Webb, Alyssa</dc:creator>
  <cp:lastModifiedBy>CFA</cp:lastModifiedBy>
  <cp:revision>139</cp:revision>
  <cp:lastPrinted>2016-07-06T18:19:04Z</cp:lastPrinted>
  <dcterms:created xsi:type="dcterms:W3CDTF">2016-04-19T21:03:54Z</dcterms:created>
  <dcterms:modified xsi:type="dcterms:W3CDTF">2016-12-01T12:30:34Z</dcterms:modified>
</cp:coreProperties>
</file>