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0"/>
  </p:notesMasterIdLst>
  <p:handoutMasterIdLst>
    <p:handoutMasterId r:id="rId11"/>
  </p:handoutMasterIdLst>
  <p:sldIdLst>
    <p:sldId id="256" r:id="rId2"/>
    <p:sldId id="264" r:id="rId3"/>
    <p:sldId id="269" r:id="rId4"/>
    <p:sldId id="265" r:id="rId5"/>
    <p:sldId id="262" r:id="rId6"/>
    <p:sldId id="266" r:id="rId7"/>
    <p:sldId id="270"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902F"/>
    <a:srgbClr val="F38F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5" autoAdjust="0"/>
    <p:restoredTop sz="72039" autoAdjust="0"/>
  </p:normalViewPr>
  <p:slideViewPr>
    <p:cSldViewPr snapToGrid="0" snapToObjects="1">
      <p:cViewPr varScale="1">
        <p:scale>
          <a:sx n="84" d="100"/>
          <a:sy n="84" d="100"/>
        </p:scale>
        <p:origin x="22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B97EC7-4B9C-E847-93EE-C93EA4B2CBE0}" type="datetimeFigureOut">
              <a:rPr lang="en-US" smtClean="0"/>
              <a:t>9/12/2016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0FCA75-A02E-114C-AC38-11AD2DDD6967}" type="slidenum">
              <a:rPr lang="en-US" smtClean="0"/>
              <a:t>‹#›</a:t>
            </a:fld>
            <a:endParaRPr lang="en-US"/>
          </a:p>
        </p:txBody>
      </p:sp>
    </p:spTree>
    <p:extLst>
      <p:ext uri="{BB962C8B-B14F-4D97-AF65-F5344CB8AC3E}">
        <p14:creationId xmlns:p14="http://schemas.microsoft.com/office/powerpoint/2010/main" val="2428989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1A6FD-07CC-3D4F-8EE0-CE25793C9AC8}" type="datetimeFigureOut">
              <a:rPr lang="en-US" smtClean="0"/>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77508B-E454-1C48-9A1A-9DCCB2D17B66}" type="slidenum">
              <a:rPr lang="en-US" smtClean="0"/>
              <a:t>‹#›</a:t>
            </a:fld>
            <a:endParaRPr lang="en-US"/>
          </a:p>
        </p:txBody>
      </p:sp>
    </p:spTree>
    <p:extLst>
      <p:ext uri="{BB962C8B-B14F-4D97-AF65-F5344CB8AC3E}">
        <p14:creationId xmlns:p14="http://schemas.microsoft.com/office/powerpoint/2010/main" val="34004681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State of Solar Energy in the U.S.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Increasing capacity, lowering costs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2014, solar deployment is slated to be up nearly 40% over 2013 with an estimated 20GW of installed capacity, enough to power the equivalent of 4 million homes. The U.S. has become the third largest solar market in the world.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U.S. solar market is expected to continue its growth trajectory. By the end of this Administration, the amount of solar power installed in the U.S. will have increased to 40GW—a factor 22 increase since 2008.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Since the beginning of 2010, the average cost of solar PV panels has dropped more than 64% and the cost of a solar electric system has dropped by about 50%</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Americans Choosing Solar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Solar installations are overwhelmingly occurring in middle class neighborhoods with incomes ranging from $40K-$90K.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46 of America’s 50 largest cities, a fully-financed, typically-sized solar PV system is a better investment than the stock market, and in 42 of these cities, the same system already costs less than energy from a residential customer’s local utility.</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Creating Jobs, Economic Growth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Solar is having a similar economic impact compared to other cornerstone American industries. The U.S. steel industry employs 86,122 workers, automobile and light truck manufacturing industry employs 142,177, the oilseed and grain farming industry employs 53,459.</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deployment has soared, so have solar jobs. Today, the U.S. solar industry employs nearly 174,000 workers in high-paying jobs, up 22% over 2013. The solar industry is expected to grow by 24% annually.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1</a:t>
            </a:fld>
            <a:endParaRPr lang="en-US"/>
          </a:p>
        </p:txBody>
      </p:sp>
    </p:spTree>
    <p:extLst>
      <p:ext uri="{BB962C8B-B14F-4D97-AF65-F5344CB8AC3E}">
        <p14:creationId xmlns:p14="http://schemas.microsoft.com/office/powerpoint/2010/main" val="67792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The SunShot Initiative is a collaborative national effort to reduce the total cost of solar by 75% so it can be cost-competitive with other energy sources by 2020. DOE supports several programs that work toward this aggressive goal along the entire cost spectrum. Among these, the Incubator program is unique because it addresses all of the targeted reduction areas needed to achieve cost parity.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597" indent="-285614" eaLnBrk="0" hangingPunct="0">
              <a:defRPr>
                <a:solidFill>
                  <a:schemeClr val="tx1"/>
                </a:solidFill>
                <a:latin typeface="Calibri" pitchFamily="34" charset="0"/>
              </a:defRPr>
            </a:lvl2pPr>
            <a:lvl3pPr marL="1142456" indent="-228491" eaLnBrk="0" hangingPunct="0">
              <a:defRPr>
                <a:solidFill>
                  <a:schemeClr val="tx1"/>
                </a:solidFill>
                <a:latin typeface="Calibri" pitchFamily="34" charset="0"/>
              </a:defRPr>
            </a:lvl3pPr>
            <a:lvl4pPr marL="1599440" indent="-228491" eaLnBrk="0" hangingPunct="0">
              <a:defRPr>
                <a:solidFill>
                  <a:schemeClr val="tx1"/>
                </a:solidFill>
                <a:latin typeface="Calibri" pitchFamily="34" charset="0"/>
              </a:defRPr>
            </a:lvl4pPr>
            <a:lvl5pPr marL="2056421" indent="-228491" eaLnBrk="0" hangingPunct="0">
              <a:defRPr>
                <a:solidFill>
                  <a:schemeClr val="tx1"/>
                </a:solidFill>
                <a:latin typeface="Calibri" pitchFamily="34" charset="0"/>
              </a:defRPr>
            </a:lvl5pPr>
            <a:lvl6pPr marL="2513406" indent="-228491" defTabSz="456983" eaLnBrk="0" fontAlgn="base" hangingPunct="0">
              <a:spcBef>
                <a:spcPct val="0"/>
              </a:spcBef>
              <a:spcAft>
                <a:spcPct val="0"/>
              </a:spcAft>
              <a:defRPr>
                <a:solidFill>
                  <a:schemeClr val="tx1"/>
                </a:solidFill>
                <a:latin typeface="Calibri" pitchFamily="34" charset="0"/>
              </a:defRPr>
            </a:lvl6pPr>
            <a:lvl7pPr marL="2970387" indent="-228491" defTabSz="456983" eaLnBrk="0" fontAlgn="base" hangingPunct="0">
              <a:spcBef>
                <a:spcPct val="0"/>
              </a:spcBef>
              <a:spcAft>
                <a:spcPct val="0"/>
              </a:spcAft>
              <a:defRPr>
                <a:solidFill>
                  <a:schemeClr val="tx1"/>
                </a:solidFill>
                <a:latin typeface="Calibri" pitchFamily="34" charset="0"/>
              </a:defRPr>
            </a:lvl7pPr>
            <a:lvl8pPr marL="3427371" indent="-228491" defTabSz="456983" eaLnBrk="0" fontAlgn="base" hangingPunct="0">
              <a:spcBef>
                <a:spcPct val="0"/>
              </a:spcBef>
              <a:spcAft>
                <a:spcPct val="0"/>
              </a:spcAft>
              <a:defRPr>
                <a:solidFill>
                  <a:schemeClr val="tx1"/>
                </a:solidFill>
                <a:latin typeface="Calibri" pitchFamily="34" charset="0"/>
              </a:defRPr>
            </a:lvl8pPr>
            <a:lvl9pPr marL="3884352" indent="-228491" defTabSz="456983" eaLnBrk="0" fontAlgn="base" hangingPunct="0">
              <a:spcBef>
                <a:spcPct val="0"/>
              </a:spcBef>
              <a:spcAft>
                <a:spcPct val="0"/>
              </a:spcAft>
              <a:defRPr>
                <a:solidFill>
                  <a:schemeClr val="tx1"/>
                </a:solidFill>
                <a:latin typeface="Calibri" pitchFamily="34" charset="0"/>
              </a:defRPr>
            </a:lvl9pPr>
          </a:lstStyle>
          <a:p>
            <a:pPr eaLnBrk="1" hangingPunct="1"/>
            <a:fld id="{9B7FA656-71C4-440F-B4BC-81B8B8B7935B}" type="slidenum">
              <a:rPr lang="en-US" smtClean="0">
                <a:solidFill>
                  <a:prstClr val="black"/>
                </a:solidFill>
                <a:ea typeface="ＭＳ Ｐゴシック"/>
                <a:cs typeface="ＭＳ Ｐゴシック"/>
              </a:rPr>
              <a:pPr eaLnBrk="1" hangingPunct="1"/>
              <a:t>2</a:t>
            </a:fld>
            <a:endParaRPr lang="en-US" smtClean="0">
              <a:solidFill>
                <a:prstClr val="black"/>
              </a:solidFill>
              <a:ea typeface="ＭＳ Ｐゴシック"/>
              <a:cs typeface="ＭＳ Ｐゴシック"/>
            </a:endParaRPr>
          </a:p>
        </p:txBody>
      </p:sp>
    </p:spTree>
    <p:extLst>
      <p:ext uri="{BB962C8B-B14F-4D97-AF65-F5344CB8AC3E}">
        <p14:creationId xmlns:p14="http://schemas.microsoft.com/office/powerpoint/2010/main" val="87948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SunShot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we are: Launched in 2011, SunShot aggressively drives innovation to make solar energy fully cost-competitive without incentives with traditional energy sources before the end of the decade.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we do: SunShot funds efforts by private companies, universities, and national laboratories across  Photovoltaics (PV), Concentrating Solar Power (CSP), Soft Costs (or Balance of Systems Cost), Systems Integration, and Technology to Market to drive down the cost of solar electricity to $0.06 per kilowatt-hour. We work to make it faster, easier, and cheaper for Americans to choose solar energy in their daily lives.</a:t>
            </a:r>
          </a:p>
          <a:p>
            <a:r>
              <a:rPr lang="en-US" sz="1200" kern="1200" dirty="0" smtClean="0">
                <a:solidFill>
                  <a:schemeClr val="tx1"/>
                </a:solidFill>
                <a:effectLst/>
                <a:latin typeface="+mn-lt"/>
                <a:ea typeface="+mn-ea"/>
                <a:cs typeface="+mn-cs"/>
              </a:rPr>
              <a:t> </a:t>
            </a:r>
          </a:p>
          <a:p>
            <a:r>
              <a:rPr lang="en-US" sz="1200" b="1" kern="1200" dirty="0" smtClean="0">
                <a:solidFill>
                  <a:schemeClr val="accent5">
                    <a:lumMod val="75000"/>
                  </a:schemeClr>
                </a:solidFill>
                <a:effectLst/>
                <a:latin typeface="+mn-lt"/>
                <a:ea typeface="+mn-ea"/>
                <a:cs typeface="+mn-cs"/>
              </a:rPr>
              <a:t>Less than five years into the Energy Department’s decade-long SunShot Initiative, the solar industry is already more than 70% of the way to achieving </a:t>
            </a:r>
            <a:r>
              <a:rPr lang="en-US" sz="1200" b="1" kern="1200" dirty="0" err="1" smtClean="0">
                <a:solidFill>
                  <a:schemeClr val="accent5">
                    <a:lumMod val="75000"/>
                  </a:schemeClr>
                </a:solidFill>
                <a:effectLst/>
                <a:latin typeface="+mn-lt"/>
                <a:ea typeface="+mn-ea"/>
                <a:cs typeface="+mn-cs"/>
              </a:rPr>
              <a:t>SunShot’s</a:t>
            </a:r>
            <a:r>
              <a:rPr lang="en-US" sz="1200" b="1" kern="1200" dirty="0" smtClean="0">
                <a:solidFill>
                  <a:schemeClr val="accent5">
                    <a:lumMod val="75000"/>
                  </a:schemeClr>
                </a:solidFill>
                <a:effectLst/>
                <a:latin typeface="+mn-lt"/>
                <a:ea typeface="+mn-ea"/>
                <a:cs typeface="+mn-cs"/>
              </a:rPr>
              <a:t> cost target.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SunShot Success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Maintaining U.S. Leadership in PV R&amp;D Innovation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than 50% of the solar cell efficiency world records were supported by DOE and SunShot.</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Empowering Communities to Cut Red Tape, Streamline Processes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SunShot works with local governments to reduce solar soft costs, like permitting timelines and cutting red tape to create strong solar markets and make it faster, cheaper, and easier for Americans to go solar.</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Building a Skilled Solar Workforce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 its successful Solar Instructor Training Network, SunShot is supporting professional development of trainers and instructors of solar PV and solar heating and cooling technologies in 49 states across nearly 400 community colleges. Since 2010, SITN has trained &gt;30,000 students to enter the solar workforce, on the way to the goal of 50,000 by 2020.</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Supporting Entrepreneurs and Innovators Pays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every $1 in government investment into small solar businesses through </a:t>
            </a:r>
            <a:r>
              <a:rPr lang="en-US" sz="1200" kern="1200" dirty="0" err="1" smtClean="0">
                <a:solidFill>
                  <a:schemeClr val="tx1"/>
                </a:solidFill>
                <a:effectLst/>
                <a:latin typeface="+mn-lt"/>
                <a:ea typeface="+mn-ea"/>
                <a:cs typeface="+mn-cs"/>
              </a:rPr>
              <a:t>SunShot’s</a:t>
            </a:r>
            <a:r>
              <a:rPr lang="en-US" sz="1200" kern="1200" dirty="0" smtClean="0">
                <a:solidFill>
                  <a:schemeClr val="tx1"/>
                </a:solidFill>
                <a:effectLst/>
                <a:latin typeface="+mn-lt"/>
                <a:ea typeface="+mn-ea"/>
                <a:cs typeface="+mn-cs"/>
              </a:rPr>
              <a:t> Incubator program, those companies have turned around and earned more than $18 in private follow-on funding. </a:t>
            </a:r>
            <a:r>
              <a:rPr lang="en-US" sz="1200" kern="1200" dirty="0" err="1" smtClean="0">
                <a:solidFill>
                  <a:schemeClr val="tx1"/>
                </a:solidFill>
                <a:effectLst/>
                <a:latin typeface="+mn-lt"/>
                <a:ea typeface="+mn-ea"/>
                <a:cs typeface="+mn-cs"/>
              </a:rPr>
              <a:t>SunShot’s</a:t>
            </a:r>
            <a:r>
              <a:rPr lang="en-US" sz="1200" kern="1200" dirty="0" smtClean="0">
                <a:solidFill>
                  <a:schemeClr val="tx1"/>
                </a:solidFill>
                <a:effectLst/>
                <a:latin typeface="+mn-lt"/>
                <a:ea typeface="+mn-ea"/>
                <a:cs typeface="+mn-cs"/>
              </a:rPr>
              <a:t> investments are paying dividends for our domestic clean energy economy.</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Training Veterans for the Clean Energy Economy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Veterans make up roughly 10% of the solar workforce – 17,000 workers – compared to less than 5% nationally for any other industry sector. To expand solar training access to interested veterans, SunShot launched a pilot solar installation training program for transitioning tech-savvy military personnel at three military bases: Camp Pendleton (Marines, San Diego, CA), Fort Carson (Army, Colorado Springs, CO), and Naval Station Norfolk (Navy, Norfolk, VA) starting January, continuing through fall, 2015. First class to graduate Feb 13. </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Supporting Domestic Manufacturing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SunShot is supporting innovation in manufacturing to ensure U.S.-developed technologies can capture a larger portion of the global value in solar manufacturing, currently estimated to be about $120 billion worldwide.</a:t>
            </a:r>
          </a:p>
          <a:p>
            <a:endParaRPr lang="en-US" dirty="0"/>
          </a:p>
        </p:txBody>
      </p:sp>
      <p:sp>
        <p:nvSpPr>
          <p:cNvPr id="4" name="Slide Number Placeholder 3"/>
          <p:cNvSpPr>
            <a:spLocks noGrp="1"/>
          </p:cNvSpPr>
          <p:nvPr>
            <p:ph type="sldNum" sz="quarter" idx="10"/>
          </p:nvPr>
        </p:nvSpPr>
        <p:spPr/>
        <p:txBody>
          <a:bodyPr/>
          <a:lstStyle/>
          <a:p>
            <a:fld id="{0477508B-E454-1C48-9A1A-9DCCB2D17B66}" type="slidenum">
              <a:rPr lang="en-US" smtClean="0"/>
              <a:t>3</a:t>
            </a:fld>
            <a:endParaRPr lang="en-US"/>
          </a:p>
        </p:txBody>
      </p:sp>
    </p:spTree>
    <p:extLst>
      <p:ext uri="{BB962C8B-B14F-4D97-AF65-F5344CB8AC3E}">
        <p14:creationId xmlns:p14="http://schemas.microsoft.com/office/powerpoint/2010/main" val="332551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0477508B-E454-1C48-9A1A-9DCCB2D17B66}" type="slidenum">
              <a:rPr lang="en-US" smtClean="0"/>
              <a:t>4</a:t>
            </a:fld>
            <a:endParaRPr lang="en-US"/>
          </a:p>
        </p:txBody>
      </p:sp>
    </p:spTree>
    <p:extLst>
      <p:ext uri="{BB962C8B-B14F-4D97-AF65-F5344CB8AC3E}">
        <p14:creationId xmlns:p14="http://schemas.microsoft.com/office/powerpoint/2010/main" val="696675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purchase:</a:t>
            </a:r>
            <a:r>
              <a:rPr lang="en-US" baseline="0" dirty="0" smtClean="0"/>
              <a:t> Community members join together to get lower prices on individual solar arrays</a:t>
            </a:r>
          </a:p>
          <a:p>
            <a:r>
              <a:rPr lang="en-US" baseline="0" dirty="0" smtClean="0"/>
              <a:t>Investor: Community investors enable lower-cost financing of projects</a:t>
            </a:r>
          </a:p>
          <a:p>
            <a:r>
              <a:rPr lang="en-US" baseline="0" dirty="0" smtClean="0"/>
              <a:t>Donation: Community members donate to put a solar array on a school, church, or municipal building</a:t>
            </a:r>
          </a:p>
          <a:p>
            <a:endParaRPr lang="en-US" baseline="0" dirty="0" smtClean="0"/>
          </a:p>
          <a:p>
            <a:r>
              <a:rPr lang="en-US" baseline="0" dirty="0" smtClean="0"/>
              <a:t>Offsite shared solar: utility-sponsored, developer/utility partnership, nonprofit/neighborhood, 3</a:t>
            </a:r>
            <a:r>
              <a:rPr lang="en-US" baseline="30000" dirty="0" smtClean="0"/>
              <a:t>rd</a:t>
            </a:r>
            <a:r>
              <a:rPr lang="en-US" baseline="0" dirty="0" smtClean="0"/>
              <a:t> party/LLC</a:t>
            </a:r>
          </a:p>
          <a:p>
            <a:r>
              <a:rPr lang="en-US" baseline="0" dirty="0" smtClean="0"/>
              <a:t>Onsite shared solar: multi unit building</a:t>
            </a:r>
          </a:p>
        </p:txBody>
      </p:sp>
      <p:sp>
        <p:nvSpPr>
          <p:cNvPr id="4" name="Slide Number Placeholder 3"/>
          <p:cNvSpPr>
            <a:spLocks noGrp="1"/>
          </p:cNvSpPr>
          <p:nvPr>
            <p:ph type="sldNum" sz="quarter" idx="10"/>
          </p:nvPr>
        </p:nvSpPr>
        <p:spPr/>
        <p:txBody>
          <a:bodyPr/>
          <a:lstStyle/>
          <a:p>
            <a:fld id="{0477508B-E454-1C48-9A1A-9DCCB2D17B66}" type="slidenum">
              <a:rPr lang="en-US" smtClean="0"/>
              <a:t>6</a:t>
            </a:fld>
            <a:endParaRPr lang="en-US"/>
          </a:p>
        </p:txBody>
      </p:sp>
    </p:spTree>
    <p:extLst>
      <p:ext uri="{BB962C8B-B14F-4D97-AF65-F5344CB8AC3E}">
        <p14:creationId xmlns:p14="http://schemas.microsoft.com/office/powerpoint/2010/main" val="924431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289904" y="1995715"/>
            <a:ext cx="5168295" cy="1701486"/>
          </a:xfrm>
        </p:spPr>
        <p:txBody>
          <a:bodyPr anchor="b">
            <a:normAutofit/>
          </a:bodyPr>
          <a:lstStyle>
            <a:lvl1pPr algn="l">
              <a:defRPr sz="3600" b="1" i="0">
                <a:solidFill>
                  <a:srgbClr val="ED902F"/>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89904" y="3825709"/>
            <a:ext cx="5168296" cy="1302672"/>
          </a:xfrm>
        </p:spPr>
        <p:txBody>
          <a:bodyPr>
            <a:normAutofit/>
          </a:bodyPr>
          <a:lstStyle>
            <a:lvl1pPr marL="0" indent="0" algn="l">
              <a:buNone/>
              <a:defRPr sz="2400" b="0" i="0">
                <a:solidFill>
                  <a:schemeClr val="bg2">
                    <a:lumMod val="5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2" name="Straight Connector 11"/>
          <p:cNvCxnSpPr/>
          <p:nvPr userDrawn="1"/>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sp>
        <p:nvSpPr>
          <p:cNvPr id="10" name="Rectangle 9"/>
          <p:cNvSpPr/>
          <p:nvPr userDrawn="1"/>
        </p:nvSpPr>
        <p:spPr>
          <a:xfrm>
            <a:off x="4618209" y="6050585"/>
            <a:ext cx="227263" cy="227263"/>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0" hasCustomPrompt="1"/>
          </p:nvPr>
        </p:nvSpPr>
        <p:spPr>
          <a:xfrm>
            <a:off x="5248092" y="5695548"/>
            <a:ext cx="3210108" cy="909770"/>
          </a:xfrm>
        </p:spPr>
        <p:txBody>
          <a:bodyPr anchor="ctr">
            <a:noAutofit/>
          </a:bodyPr>
          <a:lstStyle>
            <a:lvl1pPr marL="0" indent="0">
              <a:buNone/>
              <a:defRPr sz="1600">
                <a:solidFill>
                  <a:srgbClr val="8D98A3"/>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Click to edit Author</a:t>
            </a:r>
          </a:p>
        </p:txBody>
      </p:sp>
      <p:sp>
        <p:nvSpPr>
          <p:cNvPr id="13" name="Date Placeholder 3"/>
          <p:cNvSpPr>
            <a:spLocks noGrp="1"/>
          </p:cNvSpPr>
          <p:nvPr>
            <p:ph type="dt" sz="half" idx="2"/>
          </p:nvPr>
        </p:nvSpPr>
        <p:spPr>
          <a:xfrm>
            <a:off x="3289904" y="5981154"/>
            <a:ext cx="2133600" cy="365125"/>
          </a:xfrm>
          <a:prstGeom prst="rect">
            <a:avLst/>
          </a:prstGeom>
        </p:spPr>
        <p:txBody>
          <a:bodyPr vert="horz" lIns="91440" tIns="45720" rIns="91440" bIns="45720" rtlCol="0" anchor="ctr"/>
          <a:lstStyle>
            <a:lvl1pPr algn="l">
              <a:defRPr sz="1600">
                <a:solidFill>
                  <a:schemeClr val="tx1">
                    <a:tint val="75000"/>
                  </a:schemeClr>
                </a:solidFill>
                <a:latin typeface="Calibri"/>
                <a:cs typeface="Calibri"/>
              </a:defRPr>
            </a:lvl1pPr>
          </a:lstStyle>
          <a:p>
            <a:fld id="{86414C55-65A8-774B-AADE-6527F0C180C4}" type="datetime1">
              <a:rPr lang="en-US" smtClean="0"/>
              <a:t>9/12/2016</a:t>
            </a:fld>
            <a:endParaRPr lang="en-US" dirty="0"/>
          </a:p>
        </p:txBody>
      </p:sp>
    </p:spTree>
    <p:extLst>
      <p:ext uri="{BB962C8B-B14F-4D97-AF65-F5344CB8AC3E}">
        <p14:creationId xmlns:p14="http://schemas.microsoft.com/office/powerpoint/2010/main" val="74713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6844226" y="6423265"/>
            <a:ext cx="1431401" cy="276999"/>
          </a:xfrm>
          <a:prstGeom prst="rect">
            <a:avLst/>
          </a:prstGeom>
        </p:spPr>
        <p:txBody>
          <a:bodyPr wrap="none">
            <a:spAutoFit/>
          </a:bodyPr>
          <a:lstStyle/>
          <a:p>
            <a:pPr algn="l"/>
            <a:r>
              <a:rPr lang="en-US" sz="1200" b="0" i="0" dirty="0" smtClean="0">
                <a:solidFill>
                  <a:schemeClr val="tx2"/>
                </a:solidFill>
                <a:latin typeface="Calibri"/>
                <a:cs typeface="Calibri"/>
              </a:rPr>
              <a:t>energy.gov/sunshot</a:t>
            </a:r>
            <a:endParaRPr lang="en-US" sz="1200" b="0" i="0" dirty="0">
              <a:solidFill>
                <a:schemeClr val="tx2"/>
              </a:solidFill>
              <a:latin typeface="Calibri"/>
              <a:cs typeface="Calibri"/>
            </a:endParaRPr>
          </a:p>
        </p:txBody>
      </p:sp>
      <p:sp>
        <p:nvSpPr>
          <p:cNvPr id="10" name="Rectangle 9"/>
          <p:cNvSpPr/>
          <p:nvPr userDrawn="1"/>
        </p:nvSpPr>
        <p:spPr>
          <a:xfrm>
            <a:off x="8686800" y="6040792"/>
            <a:ext cx="457200" cy="3632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8686801" y="6066037"/>
            <a:ext cx="457200" cy="337988"/>
          </a:xfrm>
          <a:prstGeom prst="rect">
            <a:avLst/>
          </a:prstGeom>
        </p:spPr>
        <p:txBody>
          <a:bodyPr vert="horz" lIns="91440" tIns="45720" rIns="91440" bIns="45720" rtlCol="0" anchor="ctr"/>
          <a:lstStyle>
            <a:lvl1pPr algn="ctr">
              <a:defRPr lang="en-US" sz="1200" smtClean="0">
                <a:solidFill>
                  <a:schemeClr val="tx2"/>
                </a:solidFill>
              </a:defRPr>
            </a:lvl1pPr>
          </a:lstStyle>
          <a:p>
            <a:fld id="{27537EE1-6FBD-BC4E-9F2D-4B8DCA5BB3F0}" type="slidenum">
              <a:rPr lang="en-US" smtClean="0"/>
              <a:pPr/>
              <a:t>‹#›</a:t>
            </a:fld>
            <a:endParaRPr lang="en-US" dirty="0"/>
          </a:p>
        </p:txBody>
      </p:sp>
      <p:pic>
        <p:nvPicPr>
          <p:cNvPr id="12" name="Picture 11"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4226" y="5979114"/>
            <a:ext cx="1613974" cy="509308"/>
          </a:xfrm>
          <a:prstGeom prst="rect">
            <a:avLst/>
          </a:prstGeom>
        </p:spPr>
      </p:pic>
    </p:spTree>
    <p:extLst>
      <p:ext uri="{BB962C8B-B14F-4D97-AF65-F5344CB8AC3E}">
        <p14:creationId xmlns:p14="http://schemas.microsoft.com/office/powerpoint/2010/main" val="23747836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56266"/>
            <a:ext cx="5486400" cy="40216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21866"/>
            <a:ext cx="5486400" cy="550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686800" y="6065921"/>
            <a:ext cx="457200" cy="365125"/>
          </a:xfrm>
          <a:prstGeom prst="rect">
            <a:avLst/>
          </a:prstGeom>
        </p:spPr>
        <p:txBody>
          <a:bodyPr/>
          <a:lstStyle/>
          <a:p>
            <a:fld id="{27537EE1-6FBD-BC4E-9F2D-4B8DCA5BB3F0}" type="slidenum">
              <a:rPr lang="en-US" smtClean="0"/>
              <a:t>‹#›</a:t>
            </a:fld>
            <a:endParaRPr lang="en-US"/>
          </a:p>
        </p:txBody>
      </p:sp>
      <p:sp>
        <p:nvSpPr>
          <p:cNvPr id="6" name="Title 1"/>
          <p:cNvSpPr>
            <a:spLocks noGrp="1"/>
          </p:cNvSpPr>
          <p:nvPr>
            <p:ph type="title"/>
          </p:nvPr>
        </p:nvSpPr>
        <p:spPr>
          <a:xfrm>
            <a:off x="457200" y="274638"/>
            <a:ext cx="8229600" cy="88650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2613824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0695"/>
          </a:xfrm>
        </p:spPr>
        <p:txBody>
          <a:bodyPr>
            <a:normAutofit/>
          </a:bodyPr>
          <a:lstStyle>
            <a:lvl1pPr algn="l">
              <a:defRPr sz="2800" b="1" i="0">
                <a:solidFill>
                  <a:srgbClr val="FFFFFF"/>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58685"/>
            <a:ext cx="8229600" cy="4525963"/>
          </a:xfrm>
        </p:spPr>
        <p:txBody>
          <a:bodyPr/>
          <a:lstStyle>
            <a:lvl1pPr marL="342900" indent="-342900">
              <a:buClr>
                <a:srgbClr val="F38F26"/>
              </a:buClr>
              <a:buSzPct val="100000"/>
              <a:buFont typeface="Arial"/>
              <a:buChar char="•"/>
              <a:defRPr sz="2600">
                <a:solidFill>
                  <a:srgbClr val="4B545D"/>
                </a:solidFill>
                <a:latin typeface="Arial"/>
                <a:cs typeface="Arial"/>
              </a:defRPr>
            </a:lvl1pPr>
            <a:lvl2pPr marL="742950" indent="-285750">
              <a:buClr>
                <a:schemeClr val="bg1">
                  <a:lumMod val="75000"/>
                </a:schemeClr>
              </a:buClr>
              <a:buFont typeface="Arial"/>
              <a:buChar char="•"/>
              <a:defRPr sz="2400">
                <a:solidFill>
                  <a:srgbClr val="4B545D"/>
                </a:solidFill>
                <a:latin typeface="Arial"/>
                <a:cs typeface="Arial"/>
              </a:defRPr>
            </a:lvl2pPr>
            <a:lvl3pPr>
              <a:buClr>
                <a:srgbClr val="F38F26"/>
              </a:buClr>
              <a:defRPr sz="2200">
                <a:solidFill>
                  <a:srgbClr val="4B545D"/>
                </a:solidFill>
                <a:latin typeface="Arial"/>
                <a:cs typeface="Arial"/>
              </a:defRPr>
            </a:lvl3pPr>
            <a:lvl4pPr>
              <a:buClr>
                <a:srgbClr val="F38F26"/>
              </a:buClr>
              <a:defRPr sz="2000">
                <a:solidFill>
                  <a:srgbClr val="4B545D"/>
                </a:solidFill>
                <a:latin typeface="Arial"/>
                <a:cs typeface="Arial"/>
              </a:defRPr>
            </a:lvl4pPr>
            <a:lvl5pPr>
              <a:buClr>
                <a:srgbClr val="F38F26"/>
              </a:buClr>
              <a:defRPr sz="1800">
                <a:solidFill>
                  <a:srgbClr val="4B545D"/>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8686800" y="6054461"/>
            <a:ext cx="457200" cy="365125"/>
          </a:xfrm>
          <a:prstGeom prst="rect">
            <a:avLst/>
          </a:prstGeom>
        </p:spPr>
        <p:txBody>
          <a:bodyPr/>
          <a:lstStyle/>
          <a:p>
            <a:fld id="{27537EE1-6FBD-BC4E-9F2D-4B8DCA5BB3F0}" type="slidenum">
              <a:rPr lang="en-US" smtClean="0"/>
              <a:t>‹#›</a:t>
            </a:fld>
            <a:endParaRPr lang="en-US"/>
          </a:p>
        </p:txBody>
      </p:sp>
    </p:spTree>
    <p:extLst>
      <p:ext uri="{BB962C8B-B14F-4D97-AF65-F5344CB8AC3E}">
        <p14:creationId xmlns:p14="http://schemas.microsoft.com/office/powerpoint/2010/main" val="145070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88650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 Placeholder 2"/>
          <p:cNvSpPr>
            <a:spLocks noGrp="1"/>
          </p:cNvSpPr>
          <p:nvPr>
            <p:ph idx="1"/>
          </p:nvPr>
        </p:nvSpPr>
        <p:spPr>
          <a:xfrm>
            <a:off x="457200" y="146715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8686801" y="6066037"/>
            <a:ext cx="457200" cy="337988"/>
          </a:xfrm>
          <a:prstGeom prst="rect">
            <a:avLst/>
          </a:prstGeom>
        </p:spPr>
        <p:txBody>
          <a:bodyPr vert="horz" lIns="91440" tIns="45720" rIns="91440" bIns="45720" rtlCol="0" anchor="ctr"/>
          <a:lstStyle>
            <a:lvl1pPr algn="ctr">
              <a:defRPr lang="en-US" sz="1200" smtClean="0">
                <a:solidFill>
                  <a:schemeClr val="tx2"/>
                </a:solidFill>
              </a:defRPr>
            </a:lvl1pPr>
          </a:lstStyle>
          <a:p>
            <a:fld id="{27537EE1-6FBD-BC4E-9F2D-4B8DCA5BB3F0}" type="slidenum">
              <a:rPr lang="en-US" smtClean="0"/>
              <a:pPr/>
              <a:t>‹#›</a:t>
            </a:fld>
            <a:endParaRPr lang="en-US" dirty="0"/>
          </a:p>
        </p:txBody>
      </p:sp>
    </p:spTree>
    <p:extLst>
      <p:ext uri="{BB962C8B-B14F-4D97-AF65-F5344CB8AC3E}">
        <p14:creationId xmlns:p14="http://schemas.microsoft.com/office/powerpoint/2010/main" val="308854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9" name="Straight Connector 18"/>
          <p:cNvCxnSpPr/>
          <p:nvPr userDrawn="1"/>
        </p:nvCxnSpPr>
        <p:spPr>
          <a:xfrm>
            <a:off x="457200" y="1028808"/>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1" name="Title 1"/>
          <p:cNvSpPr>
            <a:spLocks noGrp="1"/>
          </p:cNvSpPr>
          <p:nvPr>
            <p:ph type="title"/>
          </p:nvPr>
        </p:nvSpPr>
        <p:spPr>
          <a:xfrm>
            <a:off x="457200" y="274638"/>
            <a:ext cx="8229600" cy="886505"/>
          </a:xfrm>
        </p:spPr>
        <p:txBody>
          <a:bodyPr/>
          <a:lstStyle/>
          <a:p>
            <a:r>
              <a:rPr lang="en-US" dirty="0" smtClean="0"/>
              <a:t>Click to edit Master title style</a:t>
            </a:r>
            <a:endParaRPr lang="en-US" dirty="0"/>
          </a:p>
        </p:txBody>
      </p:sp>
      <p:sp>
        <p:nvSpPr>
          <p:cNvPr id="12" name="Rectangle 11"/>
          <p:cNvSpPr/>
          <p:nvPr userDrawn="1"/>
        </p:nvSpPr>
        <p:spPr>
          <a:xfrm>
            <a:off x="6844226" y="6423265"/>
            <a:ext cx="1431401" cy="276999"/>
          </a:xfrm>
          <a:prstGeom prst="rect">
            <a:avLst/>
          </a:prstGeom>
        </p:spPr>
        <p:txBody>
          <a:bodyPr wrap="none">
            <a:spAutoFit/>
          </a:bodyPr>
          <a:lstStyle/>
          <a:p>
            <a:pPr algn="l"/>
            <a:r>
              <a:rPr lang="en-US" sz="1200" b="0" i="0" dirty="0" smtClean="0">
                <a:solidFill>
                  <a:schemeClr val="tx2"/>
                </a:solidFill>
                <a:latin typeface="Calibri"/>
                <a:cs typeface="Calibri"/>
              </a:rPr>
              <a:t>energy.gov/sunshot</a:t>
            </a:r>
            <a:endParaRPr lang="en-US" sz="1200" b="0" i="0" dirty="0">
              <a:solidFill>
                <a:schemeClr val="tx2"/>
              </a:solidFill>
              <a:latin typeface="Calibri"/>
              <a:cs typeface="Calibri"/>
            </a:endParaRPr>
          </a:p>
        </p:txBody>
      </p:sp>
      <p:sp>
        <p:nvSpPr>
          <p:cNvPr id="15" name="Rectangle 14"/>
          <p:cNvSpPr/>
          <p:nvPr userDrawn="1"/>
        </p:nvSpPr>
        <p:spPr>
          <a:xfrm>
            <a:off x="8686800" y="6040792"/>
            <a:ext cx="457200" cy="3632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p:cNvSpPr>
            <a:spLocks noGrp="1"/>
          </p:cNvSpPr>
          <p:nvPr>
            <p:ph type="sldNum" sz="quarter" idx="4"/>
          </p:nvPr>
        </p:nvSpPr>
        <p:spPr>
          <a:xfrm>
            <a:off x="8686801" y="6066037"/>
            <a:ext cx="457200" cy="337988"/>
          </a:xfrm>
          <a:prstGeom prst="rect">
            <a:avLst/>
          </a:prstGeom>
        </p:spPr>
        <p:txBody>
          <a:bodyPr vert="horz" lIns="91440" tIns="45720" rIns="91440" bIns="45720" rtlCol="0" anchor="ctr"/>
          <a:lstStyle>
            <a:lvl1pPr algn="ctr">
              <a:defRPr lang="en-US" sz="1200" smtClean="0">
                <a:solidFill>
                  <a:schemeClr val="tx2"/>
                </a:solidFill>
              </a:defRPr>
            </a:lvl1pPr>
          </a:lstStyle>
          <a:p>
            <a:fld id="{27537EE1-6FBD-BC4E-9F2D-4B8DCA5BB3F0}" type="slidenum">
              <a:rPr lang="en-US" smtClean="0"/>
              <a:pPr/>
              <a:t>‹#›</a:t>
            </a:fld>
            <a:endParaRPr lang="en-US" dirty="0"/>
          </a:p>
        </p:txBody>
      </p:sp>
      <p:pic>
        <p:nvPicPr>
          <p:cNvPr id="17" name="Picture 16"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4226" y="5979114"/>
            <a:ext cx="1613974" cy="509308"/>
          </a:xfrm>
          <a:prstGeom prst="rect">
            <a:avLst/>
          </a:prstGeom>
        </p:spPr>
      </p:pic>
    </p:spTree>
    <p:extLst>
      <p:ext uri="{BB962C8B-B14F-4D97-AF65-F5344CB8AC3E}">
        <p14:creationId xmlns:p14="http://schemas.microsoft.com/office/powerpoint/2010/main" val="143265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Title 1"/>
          <p:cNvSpPr>
            <a:spLocks noGrp="1"/>
          </p:cNvSpPr>
          <p:nvPr>
            <p:ph type="title"/>
          </p:nvPr>
        </p:nvSpPr>
        <p:spPr>
          <a:xfrm>
            <a:off x="457200" y="274638"/>
            <a:ext cx="8229600" cy="886505"/>
          </a:xfrm>
        </p:spPr>
        <p:txBody>
          <a:bodyPr/>
          <a:lstStyle/>
          <a:p>
            <a:r>
              <a:rPr lang="en-US" dirty="0" smtClean="0"/>
              <a:t>Click to edit Master title style</a:t>
            </a:r>
            <a:endParaRPr lang="en-US" dirty="0"/>
          </a:p>
        </p:txBody>
      </p:sp>
      <p:sp>
        <p:nvSpPr>
          <p:cNvPr id="11" name="Rectangle 10"/>
          <p:cNvSpPr/>
          <p:nvPr userDrawn="1"/>
        </p:nvSpPr>
        <p:spPr>
          <a:xfrm>
            <a:off x="6844226" y="6423265"/>
            <a:ext cx="1431401" cy="276999"/>
          </a:xfrm>
          <a:prstGeom prst="rect">
            <a:avLst/>
          </a:prstGeom>
        </p:spPr>
        <p:txBody>
          <a:bodyPr wrap="none">
            <a:spAutoFit/>
          </a:bodyPr>
          <a:lstStyle/>
          <a:p>
            <a:pPr algn="l"/>
            <a:r>
              <a:rPr lang="en-US" sz="1200" b="0" i="0" dirty="0" smtClean="0">
                <a:solidFill>
                  <a:schemeClr val="tx2"/>
                </a:solidFill>
                <a:latin typeface="Calibri"/>
                <a:cs typeface="Calibri"/>
              </a:rPr>
              <a:t>energy.gov/sunshot</a:t>
            </a:r>
            <a:endParaRPr lang="en-US" sz="1200" b="0" i="0" dirty="0">
              <a:solidFill>
                <a:schemeClr val="tx2"/>
              </a:solidFill>
              <a:latin typeface="Calibri"/>
              <a:cs typeface="Calibri"/>
            </a:endParaRPr>
          </a:p>
        </p:txBody>
      </p:sp>
      <p:sp>
        <p:nvSpPr>
          <p:cNvPr id="12" name="Rectangle 11"/>
          <p:cNvSpPr/>
          <p:nvPr userDrawn="1"/>
        </p:nvSpPr>
        <p:spPr>
          <a:xfrm>
            <a:off x="8686800" y="6040792"/>
            <a:ext cx="457200" cy="3632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4"/>
          </p:nvPr>
        </p:nvSpPr>
        <p:spPr>
          <a:xfrm>
            <a:off x="8686801" y="6066037"/>
            <a:ext cx="457200" cy="337988"/>
          </a:xfrm>
          <a:prstGeom prst="rect">
            <a:avLst/>
          </a:prstGeom>
        </p:spPr>
        <p:txBody>
          <a:bodyPr vert="horz" lIns="91440" tIns="45720" rIns="91440" bIns="45720" rtlCol="0" anchor="ctr"/>
          <a:lstStyle>
            <a:lvl1pPr algn="ctr">
              <a:defRPr lang="en-US" sz="1200" smtClean="0">
                <a:solidFill>
                  <a:schemeClr val="tx2"/>
                </a:solidFill>
              </a:defRPr>
            </a:lvl1pPr>
          </a:lstStyle>
          <a:p>
            <a:fld id="{27537EE1-6FBD-BC4E-9F2D-4B8DCA5BB3F0}" type="slidenum">
              <a:rPr lang="en-US" smtClean="0"/>
              <a:pPr/>
              <a:t>‹#›</a:t>
            </a:fld>
            <a:endParaRPr lang="en-US" dirty="0"/>
          </a:p>
        </p:txBody>
      </p:sp>
      <p:pic>
        <p:nvPicPr>
          <p:cNvPr id="16" name="Picture 15"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4226" y="5979114"/>
            <a:ext cx="1613974" cy="509308"/>
          </a:xfrm>
          <a:prstGeom prst="rect">
            <a:avLst/>
          </a:prstGeom>
        </p:spPr>
      </p:pic>
    </p:spTree>
    <p:extLst>
      <p:ext uri="{BB962C8B-B14F-4D97-AF65-F5344CB8AC3E}">
        <p14:creationId xmlns:p14="http://schemas.microsoft.com/office/powerpoint/2010/main" val="252320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8466"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sp>
        <p:nvSpPr>
          <p:cNvPr id="2" name="Title 1"/>
          <p:cNvSpPr>
            <a:spLocks noGrp="1"/>
          </p:cNvSpPr>
          <p:nvPr>
            <p:ph type="title"/>
          </p:nvPr>
        </p:nvSpPr>
        <p:spPr>
          <a:xfrm>
            <a:off x="457200" y="4483103"/>
            <a:ext cx="8275561" cy="1362075"/>
          </a:xfrm>
        </p:spPr>
        <p:txBody>
          <a:bodyPr anchor="t">
            <a:normAutofit/>
          </a:bodyPr>
          <a:lstStyle>
            <a:lvl1pPr algn="l">
              <a:defRPr sz="2400" b="0" cap="all">
                <a:solidFill>
                  <a:schemeClr val="bg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2847444"/>
            <a:ext cx="8275561" cy="1500187"/>
          </a:xfrm>
        </p:spPr>
        <p:txBody>
          <a:bodyPr anchor="b">
            <a:normAutofit/>
          </a:bodyPr>
          <a:lstStyle>
            <a:lvl1pPr marL="0" indent="0">
              <a:buNone/>
              <a:defRPr sz="3200" b="1">
                <a:solidFill>
                  <a:srgbClr val="F38F2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8" name="Straight Connector 7"/>
          <p:cNvCxnSpPr/>
          <p:nvPr userDrawn="1"/>
        </p:nvCxnSpPr>
        <p:spPr>
          <a:xfrm>
            <a:off x="457200" y="4409350"/>
            <a:ext cx="8275561"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6844226" y="6423265"/>
            <a:ext cx="1431401" cy="276999"/>
          </a:xfrm>
          <a:prstGeom prst="rect">
            <a:avLst/>
          </a:prstGeom>
        </p:spPr>
        <p:txBody>
          <a:bodyPr wrap="none">
            <a:spAutoFit/>
          </a:bodyPr>
          <a:lstStyle/>
          <a:p>
            <a:pPr algn="l"/>
            <a:r>
              <a:rPr lang="en-US" sz="1200" b="0" i="0" dirty="0" smtClean="0">
                <a:solidFill>
                  <a:schemeClr val="tx2"/>
                </a:solidFill>
                <a:latin typeface="Calibri"/>
                <a:cs typeface="Calibri"/>
              </a:rPr>
              <a:t>energy.gov/sunshot</a:t>
            </a:r>
            <a:endParaRPr lang="en-US" sz="1200" b="0" i="0" dirty="0">
              <a:solidFill>
                <a:schemeClr val="tx2"/>
              </a:solidFill>
              <a:latin typeface="Calibri"/>
              <a:cs typeface="Calibri"/>
            </a:endParaRPr>
          </a:p>
        </p:txBody>
      </p:sp>
      <p:sp>
        <p:nvSpPr>
          <p:cNvPr id="12" name="Rectangle 11"/>
          <p:cNvSpPr/>
          <p:nvPr userDrawn="1"/>
        </p:nvSpPr>
        <p:spPr>
          <a:xfrm>
            <a:off x="8686800" y="6040792"/>
            <a:ext cx="457200" cy="3632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4"/>
          </p:nvPr>
        </p:nvSpPr>
        <p:spPr>
          <a:xfrm>
            <a:off x="8686801" y="6066037"/>
            <a:ext cx="457200" cy="337988"/>
          </a:xfrm>
          <a:prstGeom prst="rect">
            <a:avLst/>
          </a:prstGeom>
        </p:spPr>
        <p:txBody>
          <a:bodyPr vert="horz" lIns="91440" tIns="45720" rIns="91440" bIns="45720" rtlCol="0" anchor="ctr"/>
          <a:lstStyle>
            <a:lvl1pPr algn="ctr">
              <a:defRPr lang="en-US" sz="1200" smtClean="0">
                <a:solidFill>
                  <a:schemeClr val="tx2"/>
                </a:solidFill>
              </a:defRPr>
            </a:lvl1pPr>
          </a:lstStyle>
          <a:p>
            <a:fld id="{27537EE1-6FBD-BC4E-9F2D-4B8DCA5BB3F0}" type="slidenum">
              <a:rPr lang="en-US" smtClean="0"/>
              <a:pPr/>
              <a:t>‹#›</a:t>
            </a:fld>
            <a:endParaRPr lang="en-US" dirty="0"/>
          </a:p>
        </p:txBody>
      </p:sp>
      <p:pic>
        <p:nvPicPr>
          <p:cNvPr id="14" name="Picture 13"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4226" y="5979114"/>
            <a:ext cx="1613974" cy="509308"/>
          </a:xfrm>
          <a:prstGeom prst="rect">
            <a:avLst/>
          </a:prstGeom>
        </p:spPr>
      </p:pic>
    </p:spTree>
    <p:extLst>
      <p:ext uri="{BB962C8B-B14F-4D97-AF65-F5344CB8AC3E}">
        <p14:creationId xmlns:p14="http://schemas.microsoft.com/office/powerpoint/2010/main" val="260635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67155"/>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67155"/>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8699745" y="6056355"/>
            <a:ext cx="444255" cy="365125"/>
          </a:xfrm>
          <a:prstGeom prst="rect">
            <a:avLst/>
          </a:prstGeom>
        </p:spPr>
        <p:txBody>
          <a:bodyPr/>
          <a:lstStyle/>
          <a:p>
            <a:fld id="{27537EE1-6FBD-BC4E-9F2D-4B8DCA5BB3F0}" type="slidenum">
              <a:rPr lang="en-US" smtClean="0"/>
              <a:t>‹#›</a:t>
            </a:fld>
            <a:endParaRPr lang="en-US"/>
          </a:p>
        </p:txBody>
      </p:sp>
      <p:sp>
        <p:nvSpPr>
          <p:cNvPr id="6" name="Title 1"/>
          <p:cNvSpPr>
            <a:spLocks noGrp="1"/>
          </p:cNvSpPr>
          <p:nvPr>
            <p:ph type="title"/>
          </p:nvPr>
        </p:nvSpPr>
        <p:spPr>
          <a:xfrm>
            <a:off x="457200" y="274638"/>
            <a:ext cx="8229600" cy="88650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6328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3089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3089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8686800" y="6054462"/>
            <a:ext cx="457200" cy="365125"/>
          </a:xfrm>
          <a:prstGeom prst="rect">
            <a:avLst/>
          </a:prstGeom>
        </p:spPr>
        <p:txBody>
          <a:bodyPr/>
          <a:lstStyle/>
          <a:p>
            <a:fld id="{27537EE1-6FBD-BC4E-9F2D-4B8DCA5BB3F0}" type="slidenum">
              <a:rPr lang="en-US" smtClean="0"/>
              <a:t>‹#›</a:t>
            </a:fld>
            <a:endParaRPr lang="en-US"/>
          </a:p>
        </p:txBody>
      </p:sp>
      <p:sp>
        <p:nvSpPr>
          <p:cNvPr id="8" name="Title 1"/>
          <p:cNvSpPr>
            <a:spLocks noGrp="1"/>
          </p:cNvSpPr>
          <p:nvPr>
            <p:ph type="title"/>
          </p:nvPr>
        </p:nvSpPr>
        <p:spPr>
          <a:xfrm>
            <a:off x="457200" y="274638"/>
            <a:ext cx="8229600" cy="88650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1253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686800" y="6047247"/>
            <a:ext cx="457200" cy="365125"/>
          </a:xfrm>
          <a:prstGeom prst="rect">
            <a:avLst/>
          </a:prstGeom>
        </p:spPr>
        <p:txBody>
          <a:bodyPr/>
          <a:lstStyle/>
          <a:p>
            <a:fld id="{27537EE1-6FBD-BC4E-9F2D-4B8DCA5BB3F0}" type="slidenum">
              <a:rPr lang="en-US" smtClean="0"/>
              <a:t>‹#›</a:t>
            </a:fld>
            <a:endParaRPr lang="en-US"/>
          </a:p>
        </p:txBody>
      </p:sp>
    </p:spTree>
    <p:extLst>
      <p:ext uri="{BB962C8B-B14F-4D97-AF65-F5344CB8AC3E}">
        <p14:creationId xmlns:p14="http://schemas.microsoft.com/office/powerpoint/2010/main" val="670426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sp>
        <p:nvSpPr>
          <p:cNvPr id="2" name="Rectangle 1"/>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6844226" y="6423265"/>
            <a:ext cx="1431401" cy="276999"/>
          </a:xfrm>
          <a:prstGeom prst="rect">
            <a:avLst/>
          </a:prstGeom>
        </p:spPr>
        <p:txBody>
          <a:bodyPr wrap="none">
            <a:spAutoFit/>
          </a:bodyPr>
          <a:lstStyle/>
          <a:p>
            <a:pPr algn="l"/>
            <a:r>
              <a:rPr lang="en-US" sz="1200" b="0" i="0" dirty="0" smtClean="0">
                <a:solidFill>
                  <a:schemeClr val="tx2"/>
                </a:solidFill>
                <a:latin typeface="Calibri"/>
                <a:cs typeface="Calibri"/>
              </a:rPr>
              <a:t>energy.gov/sunshot</a:t>
            </a:r>
            <a:endParaRPr lang="en-US" sz="1200" b="0" i="0" dirty="0">
              <a:solidFill>
                <a:schemeClr val="tx2"/>
              </a:solidFill>
              <a:latin typeface="Calibri"/>
              <a:cs typeface="Calibri"/>
            </a:endParaRPr>
          </a:p>
        </p:txBody>
      </p:sp>
      <p:sp>
        <p:nvSpPr>
          <p:cNvPr id="9" name="Rectangle 8"/>
          <p:cNvSpPr/>
          <p:nvPr userDrawn="1"/>
        </p:nvSpPr>
        <p:spPr>
          <a:xfrm>
            <a:off x="8686800" y="6040792"/>
            <a:ext cx="457200" cy="3632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8686801" y="6066037"/>
            <a:ext cx="457200" cy="337988"/>
          </a:xfrm>
          <a:prstGeom prst="rect">
            <a:avLst/>
          </a:prstGeom>
        </p:spPr>
        <p:txBody>
          <a:bodyPr vert="horz" lIns="91440" tIns="45720" rIns="91440" bIns="45720" rtlCol="0" anchor="ctr"/>
          <a:lstStyle>
            <a:lvl1pPr algn="ctr">
              <a:defRPr lang="en-US" sz="1200" smtClean="0">
                <a:solidFill>
                  <a:schemeClr val="tx2"/>
                </a:solidFill>
              </a:defRPr>
            </a:lvl1pPr>
          </a:lstStyle>
          <a:p>
            <a:fld id="{27537EE1-6FBD-BC4E-9F2D-4B8DCA5BB3F0}" type="slidenum">
              <a:rPr lang="en-US" smtClean="0"/>
              <a:pPr/>
              <a:t>‹#›</a:t>
            </a:fld>
            <a:endParaRPr lang="en-US" dirty="0"/>
          </a:p>
        </p:txBody>
      </p:sp>
      <p:pic>
        <p:nvPicPr>
          <p:cNvPr id="11" name="Picture 10"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4226" y="5979114"/>
            <a:ext cx="1613974" cy="509308"/>
          </a:xfrm>
          <a:prstGeom prst="rect">
            <a:avLst/>
          </a:prstGeom>
        </p:spPr>
      </p:pic>
    </p:spTree>
    <p:extLst>
      <p:ext uri="{BB962C8B-B14F-4D97-AF65-F5344CB8AC3E}">
        <p14:creationId xmlns:p14="http://schemas.microsoft.com/office/powerpoint/2010/main" val="59874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unShot &#10;U.S. Department of Energy"/>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88650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457200" y="1028808"/>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6844226" y="6423265"/>
            <a:ext cx="1431401" cy="276999"/>
          </a:xfrm>
          <a:prstGeom prst="rect">
            <a:avLst/>
          </a:prstGeom>
        </p:spPr>
        <p:txBody>
          <a:bodyPr wrap="none">
            <a:spAutoFit/>
          </a:bodyPr>
          <a:lstStyle/>
          <a:p>
            <a:pPr algn="l"/>
            <a:r>
              <a:rPr lang="en-US" sz="1200" b="0" i="0" dirty="0" smtClean="0">
                <a:solidFill>
                  <a:schemeClr val="tx2"/>
                </a:solidFill>
                <a:latin typeface="Calibri"/>
                <a:cs typeface="Calibri"/>
              </a:rPr>
              <a:t>energy.gov/sunshot</a:t>
            </a:r>
            <a:endParaRPr lang="en-US" sz="1200" b="0" i="0" dirty="0">
              <a:solidFill>
                <a:schemeClr val="tx2"/>
              </a:solidFill>
              <a:latin typeface="Calibri"/>
              <a:cs typeface="Calibri"/>
            </a:endParaRPr>
          </a:p>
        </p:txBody>
      </p:sp>
      <p:sp>
        <p:nvSpPr>
          <p:cNvPr id="13" name="Rectangle 12"/>
          <p:cNvSpPr/>
          <p:nvPr userDrawn="1"/>
        </p:nvSpPr>
        <p:spPr>
          <a:xfrm>
            <a:off x="8686800" y="6040792"/>
            <a:ext cx="457200" cy="36323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5"/>
          <p:cNvSpPr>
            <a:spLocks noGrp="1"/>
          </p:cNvSpPr>
          <p:nvPr>
            <p:ph type="sldNum" sz="quarter" idx="4"/>
          </p:nvPr>
        </p:nvSpPr>
        <p:spPr>
          <a:xfrm>
            <a:off x="8686801" y="6066037"/>
            <a:ext cx="457200" cy="337988"/>
          </a:xfrm>
          <a:prstGeom prst="rect">
            <a:avLst/>
          </a:prstGeom>
        </p:spPr>
        <p:txBody>
          <a:bodyPr vert="horz" lIns="91440" tIns="45720" rIns="91440" bIns="45720" rtlCol="0" anchor="ctr"/>
          <a:lstStyle>
            <a:lvl1pPr algn="ctr">
              <a:defRPr lang="en-US" sz="1200" smtClean="0">
                <a:solidFill>
                  <a:schemeClr val="tx2"/>
                </a:solidFill>
              </a:defRPr>
            </a:lvl1pPr>
          </a:lstStyle>
          <a:p>
            <a:fld id="{27537EE1-6FBD-BC4E-9F2D-4B8DCA5BB3F0}" type="slidenum">
              <a:rPr lang="en-US" smtClean="0"/>
              <a:pPr/>
              <a:t>‹#›</a:t>
            </a:fld>
            <a:endParaRPr lang="en-US" dirty="0"/>
          </a:p>
        </p:txBody>
      </p:sp>
      <p:pic>
        <p:nvPicPr>
          <p:cNvPr id="16" name="Picture 15" descr="SunShot &#10;U.S. Department of Energy"/>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844226" y="5979114"/>
            <a:ext cx="1613974" cy="509308"/>
          </a:xfrm>
          <a:prstGeom prst="rect">
            <a:avLst/>
          </a:prstGeom>
        </p:spPr>
      </p:pic>
    </p:spTree>
    <p:extLst>
      <p:ext uri="{BB962C8B-B14F-4D97-AF65-F5344CB8AC3E}">
        <p14:creationId xmlns:p14="http://schemas.microsoft.com/office/powerpoint/2010/main" val="3910616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0" r:id="rId4"/>
    <p:sldLayoutId id="2147483651" r:id="rId5"/>
    <p:sldLayoutId id="2147483652" r:id="rId6"/>
    <p:sldLayoutId id="2147483653" r:id="rId7"/>
    <p:sldLayoutId id="2147483654" r:id="rId8"/>
    <p:sldLayoutId id="2147483655" r:id="rId9"/>
    <p:sldLayoutId id="2147483661" r:id="rId10"/>
    <p:sldLayoutId id="2147483657" r:id="rId11"/>
    <p:sldLayoutId id="2147483659" r:id="rId12"/>
  </p:sldLayoutIdLst>
  <p:timing>
    <p:tnLst>
      <p:par>
        <p:cTn id="1" dur="indefinite" restart="never" nodeType="tmRoot"/>
      </p:par>
    </p:tnLst>
  </p:timing>
  <p:hf sldNum="0" hdr="0" ftr="0"/>
  <p:txStyles>
    <p:titleStyle>
      <a:lvl1pPr algn="l" defTabSz="457200" rtl="0" eaLnBrk="1" latinLnBrk="0" hangingPunct="1">
        <a:spcBef>
          <a:spcPct val="0"/>
        </a:spcBef>
        <a:buNone/>
        <a:defRPr sz="2800" b="1" i="0" kern="1200">
          <a:solidFill>
            <a:srgbClr val="F38F26"/>
          </a:solidFill>
          <a:latin typeface="Calibri"/>
          <a:ea typeface="+mj-ea"/>
          <a:cs typeface="Calibri"/>
        </a:defRPr>
      </a:lvl1pPr>
    </p:titleStyle>
    <p:body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png"/><Relationship Id="rId16"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9904" y="2974966"/>
            <a:ext cx="5394211" cy="1701486"/>
          </a:xfrm>
        </p:spPr>
        <p:txBody>
          <a:bodyPr>
            <a:normAutofit fontScale="90000"/>
          </a:bodyPr>
          <a:lstStyle/>
          <a:p>
            <a:r>
              <a:rPr lang="en-US" dirty="0"/>
              <a:t>Making </a:t>
            </a:r>
            <a:r>
              <a:rPr lang="en-US" dirty="0" smtClean="0"/>
              <a:t>Solar </a:t>
            </a:r>
            <a:r>
              <a:rPr lang="en-US" dirty="0"/>
              <a:t>E</a:t>
            </a:r>
            <a:r>
              <a:rPr lang="en-US" dirty="0" smtClean="0"/>
              <a:t>nergy </a:t>
            </a:r>
            <a:r>
              <a:rPr lang="en-US" dirty="0"/>
              <a:t>A</a:t>
            </a:r>
            <a:r>
              <a:rPr lang="en-US" dirty="0" smtClean="0"/>
              <a:t>ffordable </a:t>
            </a:r>
            <a:r>
              <a:rPr lang="en-US" dirty="0"/>
              <a:t>for all </a:t>
            </a:r>
            <a:r>
              <a:rPr lang="en-US" dirty="0" smtClean="0"/>
              <a:t>Americans</a:t>
            </a:r>
            <a:r>
              <a:rPr lang="en-US" dirty="0"/>
              <a:t>: </a:t>
            </a:r>
            <a:endParaRPr lang="en-US" dirty="0">
              <a:solidFill>
                <a:schemeClr val="bg2">
                  <a:lumMod val="50000"/>
                </a:schemeClr>
              </a:solidFill>
            </a:endParaRPr>
          </a:p>
        </p:txBody>
      </p:sp>
      <p:sp>
        <p:nvSpPr>
          <p:cNvPr id="3" name="Subtitle 2"/>
          <p:cNvSpPr>
            <a:spLocks noGrp="1"/>
          </p:cNvSpPr>
          <p:nvPr>
            <p:ph type="subTitle" idx="1"/>
          </p:nvPr>
        </p:nvSpPr>
        <p:spPr>
          <a:xfrm>
            <a:off x="3289904" y="4804960"/>
            <a:ext cx="5168296" cy="600012"/>
          </a:xfrm>
        </p:spPr>
        <p:txBody>
          <a:bodyPr>
            <a:normAutofit fontScale="85000" lnSpcReduction="20000"/>
          </a:bodyPr>
          <a:lstStyle/>
          <a:p>
            <a:r>
              <a:rPr lang="en-US" dirty="0"/>
              <a:t>The </a:t>
            </a:r>
            <a:r>
              <a:rPr lang="en-US" dirty="0" smtClean="0"/>
              <a:t>U.S. Department of Energy SunShot </a:t>
            </a:r>
            <a:r>
              <a:rPr lang="en-US" dirty="0"/>
              <a:t>Initiative</a:t>
            </a:r>
          </a:p>
        </p:txBody>
      </p:sp>
      <p:sp>
        <p:nvSpPr>
          <p:cNvPr id="4" name="Text Placeholder 3"/>
          <p:cNvSpPr>
            <a:spLocks noGrp="1"/>
          </p:cNvSpPr>
          <p:nvPr>
            <p:ph type="body" sz="quarter" idx="10"/>
          </p:nvPr>
        </p:nvSpPr>
        <p:spPr/>
        <p:txBody>
          <a:bodyPr/>
          <a:lstStyle/>
          <a:p>
            <a:r>
              <a:rPr lang="en-US" sz="1800" b="1" dirty="0"/>
              <a:t>Minh Le, Director, </a:t>
            </a:r>
            <a:endParaRPr lang="en-US" sz="1800" b="1" dirty="0" smtClean="0"/>
          </a:p>
          <a:p>
            <a:r>
              <a:rPr lang="en-US" i="1" dirty="0" smtClean="0"/>
              <a:t>U.S</a:t>
            </a:r>
            <a:r>
              <a:rPr lang="en-US" i="1" dirty="0"/>
              <a:t>. Department of Energy </a:t>
            </a:r>
            <a:endParaRPr lang="en-US" i="1" dirty="0" smtClean="0"/>
          </a:p>
          <a:p>
            <a:r>
              <a:rPr lang="en-US" i="1" dirty="0" smtClean="0"/>
              <a:t>Solar </a:t>
            </a:r>
            <a:r>
              <a:rPr lang="en-US" i="1" dirty="0"/>
              <a:t>Energy Technologies Office</a:t>
            </a:r>
          </a:p>
        </p:txBody>
      </p:sp>
      <p:sp>
        <p:nvSpPr>
          <p:cNvPr id="5" name="Date Placeholder 4"/>
          <p:cNvSpPr>
            <a:spLocks noGrp="1"/>
          </p:cNvSpPr>
          <p:nvPr>
            <p:ph type="dt" sz="half" idx="2"/>
          </p:nvPr>
        </p:nvSpPr>
        <p:spPr>
          <a:xfrm>
            <a:off x="2952272" y="5981154"/>
            <a:ext cx="2133600" cy="365125"/>
          </a:xfrm>
        </p:spPr>
        <p:txBody>
          <a:bodyPr/>
          <a:lstStyle/>
          <a:p>
            <a:r>
              <a:rPr lang="en-US" dirty="0" smtClean="0"/>
              <a:t>March 12, 2015</a:t>
            </a:r>
            <a:endParaRPr lang="en-US" dirty="0"/>
          </a:p>
        </p:txBody>
      </p:sp>
    </p:spTree>
    <p:extLst>
      <p:ext uri="{BB962C8B-B14F-4D97-AF65-F5344CB8AC3E}">
        <p14:creationId xmlns:p14="http://schemas.microsoft.com/office/powerpoint/2010/main" val="2289860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457200" y="1261742"/>
            <a:ext cx="8229600" cy="530956"/>
          </a:xfrm>
        </p:spPr>
        <p:txBody>
          <a:bodyPr>
            <a:normAutofit/>
          </a:bodyPr>
          <a:lstStyle/>
          <a:p>
            <a:pPr marL="0" indent="0">
              <a:buNone/>
            </a:pPr>
            <a:r>
              <a:rPr lang="en-US" sz="2000" b="1" dirty="0" smtClean="0">
                <a:solidFill>
                  <a:schemeClr val="accent2"/>
                </a:solidFill>
              </a:rPr>
              <a:t>Increasing capacity, lowering costs</a:t>
            </a:r>
            <a:endParaRPr lang="en-US" sz="2000" dirty="0">
              <a:solidFill>
                <a:schemeClr val="accent2"/>
              </a:solidFill>
            </a:endParaRPr>
          </a:p>
        </p:txBody>
      </p:sp>
      <p:sp>
        <p:nvSpPr>
          <p:cNvPr id="2" name="Title 1"/>
          <p:cNvSpPr>
            <a:spLocks noGrp="1"/>
          </p:cNvSpPr>
          <p:nvPr>
            <p:ph type="title"/>
          </p:nvPr>
        </p:nvSpPr>
        <p:spPr/>
        <p:txBody>
          <a:bodyPr>
            <a:normAutofit/>
          </a:bodyPr>
          <a:lstStyle/>
          <a:p>
            <a:r>
              <a:rPr lang="en-US" dirty="0" smtClean="0"/>
              <a:t>State of Solar Energy in the U.S.</a:t>
            </a:r>
            <a:endParaRPr lang="en-US" dirty="0"/>
          </a:p>
        </p:txBody>
      </p:sp>
      <p:grpSp>
        <p:nvGrpSpPr>
          <p:cNvPr id="10" name="Group 9"/>
          <p:cNvGrpSpPr/>
          <p:nvPr/>
        </p:nvGrpSpPr>
        <p:grpSpPr>
          <a:xfrm>
            <a:off x="553584" y="2007941"/>
            <a:ext cx="3782641" cy="2254858"/>
            <a:chOff x="504234" y="1963889"/>
            <a:chExt cx="5813683" cy="3465577"/>
          </a:xfrm>
        </p:grpSpPr>
        <p:pic>
          <p:nvPicPr>
            <p:cNvPr id="5" name="Picture 4" descr="2-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234" y="2259546"/>
              <a:ext cx="5376672" cy="3169920"/>
            </a:xfrm>
            <a:prstGeom prst="rect">
              <a:avLst/>
            </a:prstGeom>
          </p:spPr>
        </p:pic>
        <p:sp>
          <p:nvSpPr>
            <p:cNvPr id="6" name="TextBox 5"/>
            <p:cNvSpPr txBox="1"/>
            <p:nvPr/>
          </p:nvSpPr>
          <p:spPr>
            <a:xfrm>
              <a:off x="1101070" y="3379983"/>
              <a:ext cx="733179" cy="734563"/>
            </a:xfrm>
            <a:prstGeom prst="rect">
              <a:avLst/>
            </a:prstGeom>
            <a:noFill/>
          </p:spPr>
          <p:txBody>
            <a:bodyPr wrap="none" rtlCol="0">
              <a:spAutoFit/>
            </a:bodyPr>
            <a:lstStyle/>
            <a:p>
              <a:pPr algn="ctr">
                <a:lnSpc>
                  <a:spcPct val="80000"/>
                </a:lnSpc>
              </a:pPr>
              <a:r>
                <a:rPr lang="en-US" b="1" dirty="0" smtClean="0">
                  <a:solidFill>
                    <a:schemeClr val="accent2">
                      <a:lumMod val="50000"/>
                    </a:schemeClr>
                  </a:solidFill>
                  <a:latin typeface="Calibri"/>
                  <a:cs typeface="Calibri"/>
                </a:rPr>
                <a:t>20</a:t>
              </a:r>
            </a:p>
            <a:p>
              <a:pPr algn="ctr">
                <a:lnSpc>
                  <a:spcPct val="80000"/>
                </a:lnSpc>
              </a:pPr>
              <a:r>
                <a:rPr lang="en-US" b="1" dirty="0" smtClean="0">
                  <a:solidFill>
                    <a:schemeClr val="accent2">
                      <a:lumMod val="50000"/>
                    </a:schemeClr>
                  </a:solidFill>
                  <a:latin typeface="Calibri"/>
                  <a:cs typeface="Calibri"/>
                </a:rPr>
                <a:t>GW</a:t>
              </a:r>
              <a:endParaRPr lang="en-US" b="1" dirty="0">
                <a:solidFill>
                  <a:schemeClr val="accent2">
                    <a:lumMod val="50000"/>
                  </a:schemeClr>
                </a:solidFill>
                <a:latin typeface="Calibri"/>
                <a:cs typeface="Calibri"/>
              </a:endParaRPr>
            </a:p>
          </p:txBody>
        </p:sp>
        <p:sp>
          <p:nvSpPr>
            <p:cNvPr id="7" name="TextBox 6"/>
            <p:cNvSpPr txBox="1"/>
            <p:nvPr/>
          </p:nvSpPr>
          <p:spPr>
            <a:xfrm>
              <a:off x="2786920" y="3302385"/>
              <a:ext cx="3530997" cy="1277191"/>
            </a:xfrm>
            <a:prstGeom prst="rect">
              <a:avLst/>
            </a:prstGeom>
            <a:noFill/>
          </p:spPr>
          <p:txBody>
            <a:bodyPr wrap="none" rtlCol="0">
              <a:spAutoFit/>
            </a:bodyPr>
            <a:lstStyle/>
            <a:p>
              <a:pPr algn="ctr"/>
              <a:r>
                <a:rPr lang="en-US" sz="3200" b="1" dirty="0" smtClean="0">
                  <a:solidFill>
                    <a:srgbClr val="1C997B"/>
                  </a:solidFill>
                  <a:latin typeface="Calibri"/>
                  <a:cs typeface="Calibri"/>
                </a:rPr>
                <a:t>4,000,000</a:t>
              </a:r>
              <a:endParaRPr lang="en-US" sz="3200" b="1" dirty="0">
                <a:solidFill>
                  <a:srgbClr val="1C997B"/>
                </a:solidFill>
                <a:latin typeface="Calibri"/>
                <a:cs typeface="Calibri"/>
              </a:endParaRPr>
            </a:p>
            <a:p>
              <a:pPr algn="ctr"/>
              <a:r>
                <a:rPr lang="en-US" sz="1600" dirty="0">
                  <a:solidFill>
                    <a:srgbClr val="1C997B"/>
                  </a:solidFill>
                  <a:latin typeface="Calibri"/>
                  <a:cs typeface="Calibri"/>
                </a:rPr>
                <a:t>average American homes</a:t>
              </a:r>
            </a:p>
          </p:txBody>
        </p:sp>
        <p:sp>
          <p:nvSpPr>
            <p:cNvPr id="8" name="TextBox 7"/>
            <p:cNvSpPr txBox="1"/>
            <p:nvPr/>
          </p:nvSpPr>
          <p:spPr>
            <a:xfrm>
              <a:off x="1742906" y="1963889"/>
              <a:ext cx="2805681" cy="397348"/>
            </a:xfrm>
            <a:prstGeom prst="rect">
              <a:avLst/>
            </a:prstGeom>
            <a:noFill/>
          </p:spPr>
          <p:txBody>
            <a:bodyPr wrap="none" rtlCol="0">
              <a:spAutoFit/>
            </a:bodyPr>
            <a:lstStyle/>
            <a:p>
              <a:pPr algn="ctr">
                <a:lnSpc>
                  <a:spcPct val="60000"/>
                </a:lnSpc>
              </a:pPr>
              <a:r>
                <a:rPr lang="en-US" dirty="0" smtClean="0">
                  <a:solidFill>
                    <a:schemeClr val="accent6"/>
                  </a:solidFill>
                  <a:latin typeface="Calibri"/>
                  <a:cs typeface="Calibri"/>
                </a:rPr>
                <a:t>By end of  </a:t>
              </a:r>
              <a:r>
                <a:rPr lang="en-US" b="1" dirty="0" smtClean="0">
                  <a:solidFill>
                    <a:schemeClr val="accent6"/>
                  </a:solidFill>
                  <a:latin typeface="Calibri"/>
                  <a:cs typeface="Calibri"/>
                </a:rPr>
                <a:t>2014…</a:t>
              </a:r>
              <a:endParaRPr lang="en-US" b="1" dirty="0">
                <a:solidFill>
                  <a:schemeClr val="accent6"/>
                </a:solidFill>
                <a:latin typeface="Calibri"/>
                <a:cs typeface="Calibri"/>
              </a:endParaRPr>
            </a:p>
          </p:txBody>
        </p:sp>
        <p:sp>
          <p:nvSpPr>
            <p:cNvPr id="9" name="Rectangle 8"/>
            <p:cNvSpPr/>
            <p:nvPr/>
          </p:nvSpPr>
          <p:spPr>
            <a:xfrm>
              <a:off x="3266962" y="3154121"/>
              <a:ext cx="2488384" cy="394194"/>
            </a:xfrm>
            <a:prstGeom prst="rect">
              <a:avLst/>
            </a:prstGeom>
          </p:spPr>
          <p:txBody>
            <a:bodyPr wrap="none">
              <a:spAutoFit/>
            </a:bodyPr>
            <a:lstStyle/>
            <a:p>
              <a:pPr algn="ctr">
                <a:lnSpc>
                  <a:spcPct val="60000"/>
                </a:lnSpc>
              </a:pPr>
              <a:r>
                <a:rPr lang="en-US" sz="1600" dirty="0">
                  <a:solidFill>
                    <a:srgbClr val="1C997B"/>
                  </a:solidFill>
                  <a:latin typeface="Calibri"/>
                  <a:cs typeface="Calibri"/>
                </a:rPr>
                <a:t>Enough to </a:t>
              </a:r>
              <a:r>
                <a:rPr lang="en-US" sz="1600" dirty="0" smtClean="0">
                  <a:solidFill>
                    <a:srgbClr val="1C997B"/>
                  </a:solidFill>
                  <a:latin typeface="Calibri"/>
                  <a:cs typeface="Calibri"/>
                </a:rPr>
                <a:t>power</a:t>
              </a:r>
              <a:endParaRPr lang="en-US" sz="1600" dirty="0">
                <a:solidFill>
                  <a:srgbClr val="1C997B"/>
                </a:solidFill>
                <a:latin typeface="Calibri"/>
                <a:cs typeface="Calibri"/>
              </a:endParaRPr>
            </a:p>
          </p:txBody>
        </p:sp>
      </p:grpSp>
      <p:grpSp>
        <p:nvGrpSpPr>
          <p:cNvPr id="19" name="Group 18"/>
          <p:cNvGrpSpPr/>
          <p:nvPr/>
        </p:nvGrpSpPr>
        <p:grpSpPr>
          <a:xfrm>
            <a:off x="5380183" y="1369137"/>
            <a:ext cx="2533053" cy="625452"/>
            <a:chOff x="6370546" y="2300821"/>
            <a:chExt cx="2533053" cy="625452"/>
          </a:xfrm>
        </p:grpSpPr>
        <p:pic>
          <p:nvPicPr>
            <p:cNvPr id="16" name="Picture 15" descr="4-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546" y="2389825"/>
              <a:ext cx="1676400" cy="536448"/>
            </a:xfrm>
            <a:prstGeom prst="rect">
              <a:avLst/>
            </a:prstGeom>
          </p:spPr>
        </p:pic>
        <p:sp>
          <p:nvSpPr>
            <p:cNvPr id="17" name="TextBox 16"/>
            <p:cNvSpPr txBox="1"/>
            <p:nvPr/>
          </p:nvSpPr>
          <p:spPr>
            <a:xfrm>
              <a:off x="8003793" y="2300821"/>
              <a:ext cx="899806" cy="584776"/>
            </a:xfrm>
            <a:prstGeom prst="rect">
              <a:avLst/>
            </a:prstGeom>
            <a:noFill/>
          </p:spPr>
          <p:txBody>
            <a:bodyPr wrap="none" rtlCol="0" anchor="ctr">
              <a:spAutoFit/>
            </a:bodyPr>
            <a:lstStyle/>
            <a:p>
              <a:pPr algn="ctr"/>
              <a:r>
                <a:rPr lang="en-US" sz="3200" b="1" dirty="0" smtClean="0">
                  <a:solidFill>
                    <a:schemeClr val="accent5"/>
                  </a:solidFill>
                  <a:latin typeface="Calibri"/>
                  <a:cs typeface="Calibri"/>
                </a:rPr>
                <a:t>64%</a:t>
              </a:r>
              <a:endParaRPr lang="en-US" sz="3200" dirty="0">
                <a:solidFill>
                  <a:schemeClr val="accent5"/>
                </a:solidFill>
                <a:latin typeface="Calibri"/>
                <a:cs typeface="Calibri"/>
              </a:endParaRPr>
            </a:p>
          </p:txBody>
        </p:sp>
      </p:grpSp>
      <p:grpSp>
        <p:nvGrpSpPr>
          <p:cNvPr id="32" name="Group 31"/>
          <p:cNvGrpSpPr/>
          <p:nvPr/>
        </p:nvGrpSpPr>
        <p:grpSpPr>
          <a:xfrm>
            <a:off x="5353926" y="2193999"/>
            <a:ext cx="2157707" cy="2340035"/>
            <a:chOff x="3998257" y="1328576"/>
            <a:chExt cx="2157707" cy="2340035"/>
          </a:xfrm>
        </p:grpSpPr>
        <p:pic>
          <p:nvPicPr>
            <p:cNvPr id="13" name="Picture 12" descr="3-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8746" y="1328576"/>
              <a:ext cx="1475366" cy="1475366"/>
            </a:xfrm>
            <a:prstGeom prst="rect">
              <a:avLst/>
            </a:prstGeom>
          </p:spPr>
        </p:pic>
        <p:sp>
          <p:nvSpPr>
            <p:cNvPr id="15" name="TextBox 14"/>
            <p:cNvSpPr txBox="1"/>
            <p:nvPr/>
          </p:nvSpPr>
          <p:spPr>
            <a:xfrm>
              <a:off x="3998257" y="2899170"/>
              <a:ext cx="2157707" cy="769441"/>
            </a:xfrm>
            <a:prstGeom prst="rect">
              <a:avLst/>
            </a:prstGeom>
            <a:noFill/>
          </p:spPr>
          <p:txBody>
            <a:bodyPr wrap="none" rtlCol="0">
              <a:spAutoFit/>
            </a:bodyPr>
            <a:lstStyle/>
            <a:p>
              <a:pPr algn="ctr"/>
              <a:r>
                <a:rPr lang="en-US" sz="2200" b="1" dirty="0" smtClean="0">
                  <a:solidFill>
                    <a:srgbClr val="1C997B"/>
                  </a:solidFill>
                  <a:latin typeface="Calibri"/>
                  <a:cs typeface="Calibri"/>
                </a:rPr>
                <a:t>From 2008-2016,</a:t>
              </a:r>
            </a:p>
            <a:p>
              <a:pPr algn="ctr"/>
              <a:r>
                <a:rPr lang="en-US" sz="2200" b="1" dirty="0" smtClean="0">
                  <a:solidFill>
                    <a:srgbClr val="1C997B"/>
                  </a:solidFill>
                  <a:latin typeface="Calibri"/>
                  <a:cs typeface="Calibri"/>
                </a:rPr>
                <a:t>22x more solar</a:t>
              </a:r>
              <a:endParaRPr lang="en-US" sz="2200" b="1" dirty="0">
                <a:solidFill>
                  <a:srgbClr val="1C997B"/>
                </a:solidFill>
                <a:latin typeface="Calibri"/>
                <a:cs typeface="Calibri"/>
              </a:endParaRPr>
            </a:p>
          </p:txBody>
        </p:sp>
      </p:grpSp>
      <p:sp>
        <p:nvSpPr>
          <p:cNvPr id="34" name="Content Placeholder 2"/>
          <p:cNvSpPr txBox="1">
            <a:spLocks/>
          </p:cNvSpPr>
          <p:nvPr/>
        </p:nvSpPr>
        <p:spPr>
          <a:xfrm>
            <a:off x="418104" y="4545564"/>
            <a:ext cx="4022954" cy="4082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solidFill>
                  <a:schemeClr val="accent2"/>
                </a:solidFill>
              </a:rPr>
              <a:t>Creating jobs, economic growth</a:t>
            </a:r>
            <a:endParaRPr lang="en-US" sz="2000" dirty="0">
              <a:solidFill>
                <a:schemeClr val="accent2"/>
              </a:solidFill>
            </a:endParaRPr>
          </a:p>
        </p:txBody>
      </p:sp>
      <p:pic>
        <p:nvPicPr>
          <p:cNvPr id="38" name="Picture 37" descr="economy-0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4879" y="5229192"/>
            <a:ext cx="859536" cy="640080"/>
          </a:xfrm>
          <a:prstGeom prst="rect">
            <a:avLst/>
          </a:prstGeom>
        </p:spPr>
      </p:pic>
      <p:pic>
        <p:nvPicPr>
          <p:cNvPr id="43" name="Picture 42" descr="economy-0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5217" y="5222710"/>
            <a:ext cx="1511808" cy="627888"/>
          </a:xfrm>
          <a:prstGeom prst="rect">
            <a:avLst/>
          </a:prstGeom>
        </p:spPr>
      </p:pic>
      <p:pic>
        <p:nvPicPr>
          <p:cNvPr id="44" name="Picture 43" descr="economy-08.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5471" y="5222710"/>
            <a:ext cx="914400" cy="615696"/>
          </a:xfrm>
          <a:prstGeom prst="rect">
            <a:avLst/>
          </a:prstGeom>
        </p:spPr>
      </p:pic>
      <p:grpSp>
        <p:nvGrpSpPr>
          <p:cNvPr id="45" name="Group 44"/>
          <p:cNvGrpSpPr/>
          <p:nvPr/>
        </p:nvGrpSpPr>
        <p:grpSpPr>
          <a:xfrm>
            <a:off x="493223" y="4999301"/>
            <a:ext cx="2536521" cy="692283"/>
            <a:chOff x="677319" y="5841347"/>
            <a:chExt cx="2536521" cy="692283"/>
          </a:xfrm>
        </p:grpSpPr>
        <p:pic>
          <p:nvPicPr>
            <p:cNvPr id="46" name="Picture 45" descr="jobs-09.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7319" y="5841347"/>
              <a:ext cx="692283" cy="692283"/>
            </a:xfrm>
            <a:prstGeom prst="rect">
              <a:avLst/>
            </a:prstGeom>
          </p:spPr>
        </p:pic>
        <p:sp>
          <p:nvSpPr>
            <p:cNvPr id="47" name="TextBox 46"/>
            <p:cNvSpPr txBox="1"/>
            <p:nvPr/>
          </p:nvSpPr>
          <p:spPr>
            <a:xfrm>
              <a:off x="1314337" y="5843439"/>
              <a:ext cx="1899503" cy="677108"/>
            </a:xfrm>
            <a:prstGeom prst="rect">
              <a:avLst/>
            </a:prstGeom>
            <a:noFill/>
          </p:spPr>
          <p:txBody>
            <a:bodyPr wrap="none" rtlCol="0">
              <a:spAutoFit/>
            </a:bodyPr>
            <a:lstStyle/>
            <a:p>
              <a:r>
                <a:rPr lang="en-US" sz="1400" dirty="0" smtClean="0">
                  <a:solidFill>
                    <a:schemeClr val="accent1"/>
                  </a:solidFill>
                  <a:latin typeface="Calibri"/>
                  <a:cs typeface="Calibri"/>
                </a:rPr>
                <a:t>Nearly</a:t>
              </a:r>
            </a:p>
            <a:p>
              <a:r>
                <a:rPr lang="en-US" sz="1400" b="1" dirty="0" smtClean="0">
                  <a:solidFill>
                    <a:schemeClr val="accent1"/>
                  </a:solidFill>
                  <a:latin typeface="Calibri"/>
                  <a:cs typeface="Calibri"/>
                </a:rPr>
                <a:t> </a:t>
              </a:r>
              <a:r>
                <a:rPr lang="en-US" sz="2400" b="1" dirty="0" smtClean="0">
                  <a:solidFill>
                    <a:schemeClr val="accent1"/>
                  </a:solidFill>
                  <a:latin typeface="Calibri"/>
                  <a:cs typeface="Calibri"/>
                </a:rPr>
                <a:t>174,000 </a:t>
              </a:r>
              <a:r>
                <a:rPr lang="en-US" sz="1400" dirty="0" smtClean="0">
                  <a:solidFill>
                    <a:schemeClr val="accent1"/>
                  </a:solidFill>
                  <a:latin typeface="Calibri"/>
                  <a:cs typeface="Calibri"/>
                </a:rPr>
                <a:t>workers</a:t>
              </a:r>
              <a:endParaRPr lang="en-US" sz="1400" dirty="0">
                <a:solidFill>
                  <a:schemeClr val="accent1"/>
                </a:solidFill>
                <a:latin typeface="Calibri"/>
                <a:cs typeface="Calibri"/>
              </a:endParaRPr>
            </a:p>
          </p:txBody>
        </p:sp>
      </p:grpSp>
      <p:grpSp>
        <p:nvGrpSpPr>
          <p:cNvPr id="48" name="Group 47"/>
          <p:cNvGrpSpPr/>
          <p:nvPr/>
        </p:nvGrpSpPr>
        <p:grpSpPr>
          <a:xfrm>
            <a:off x="3076310" y="5328332"/>
            <a:ext cx="1317906" cy="307777"/>
            <a:chOff x="7324180" y="5732117"/>
            <a:chExt cx="1317906" cy="307777"/>
          </a:xfrm>
        </p:grpSpPr>
        <p:pic>
          <p:nvPicPr>
            <p:cNvPr id="49" name="Picture 48" descr="Untitled-1-10.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24180" y="5736614"/>
              <a:ext cx="213360" cy="286512"/>
            </a:xfrm>
            <a:prstGeom prst="rect">
              <a:avLst/>
            </a:prstGeom>
          </p:spPr>
        </p:pic>
        <p:sp>
          <p:nvSpPr>
            <p:cNvPr id="50" name="TextBox 49"/>
            <p:cNvSpPr txBox="1"/>
            <p:nvPr/>
          </p:nvSpPr>
          <p:spPr>
            <a:xfrm>
              <a:off x="7561341" y="5732117"/>
              <a:ext cx="1080745" cy="307777"/>
            </a:xfrm>
            <a:prstGeom prst="rect">
              <a:avLst/>
            </a:prstGeom>
            <a:noFill/>
          </p:spPr>
          <p:txBody>
            <a:bodyPr wrap="none" rtlCol="0" anchor="ctr">
              <a:spAutoFit/>
            </a:bodyPr>
            <a:lstStyle/>
            <a:p>
              <a:pPr algn="ctr"/>
              <a:r>
                <a:rPr lang="en-US" sz="1400" b="1" dirty="0" smtClean="0">
                  <a:solidFill>
                    <a:schemeClr val="accent1"/>
                  </a:solidFill>
                  <a:latin typeface="Calibri"/>
                  <a:cs typeface="Calibri"/>
                </a:rPr>
                <a:t>22% </a:t>
              </a:r>
              <a:r>
                <a:rPr lang="en-US" sz="1400" dirty="0" smtClean="0">
                  <a:solidFill>
                    <a:schemeClr val="accent1"/>
                  </a:solidFill>
                  <a:latin typeface="Calibri"/>
                  <a:cs typeface="Calibri"/>
                </a:rPr>
                <a:t>in 2014</a:t>
              </a:r>
              <a:endParaRPr lang="en-US" sz="1400" dirty="0">
                <a:solidFill>
                  <a:schemeClr val="accent1"/>
                </a:solidFill>
              </a:endParaRPr>
            </a:p>
          </p:txBody>
        </p:sp>
      </p:grpSp>
    </p:spTree>
    <p:extLst>
      <p:ext uri="{BB962C8B-B14F-4D97-AF65-F5344CB8AC3E}">
        <p14:creationId xmlns:p14="http://schemas.microsoft.com/office/powerpoint/2010/main" val="266469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7027" y="4948591"/>
            <a:ext cx="2756973" cy="190940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082" name="Picture 23" descr="graph.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25" y="767206"/>
            <a:ext cx="7702550" cy="466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a:spLocks noChangeArrowheads="1"/>
          </p:cNvSpPr>
          <p:nvPr/>
        </p:nvSpPr>
        <p:spPr bwMode="auto">
          <a:xfrm>
            <a:off x="2324100" y="1884758"/>
            <a:ext cx="693738" cy="3533775"/>
          </a:xfrm>
          <a:prstGeom prst="rect">
            <a:avLst/>
          </a:prstGeom>
          <a:solidFill>
            <a:schemeClr val="accent1"/>
          </a:solidFill>
          <a:ln w="9525">
            <a:noFill/>
            <a:miter lim="800000"/>
            <a:headEnd/>
            <a:tailEnd/>
          </a:ln>
          <a:effectLst/>
        </p:spPr>
        <p:txBody>
          <a:bodyPr anchor="ctr"/>
          <a:lstStyle/>
          <a:p>
            <a:pPr algn="ctr" defTabSz="457200">
              <a:defRPr/>
            </a:pPr>
            <a:endParaRPr lang="en-US">
              <a:solidFill>
                <a:srgbClr val="FFFFFF"/>
              </a:solidFill>
            </a:endParaRPr>
          </a:p>
        </p:txBody>
      </p:sp>
      <p:sp>
        <p:nvSpPr>
          <p:cNvPr id="7" name="Rectangle 6"/>
          <p:cNvSpPr>
            <a:spLocks noChangeArrowheads="1"/>
          </p:cNvSpPr>
          <p:nvPr/>
        </p:nvSpPr>
        <p:spPr bwMode="auto">
          <a:xfrm>
            <a:off x="6738938" y="4486719"/>
            <a:ext cx="695325" cy="939800"/>
          </a:xfrm>
          <a:prstGeom prst="rect">
            <a:avLst/>
          </a:prstGeom>
          <a:solidFill>
            <a:schemeClr val="accent5"/>
          </a:solidFill>
          <a:ln w="9525">
            <a:noFill/>
            <a:miter lim="800000"/>
            <a:headEnd/>
            <a:tailEnd/>
          </a:ln>
          <a:effectLst/>
        </p:spPr>
        <p:txBody>
          <a:bodyPr anchor="ctr"/>
          <a:lstStyle/>
          <a:p>
            <a:pPr algn="ctr" defTabSz="457200">
              <a:defRPr/>
            </a:pPr>
            <a:endParaRPr lang="en-US">
              <a:solidFill>
                <a:srgbClr val="FFFFFF"/>
              </a:solidFill>
            </a:endParaRPr>
          </a:p>
        </p:txBody>
      </p:sp>
      <p:sp>
        <p:nvSpPr>
          <p:cNvPr id="8" name="Rectangle 7"/>
          <p:cNvSpPr>
            <a:spLocks noChangeArrowheads="1"/>
          </p:cNvSpPr>
          <p:nvPr/>
        </p:nvSpPr>
        <p:spPr bwMode="auto">
          <a:xfrm>
            <a:off x="3733800" y="4062856"/>
            <a:ext cx="693738" cy="1363663"/>
          </a:xfrm>
          <a:prstGeom prst="rect">
            <a:avLst/>
          </a:prstGeom>
          <a:solidFill>
            <a:schemeClr val="tx2"/>
          </a:solidFill>
          <a:ln w="9525">
            <a:noFill/>
            <a:miter lim="800000"/>
            <a:headEnd/>
            <a:tailEnd/>
          </a:ln>
          <a:effectLst/>
        </p:spPr>
        <p:txBody>
          <a:bodyPr anchor="ctr"/>
          <a:lstStyle/>
          <a:p>
            <a:pPr algn="ctr" defTabSz="457200">
              <a:defRPr/>
            </a:pPr>
            <a:endParaRPr lang="en-US">
              <a:solidFill>
                <a:srgbClr val="FFFFFF"/>
              </a:solidFill>
            </a:endParaRPr>
          </a:p>
        </p:txBody>
      </p:sp>
      <p:sp>
        <p:nvSpPr>
          <p:cNvPr id="9" name="Rectangle 8"/>
          <p:cNvSpPr>
            <a:spLocks noChangeArrowheads="1"/>
          </p:cNvSpPr>
          <p:nvPr/>
        </p:nvSpPr>
        <p:spPr bwMode="auto">
          <a:xfrm>
            <a:off x="5148263" y="3546919"/>
            <a:ext cx="693737" cy="1879600"/>
          </a:xfrm>
          <a:prstGeom prst="rect">
            <a:avLst/>
          </a:prstGeom>
          <a:solidFill>
            <a:schemeClr val="accent6"/>
          </a:solidFill>
          <a:ln w="9525">
            <a:noFill/>
            <a:miter lim="800000"/>
            <a:headEnd/>
            <a:tailEnd/>
          </a:ln>
          <a:effectLst/>
        </p:spPr>
        <p:txBody>
          <a:bodyPr anchor="ctr"/>
          <a:lstStyle/>
          <a:p>
            <a:pPr algn="ctr" defTabSz="457200">
              <a:defRPr/>
            </a:pPr>
            <a:endParaRPr lang="en-US">
              <a:solidFill>
                <a:srgbClr val="FFFFFF"/>
              </a:solidFill>
            </a:endParaRPr>
          </a:p>
        </p:txBody>
      </p:sp>
      <p:sp>
        <p:nvSpPr>
          <p:cNvPr id="10" name="Rectangle 9"/>
          <p:cNvSpPr>
            <a:spLocks noChangeArrowheads="1"/>
          </p:cNvSpPr>
          <p:nvPr/>
        </p:nvSpPr>
        <p:spPr bwMode="auto">
          <a:xfrm>
            <a:off x="1973263" y="5434456"/>
            <a:ext cx="1328737" cy="1041400"/>
          </a:xfrm>
          <a:prstGeom prst="rect">
            <a:avLst/>
          </a:prstGeom>
          <a:noFill/>
          <a:ln>
            <a:noFill/>
          </a:ln>
          <a:effectLst>
            <a:outerShdw blurRad="63500" dist="23000" dir="5400000" rotWithShape="0">
              <a:srgbClr val="000000">
                <a:alpha val="34998"/>
              </a:srgbClr>
            </a:outerShdw>
          </a:effectLst>
          <a:extLst/>
        </p:spPr>
        <p:txBody>
          <a:bodyPr anchor="ctr"/>
          <a:lstStyle/>
          <a:p>
            <a:pPr algn="ctr" defTabSz="457200">
              <a:defRPr/>
            </a:pPr>
            <a:endParaRPr lang="en-US">
              <a:solidFill>
                <a:srgbClr val="FFFFFF"/>
              </a:solidFill>
            </a:endParaRPr>
          </a:p>
        </p:txBody>
      </p:sp>
      <p:pic>
        <p:nvPicPr>
          <p:cNvPr id="11" name="Picture 10" descr="arro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4100" y="851343"/>
            <a:ext cx="711200" cy="1023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12"/>
          <p:cNvGrpSpPr>
            <a:grpSpLocks/>
          </p:cNvGrpSpPr>
          <p:nvPr/>
        </p:nvGrpSpPr>
        <p:grpSpPr bwMode="auto">
          <a:xfrm>
            <a:off x="5194300" y="5096319"/>
            <a:ext cx="392113" cy="766762"/>
            <a:chOff x="5295295" y="5401732"/>
            <a:chExt cx="393095" cy="768048"/>
          </a:xfrm>
        </p:grpSpPr>
        <p:pic>
          <p:nvPicPr>
            <p:cNvPr id="14" name="Picture 13" descr="animierte-gifs-rauch-8.gif"/>
            <p:cNvPicPr>
              <a:picLocks noChangeAspect="1"/>
            </p:cNvPicPr>
            <p:nvPr/>
          </p:nvPicPr>
          <p:blipFill>
            <a:blip r:embed="rId5" cstate="print"/>
            <a:stretch>
              <a:fillRect/>
            </a:stretch>
          </p:blipFill>
          <p:spPr>
            <a:xfrm>
              <a:off x="5295295" y="5587999"/>
              <a:ext cx="241905" cy="581781"/>
            </a:xfrm>
            <a:prstGeom prst="rect">
              <a:avLst/>
            </a:prstGeom>
            <a:effectLst>
              <a:softEdge rad="127000"/>
            </a:effectLst>
          </p:spPr>
        </p:pic>
        <p:pic>
          <p:nvPicPr>
            <p:cNvPr id="15" name="Picture 14" descr="animierte-gifs-rauch-8.gif"/>
            <p:cNvPicPr>
              <a:picLocks noChangeAspect="1"/>
            </p:cNvPicPr>
            <p:nvPr/>
          </p:nvPicPr>
          <p:blipFill>
            <a:blip r:embed="rId5" cstate="print"/>
            <a:stretch>
              <a:fillRect/>
            </a:stretch>
          </p:blipFill>
          <p:spPr>
            <a:xfrm>
              <a:off x="5379962" y="5401732"/>
              <a:ext cx="241905" cy="622905"/>
            </a:xfrm>
            <a:prstGeom prst="rect">
              <a:avLst/>
            </a:prstGeom>
            <a:effectLst>
              <a:softEdge rad="127000"/>
            </a:effectLst>
          </p:spPr>
        </p:pic>
        <p:pic>
          <p:nvPicPr>
            <p:cNvPr id="16" name="Picture 15" descr="animierte-gifs-rauch-8.gif"/>
            <p:cNvPicPr>
              <a:picLocks noChangeAspect="1"/>
            </p:cNvPicPr>
            <p:nvPr/>
          </p:nvPicPr>
          <p:blipFill>
            <a:blip r:embed="rId5" cstate="print"/>
            <a:stretch>
              <a:fillRect/>
            </a:stretch>
          </p:blipFill>
          <p:spPr>
            <a:xfrm>
              <a:off x="5446485" y="5664201"/>
              <a:ext cx="241905" cy="455990"/>
            </a:xfrm>
            <a:prstGeom prst="rect">
              <a:avLst/>
            </a:prstGeom>
            <a:effectLst>
              <a:softEdge rad="127000"/>
            </a:effectLst>
          </p:spPr>
        </p:pic>
      </p:grpSp>
      <p:grpSp>
        <p:nvGrpSpPr>
          <p:cNvPr id="12" name="Group 16"/>
          <p:cNvGrpSpPr>
            <a:grpSpLocks/>
          </p:cNvGrpSpPr>
          <p:nvPr/>
        </p:nvGrpSpPr>
        <p:grpSpPr bwMode="auto">
          <a:xfrm>
            <a:off x="5430838" y="5248719"/>
            <a:ext cx="393700" cy="766762"/>
            <a:chOff x="5295295" y="5401732"/>
            <a:chExt cx="393095" cy="768048"/>
          </a:xfrm>
        </p:grpSpPr>
        <p:pic>
          <p:nvPicPr>
            <p:cNvPr id="18" name="Picture 17" descr="animierte-gifs-rauch-8.gif"/>
            <p:cNvPicPr>
              <a:picLocks noChangeAspect="1"/>
            </p:cNvPicPr>
            <p:nvPr/>
          </p:nvPicPr>
          <p:blipFill>
            <a:blip r:embed="rId5" cstate="print"/>
            <a:stretch>
              <a:fillRect/>
            </a:stretch>
          </p:blipFill>
          <p:spPr>
            <a:xfrm>
              <a:off x="5295295" y="5587999"/>
              <a:ext cx="241905" cy="581781"/>
            </a:xfrm>
            <a:prstGeom prst="rect">
              <a:avLst/>
            </a:prstGeom>
            <a:effectLst>
              <a:softEdge rad="127000"/>
            </a:effectLst>
          </p:spPr>
        </p:pic>
        <p:pic>
          <p:nvPicPr>
            <p:cNvPr id="19" name="Picture 18" descr="animierte-gifs-rauch-8.gif"/>
            <p:cNvPicPr>
              <a:picLocks noChangeAspect="1"/>
            </p:cNvPicPr>
            <p:nvPr/>
          </p:nvPicPr>
          <p:blipFill>
            <a:blip r:embed="rId5" cstate="print"/>
            <a:stretch>
              <a:fillRect/>
            </a:stretch>
          </p:blipFill>
          <p:spPr>
            <a:xfrm>
              <a:off x="5379962" y="5401732"/>
              <a:ext cx="241905" cy="622905"/>
            </a:xfrm>
            <a:prstGeom prst="rect">
              <a:avLst/>
            </a:prstGeom>
            <a:effectLst>
              <a:softEdge rad="127000"/>
            </a:effectLst>
          </p:spPr>
        </p:pic>
        <p:pic>
          <p:nvPicPr>
            <p:cNvPr id="20" name="Picture 19" descr="animierte-gifs-rauch-8.gif"/>
            <p:cNvPicPr>
              <a:picLocks noChangeAspect="1"/>
            </p:cNvPicPr>
            <p:nvPr/>
          </p:nvPicPr>
          <p:blipFill>
            <a:blip r:embed="rId5" cstate="print"/>
            <a:stretch>
              <a:fillRect/>
            </a:stretch>
          </p:blipFill>
          <p:spPr>
            <a:xfrm>
              <a:off x="5446485" y="5664201"/>
              <a:ext cx="241905" cy="455990"/>
            </a:xfrm>
            <a:prstGeom prst="rect">
              <a:avLst/>
            </a:prstGeom>
            <a:effectLst>
              <a:softEdge rad="127000"/>
            </a:effectLst>
          </p:spPr>
        </p:pic>
      </p:grpSp>
      <p:pic>
        <p:nvPicPr>
          <p:cNvPr id="21" name="Picture 20" descr="nuclear-01-0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64138" y="5572569"/>
            <a:ext cx="711200"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natural gas-0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688138" y="5459856"/>
            <a:ext cx="754062" cy="75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coal-01.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5426519"/>
            <a:ext cx="838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28"/>
          <p:cNvSpPr txBox="1">
            <a:spLocks noChangeArrowheads="1"/>
          </p:cNvSpPr>
          <p:nvPr/>
        </p:nvSpPr>
        <p:spPr bwMode="auto">
          <a:xfrm>
            <a:off x="893042" y="3354970"/>
            <a:ext cx="147555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1" fontAlgn="base" hangingPunct="1">
              <a:spcBef>
                <a:spcPct val="0"/>
              </a:spcBef>
              <a:spcAft>
                <a:spcPct val="0"/>
              </a:spcAft>
            </a:pPr>
            <a:r>
              <a:rPr lang="en-US" sz="2000" dirty="0" err="1">
                <a:solidFill>
                  <a:srgbClr val="EE6525"/>
                </a:solidFill>
                <a:latin typeface="Calibri"/>
                <a:ea typeface="ＭＳ Ｐゴシック"/>
                <a:cs typeface="Calibri"/>
              </a:rPr>
              <a:t>SunShot</a:t>
            </a:r>
            <a:r>
              <a:rPr lang="en-US" sz="2000" dirty="0">
                <a:solidFill>
                  <a:srgbClr val="EE6525"/>
                </a:solidFill>
                <a:latin typeface="Calibri"/>
                <a:ea typeface="ＭＳ Ｐゴシック"/>
                <a:cs typeface="Calibri"/>
              </a:rPr>
              <a:t> </a:t>
            </a:r>
            <a:endParaRPr lang="en-US" sz="2000" dirty="0" smtClean="0">
              <a:solidFill>
                <a:srgbClr val="EE6525"/>
              </a:solidFill>
              <a:latin typeface="Calibri"/>
              <a:ea typeface="ＭＳ Ｐゴシック"/>
              <a:cs typeface="Calibri"/>
            </a:endParaRPr>
          </a:p>
          <a:p>
            <a:pPr algn="ctr" defTabSz="457200" eaLnBrk="1" fontAlgn="base" hangingPunct="1">
              <a:spcBef>
                <a:spcPct val="0"/>
              </a:spcBef>
              <a:spcAft>
                <a:spcPct val="0"/>
              </a:spcAft>
            </a:pPr>
            <a:r>
              <a:rPr lang="en-US" sz="2000" dirty="0" smtClean="0">
                <a:solidFill>
                  <a:srgbClr val="EE6525"/>
                </a:solidFill>
                <a:latin typeface="Calibri"/>
                <a:ea typeface="ＭＳ Ｐゴシック"/>
                <a:cs typeface="Calibri"/>
              </a:rPr>
              <a:t>Initiative</a:t>
            </a:r>
            <a:endParaRPr lang="en-US" sz="2000" dirty="0">
              <a:solidFill>
                <a:srgbClr val="EE6525"/>
              </a:solidFill>
              <a:latin typeface="Calibri"/>
              <a:ea typeface="ＭＳ Ｐゴシック"/>
              <a:cs typeface="Calibri"/>
            </a:endParaRPr>
          </a:p>
        </p:txBody>
      </p:sp>
      <p:sp>
        <p:nvSpPr>
          <p:cNvPr id="26" name="TextBox 25"/>
          <p:cNvSpPr txBox="1">
            <a:spLocks noChangeArrowheads="1"/>
          </p:cNvSpPr>
          <p:nvPr/>
        </p:nvSpPr>
        <p:spPr bwMode="auto">
          <a:xfrm>
            <a:off x="2965450" y="2410669"/>
            <a:ext cx="617855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1" fontAlgn="base" hangingPunct="1">
              <a:spcBef>
                <a:spcPct val="0"/>
              </a:spcBef>
              <a:spcAft>
                <a:spcPct val="0"/>
              </a:spcAft>
            </a:pPr>
            <a:r>
              <a:rPr lang="en-US" sz="2000" dirty="0" smtClean="0">
                <a:solidFill>
                  <a:schemeClr val="accent2"/>
                </a:solidFill>
                <a:latin typeface="Calibri"/>
                <a:ea typeface="ＭＳ Ｐゴシック"/>
                <a:cs typeface="Calibri"/>
              </a:rPr>
              <a:t>SunShot Goal: 5 </a:t>
            </a:r>
            <a:r>
              <a:rPr lang="en-US" sz="2000" dirty="0">
                <a:solidFill>
                  <a:schemeClr val="accent2"/>
                </a:solidFill>
                <a:latin typeface="Calibri"/>
                <a:ea typeface="ＭＳ Ｐゴシック"/>
                <a:cs typeface="Calibri"/>
              </a:rPr>
              <a:t>- 6¢/</a:t>
            </a:r>
            <a:r>
              <a:rPr lang="en-US" sz="2000" dirty="0" smtClean="0">
                <a:solidFill>
                  <a:schemeClr val="accent2"/>
                </a:solidFill>
                <a:latin typeface="Calibri"/>
                <a:ea typeface="ＭＳ Ｐゴシック"/>
                <a:cs typeface="Calibri"/>
              </a:rPr>
              <a:t>kWh </a:t>
            </a:r>
            <a:r>
              <a:rPr lang="en-US" sz="2000" dirty="0">
                <a:solidFill>
                  <a:schemeClr val="accent2"/>
                </a:solidFill>
                <a:latin typeface="Calibri"/>
                <a:ea typeface="ＭＳ Ｐゴシック"/>
                <a:cs typeface="Calibri"/>
              </a:rPr>
              <a:t>without </a:t>
            </a:r>
            <a:r>
              <a:rPr lang="en-US" sz="2000" dirty="0" smtClean="0">
                <a:solidFill>
                  <a:schemeClr val="accent2"/>
                </a:solidFill>
                <a:latin typeface="Calibri"/>
                <a:ea typeface="ＭＳ Ｐゴシック"/>
                <a:cs typeface="Calibri"/>
              </a:rPr>
              <a:t>subsidy.</a:t>
            </a:r>
            <a:endParaRPr lang="en-US" sz="2000" dirty="0">
              <a:solidFill>
                <a:schemeClr val="accent2"/>
              </a:solidFill>
              <a:latin typeface="Calibri"/>
              <a:ea typeface="ＭＳ Ｐゴシック"/>
              <a:cs typeface="Calibri"/>
            </a:endParaRPr>
          </a:p>
          <a:p>
            <a:pPr algn="ctr" defTabSz="457200" eaLnBrk="1" fontAlgn="base" hangingPunct="1">
              <a:spcBef>
                <a:spcPct val="0"/>
              </a:spcBef>
              <a:spcAft>
                <a:spcPct val="0"/>
              </a:spcAft>
            </a:pPr>
            <a:endParaRPr lang="en-US" sz="2000" dirty="0">
              <a:solidFill>
                <a:schemeClr val="accent2"/>
              </a:solidFill>
              <a:latin typeface="Calibri"/>
              <a:ea typeface="ＭＳ Ｐゴシック"/>
              <a:cs typeface="Calibri"/>
            </a:endParaRPr>
          </a:p>
          <a:p>
            <a:pPr algn="ctr" defTabSz="457200" eaLnBrk="1" fontAlgn="base" hangingPunct="1">
              <a:spcBef>
                <a:spcPct val="0"/>
              </a:spcBef>
              <a:spcAft>
                <a:spcPct val="0"/>
              </a:spcAft>
            </a:pPr>
            <a:r>
              <a:rPr lang="en-US" sz="2000" dirty="0">
                <a:solidFill>
                  <a:schemeClr val="accent2"/>
                </a:solidFill>
                <a:latin typeface="Calibri"/>
                <a:ea typeface="ＭＳ Ｐゴシック"/>
                <a:cs typeface="Calibri"/>
              </a:rPr>
              <a:t>A 75% cost reduction by </a:t>
            </a:r>
            <a:r>
              <a:rPr lang="en-US" sz="2000" dirty="0" smtClean="0">
                <a:solidFill>
                  <a:schemeClr val="accent2"/>
                </a:solidFill>
                <a:latin typeface="Calibri"/>
                <a:ea typeface="ＭＳ Ｐゴシック"/>
                <a:cs typeface="Calibri"/>
              </a:rPr>
              <a:t>2020.</a:t>
            </a:r>
            <a:endParaRPr lang="en-US" sz="2000" dirty="0">
              <a:solidFill>
                <a:schemeClr val="accent2"/>
              </a:solidFill>
              <a:latin typeface="Calibri"/>
              <a:ea typeface="ＭＳ Ｐゴシック"/>
              <a:cs typeface="Calibri"/>
            </a:endParaRPr>
          </a:p>
        </p:txBody>
      </p:sp>
      <p:sp>
        <p:nvSpPr>
          <p:cNvPr id="4" name="TextBox 3"/>
          <p:cNvSpPr txBox="1"/>
          <p:nvPr/>
        </p:nvSpPr>
        <p:spPr>
          <a:xfrm>
            <a:off x="497711" y="2329826"/>
            <a:ext cx="553998" cy="1070257"/>
          </a:xfrm>
          <a:prstGeom prst="rect">
            <a:avLst/>
          </a:prstGeom>
          <a:noFill/>
        </p:spPr>
        <p:txBody>
          <a:bodyPr vert="vert270">
            <a:spAutoFit/>
          </a:bodyPr>
          <a:lstStyle/>
          <a:p>
            <a:pPr defTabSz="457200">
              <a:defRPr/>
            </a:pPr>
            <a:r>
              <a:rPr lang="en-US" sz="2400" dirty="0">
                <a:solidFill>
                  <a:schemeClr val="bg2">
                    <a:lumMod val="50000"/>
                  </a:schemeClr>
                </a:solidFill>
                <a:latin typeface="Calibri"/>
                <a:cs typeface="Calibri"/>
              </a:rPr>
              <a:t>Price</a:t>
            </a:r>
          </a:p>
        </p:txBody>
      </p:sp>
      <p:sp>
        <p:nvSpPr>
          <p:cNvPr id="24" name="TextBox 23"/>
          <p:cNvSpPr txBox="1"/>
          <p:nvPr/>
        </p:nvSpPr>
        <p:spPr>
          <a:xfrm>
            <a:off x="3000107" y="76200"/>
            <a:ext cx="3048030" cy="707886"/>
          </a:xfrm>
          <a:prstGeom prst="rect">
            <a:avLst/>
          </a:prstGeom>
          <a:noFill/>
        </p:spPr>
        <p:txBody>
          <a:bodyPr wrap="none" rtlCol="0">
            <a:spAutoFit/>
          </a:bodyPr>
          <a:lstStyle/>
          <a:p>
            <a:pPr algn="ctr"/>
            <a:r>
              <a:rPr lang="en-US" sz="4000" b="1" dirty="0" smtClean="0">
                <a:solidFill>
                  <a:schemeClr val="accent1"/>
                </a:solidFill>
                <a:latin typeface="Calibri"/>
                <a:cs typeface="Calibri"/>
              </a:rPr>
              <a:t>Why </a:t>
            </a:r>
            <a:r>
              <a:rPr lang="en-US" sz="4000" b="1" dirty="0" err="1" smtClean="0">
                <a:solidFill>
                  <a:schemeClr val="accent1"/>
                </a:solidFill>
                <a:latin typeface="Calibri"/>
                <a:cs typeface="Calibri"/>
              </a:rPr>
              <a:t>SunShot</a:t>
            </a:r>
            <a:endParaRPr lang="en-US" sz="4000" b="1" dirty="0">
              <a:solidFill>
                <a:schemeClr val="accent1"/>
              </a:solidFill>
              <a:latin typeface="Calibri"/>
              <a:cs typeface="Calibri"/>
            </a:endParaRPr>
          </a:p>
        </p:txBody>
      </p:sp>
      <p:sp>
        <p:nvSpPr>
          <p:cNvPr id="3" name="Rectangle 2"/>
          <p:cNvSpPr/>
          <p:nvPr/>
        </p:nvSpPr>
        <p:spPr>
          <a:xfrm>
            <a:off x="1973263" y="5870581"/>
            <a:ext cx="1328737" cy="9874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6091" name="Picture 11" descr="sun-01.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7263" y="5438271"/>
            <a:ext cx="828675" cy="828675"/>
          </a:xfrm>
          <a:prstGeom prst="rect">
            <a:avLst/>
          </a:prstGeom>
          <a:solidFill>
            <a:schemeClr val="bg1"/>
          </a:solidFill>
          <a:ln>
            <a:noFill/>
          </a:ln>
          <a:extLst/>
        </p:spPr>
      </p:pic>
    </p:spTree>
    <p:extLst>
      <p:ext uri="{BB962C8B-B14F-4D97-AF65-F5344CB8AC3E}">
        <p14:creationId xmlns:p14="http://schemas.microsoft.com/office/powerpoint/2010/main" val="226701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par>
                          <p:cTn id="23" fill="hold">
                            <p:stCondLst>
                              <p:cond delay="500"/>
                            </p:stCondLst>
                            <p:childTnLst>
                              <p:par>
                                <p:cTn id="24" presetID="42" presetClass="path" presetSubtype="0" accel="50000" decel="50000" fill="hold" grpId="1" nodeType="afterEffect">
                                  <p:stCondLst>
                                    <p:cond delay="0"/>
                                  </p:stCondLst>
                                  <p:childTnLst>
                                    <p:animMotion origin="layout" path="M 0 0  L 0 0.33324  E" pathEditMode="relative" ptsTypes="">
                                      <p:cBhvr>
                                        <p:cTn id="25" dur="2000" fill="hold"/>
                                        <p:tgtEl>
                                          <p:spTgt spid="6"/>
                                        </p:tgtEl>
                                        <p:attrNameLst>
                                          <p:attrName>ppt_x</p:attrName>
                                          <p:attrName>ppt_y</p:attrName>
                                        </p:attrNameLst>
                                      </p:cBhvr>
                                    </p:animMotion>
                                  </p:childTnLst>
                                </p:cTn>
                              </p:par>
                              <p:par>
                                <p:cTn id="26" presetID="42" presetClass="path" presetSubtype="0" accel="50000" decel="50000" fill="hold" nodeType="withEffect">
                                  <p:stCondLst>
                                    <p:cond delay="0"/>
                                  </p:stCondLst>
                                  <p:childTnLst>
                                    <p:animMotion origin="layout" path="M 0 0  L 0 0.33324  E" pathEditMode="relative" ptsTypes="">
                                      <p:cBhvr>
                                        <p:cTn id="27" dur="2000" fill="hold"/>
                                        <p:tgtEl>
                                          <p:spTgt spid="11"/>
                                        </p:tgtEl>
                                        <p:attrNameLst>
                                          <p:attrName>ppt_x</p:attrName>
                                          <p:attrName>ppt_y</p:attrName>
                                        </p:attrNameLst>
                                      </p:cBhvr>
                                    </p:animMotion>
                                  </p:childTnLst>
                                </p:cTn>
                              </p:par>
                              <p:par>
                                <p:cTn id="28" presetID="53" presetClass="entr" presetSubtype="16" fill="hold" grpId="0" nodeType="withEffect">
                                  <p:stCondLst>
                                    <p:cond delay="100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500"/>
                            </p:stCondLst>
                            <p:childTnLst>
                              <p:par>
                                <p:cTn id="34" presetID="10" presetClass="exit" presetSubtype="0" fill="hold" grpId="1" nodeType="after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par>
                                <p:cTn id="43" presetID="42" presetClass="exit" presetSubtype="0" fill="hold" nodeType="withEffect">
                                  <p:stCondLst>
                                    <p:cond delay="0"/>
                                  </p:stCondLst>
                                  <p:childTnLst>
                                    <p:animEffect transition="out" filter="fade">
                                      <p:cBhvr>
                                        <p:cTn id="44" dur="1000"/>
                                        <p:tgtEl>
                                          <p:spTgt spid="23"/>
                                        </p:tgtEl>
                                      </p:cBhvr>
                                    </p:animEffect>
                                    <p:anim calcmode="lin" valueType="num">
                                      <p:cBhvr>
                                        <p:cTn id="45" dur="1000"/>
                                        <p:tgtEl>
                                          <p:spTgt spid="23"/>
                                        </p:tgtEl>
                                        <p:attrNameLst>
                                          <p:attrName>ppt_x</p:attrName>
                                        </p:attrNameLst>
                                      </p:cBhvr>
                                      <p:tavLst>
                                        <p:tav tm="0">
                                          <p:val>
                                            <p:strVal val="ppt_x"/>
                                          </p:val>
                                        </p:tav>
                                        <p:tav tm="100000">
                                          <p:val>
                                            <p:strVal val="ppt_x"/>
                                          </p:val>
                                        </p:tav>
                                      </p:tavLst>
                                    </p:anim>
                                    <p:anim calcmode="lin" valueType="num">
                                      <p:cBhvr>
                                        <p:cTn id="46" dur="1000"/>
                                        <p:tgtEl>
                                          <p:spTgt spid="23"/>
                                        </p:tgtEl>
                                        <p:attrNameLst>
                                          <p:attrName>ppt_y</p:attrName>
                                        </p:attrNameLst>
                                      </p:cBhvr>
                                      <p:tavLst>
                                        <p:tav tm="0">
                                          <p:val>
                                            <p:strVal val="ppt_y"/>
                                          </p:val>
                                        </p:tav>
                                        <p:tav tm="100000">
                                          <p:val>
                                            <p:strVal val="ppt_y+.1"/>
                                          </p:val>
                                        </p:tav>
                                      </p:tavLst>
                                    </p:anim>
                                    <p:set>
                                      <p:cBhvr>
                                        <p:cTn id="47" dur="1" fill="hold">
                                          <p:stCondLst>
                                            <p:cond delay="999"/>
                                          </p:stCondLst>
                                        </p:cTn>
                                        <p:tgtEl>
                                          <p:spTgt spid="23"/>
                                        </p:tgtEl>
                                        <p:attrNameLst>
                                          <p:attrName>style.visibility</p:attrName>
                                        </p:attrNameLst>
                                      </p:cBhvr>
                                      <p:to>
                                        <p:strVal val="hidden"/>
                                      </p:to>
                                    </p:set>
                                  </p:childTnLst>
                                </p:cTn>
                              </p:par>
                              <p:par>
                                <p:cTn id="48" presetID="42" presetClass="exit" presetSubtype="0" fill="hold" nodeType="withEffect">
                                  <p:stCondLst>
                                    <p:cond delay="0"/>
                                  </p:stCondLst>
                                  <p:childTnLst>
                                    <p:animEffect transition="out" filter="fade">
                                      <p:cBhvr>
                                        <p:cTn id="49" dur="1000"/>
                                        <p:tgtEl>
                                          <p:spTgt spid="21"/>
                                        </p:tgtEl>
                                      </p:cBhvr>
                                    </p:animEffect>
                                    <p:anim calcmode="lin" valueType="num">
                                      <p:cBhvr>
                                        <p:cTn id="50" dur="1000"/>
                                        <p:tgtEl>
                                          <p:spTgt spid="21"/>
                                        </p:tgtEl>
                                        <p:attrNameLst>
                                          <p:attrName>ppt_x</p:attrName>
                                        </p:attrNameLst>
                                      </p:cBhvr>
                                      <p:tavLst>
                                        <p:tav tm="0">
                                          <p:val>
                                            <p:strVal val="ppt_x"/>
                                          </p:val>
                                        </p:tav>
                                        <p:tav tm="100000">
                                          <p:val>
                                            <p:strVal val="ppt_x"/>
                                          </p:val>
                                        </p:tav>
                                      </p:tavLst>
                                    </p:anim>
                                    <p:anim calcmode="lin" valueType="num">
                                      <p:cBhvr>
                                        <p:cTn id="51" dur="1000"/>
                                        <p:tgtEl>
                                          <p:spTgt spid="21"/>
                                        </p:tgtEl>
                                        <p:attrNameLst>
                                          <p:attrName>ppt_y</p:attrName>
                                        </p:attrNameLst>
                                      </p:cBhvr>
                                      <p:tavLst>
                                        <p:tav tm="0">
                                          <p:val>
                                            <p:strVal val="ppt_y"/>
                                          </p:val>
                                        </p:tav>
                                        <p:tav tm="100000">
                                          <p:val>
                                            <p:strVal val="ppt_y+.1"/>
                                          </p:val>
                                        </p:tav>
                                      </p:tavLst>
                                    </p:anim>
                                    <p:set>
                                      <p:cBhvr>
                                        <p:cTn id="52" dur="1" fill="hold">
                                          <p:stCondLst>
                                            <p:cond delay="999"/>
                                          </p:stCondLst>
                                        </p:cTn>
                                        <p:tgtEl>
                                          <p:spTgt spid="21"/>
                                        </p:tgtEl>
                                        <p:attrNameLst>
                                          <p:attrName>style.visibility</p:attrName>
                                        </p:attrNameLst>
                                      </p:cBhvr>
                                      <p:to>
                                        <p:strVal val="hidden"/>
                                      </p:to>
                                    </p:set>
                                  </p:childTnLst>
                                </p:cTn>
                              </p:par>
                              <p:par>
                                <p:cTn id="53" presetID="42" presetClass="exit" presetSubtype="0" fill="hold" nodeType="withEffect">
                                  <p:stCondLst>
                                    <p:cond delay="0"/>
                                  </p:stCondLst>
                                  <p:childTnLst>
                                    <p:animEffect transition="out" filter="fade">
                                      <p:cBhvr>
                                        <p:cTn id="54" dur="1000"/>
                                        <p:tgtEl>
                                          <p:spTgt spid="22"/>
                                        </p:tgtEl>
                                      </p:cBhvr>
                                    </p:animEffect>
                                    <p:anim calcmode="lin" valueType="num">
                                      <p:cBhvr>
                                        <p:cTn id="55" dur="1000"/>
                                        <p:tgtEl>
                                          <p:spTgt spid="22"/>
                                        </p:tgtEl>
                                        <p:attrNameLst>
                                          <p:attrName>ppt_x</p:attrName>
                                        </p:attrNameLst>
                                      </p:cBhvr>
                                      <p:tavLst>
                                        <p:tav tm="0">
                                          <p:val>
                                            <p:strVal val="ppt_x"/>
                                          </p:val>
                                        </p:tav>
                                        <p:tav tm="100000">
                                          <p:val>
                                            <p:strVal val="ppt_x"/>
                                          </p:val>
                                        </p:tav>
                                      </p:tavLst>
                                    </p:anim>
                                    <p:anim calcmode="lin" valueType="num">
                                      <p:cBhvr>
                                        <p:cTn id="56" dur="1000"/>
                                        <p:tgtEl>
                                          <p:spTgt spid="22"/>
                                        </p:tgtEl>
                                        <p:attrNameLst>
                                          <p:attrName>ppt_y</p:attrName>
                                        </p:attrNameLst>
                                      </p:cBhvr>
                                      <p:tavLst>
                                        <p:tav tm="0">
                                          <p:val>
                                            <p:strVal val="ppt_y"/>
                                          </p:val>
                                        </p:tav>
                                        <p:tav tm="100000">
                                          <p:val>
                                            <p:strVal val="ppt_y+.1"/>
                                          </p:val>
                                        </p:tav>
                                      </p:tavLst>
                                    </p:anim>
                                    <p:set>
                                      <p:cBhvr>
                                        <p:cTn id="57" dur="1" fill="hold">
                                          <p:stCondLst>
                                            <p:cond delay="999"/>
                                          </p:stCondLst>
                                        </p:cTn>
                                        <p:tgtEl>
                                          <p:spTgt spid="22"/>
                                        </p:tgtEl>
                                        <p:attrNameLst>
                                          <p:attrName>style.visibility</p:attrName>
                                        </p:attrNameLst>
                                      </p:cBhvr>
                                      <p:to>
                                        <p:strVal val="hidden"/>
                                      </p:to>
                                    </p:set>
                                  </p:childTnLst>
                                </p:cTn>
                              </p:par>
                              <p:par>
                                <p:cTn id="58" presetID="42" presetClass="exit" presetSubtype="0" fill="hold" nodeType="withEffect">
                                  <p:stCondLst>
                                    <p:cond delay="0"/>
                                  </p:stCondLst>
                                  <p:childTnLst>
                                    <p:animEffect transition="out" filter="fade">
                                      <p:cBhvr>
                                        <p:cTn id="59" dur="1000"/>
                                        <p:tgtEl>
                                          <p:spTgt spid="12"/>
                                        </p:tgtEl>
                                      </p:cBhvr>
                                    </p:animEffect>
                                    <p:anim calcmode="lin" valueType="num">
                                      <p:cBhvr>
                                        <p:cTn id="60" dur="1000"/>
                                        <p:tgtEl>
                                          <p:spTgt spid="12"/>
                                        </p:tgtEl>
                                        <p:attrNameLst>
                                          <p:attrName>ppt_x</p:attrName>
                                        </p:attrNameLst>
                                      </p:cBhvr>
                                      <p:tavLst>
                                        <p:tav tm="0">
                                          <p:val>
                                            <p:strVal val="ppt_x"/>
                                          </p:val>
                                        </p:tav>
                                        <p:tav tm="100000">
                                          <p:val>
                                            <p:strVal val="ppt_x"/>
                                          </p:val>
                                        </p:tav>
                                      </p:tavLst>
                                    </p:anim>
                                    <p:anim calcmode="lin" valueType="num">
                                      <p:cBhvr>
                                        <p:cTn id="61" dur="1000"/>
                                        <p:tgtEl>
                                          <p:spTgt spid="12"/>
                                        </p:tgtEl>
                                        <p:attrNameLst>
                                          <p:attrName>ppt_y</p:attrName>
                                        </p:attrNameLst>
                                      </p:cBhvr>
                                      <p:tavLst>
                                        <p:tav tm="0">
                                          <p:val>
                                            <p:strVal val="ppt_y"/>
                                          </p:val>
                                        </p:tav>
                                        <p:tav tm="100000">
                                          <p:val>
                                            <p:strVal val="ppt_y+.1"/>
                                          </p:val>
                                        </p:tav>
                                      </p:tavLst>
                                    </p:anim>
                                    <p:set>
                                      <p:cBhvr>
                                        <p:cTn id="62" dur="1" fill="hold">
                                          <p:stCondLst>
                                            <p:cond delay="999"/>
                                          </p:stCondLst>
                                        </p:cTn>
                                        <p:tgtEl>
                                          <p:spTgt spid="12"/>
                                        </p:tgtEl>
                                        <p:attrNameLst>
                                          <p:attrName>style.visibility</p:attrName>
                                        </p:attrNameLst>
                                      </p:cBhvr>
                                      <p:to>
                                        <p:strVal val="hidden"/>
                                      </p:to>
                                    </p:set>
                                  </p:childTnLst>
                                </p:cTn>
                              </p:par>
                              <p:par>
                                <p:cTn id="63" presetID="42" presetClass="exit" presetSubtype="0" fill="hold" nodeType="withEffect">
                                  <p:stCondLst>
                                    <p:cond delay="0"/>
                                  </p:stCondLst>
                                  <p:childTnLst>
                                    <p:animEffect transition="out" filter="fade">
                                      <p:cBhvr>
                                        <p:cTn id="64" dur="1000"/>
                                        <p:tgtEl>
                                          <p:spTgt spid="5"/>
                                        </p:tgtEl>
                                      </p:cBhvr>
                                    </p:animEffect>
                                    <p:anim calcmode="lin" valueType="num">
                                      <p:cBhvr>
                                        <p:cTn id="65" dur="1000"/>
                                        <p:tgtEl>
                                          <p:spTgt spid="5"/>
                                        </p:tgtEl>
                                        <p:attrNameLst>
                                          <p:attrName>ppt_x</p:attrName>
                                        </p:attrNameLst>
                                      </p:cBhvr>
                                      <p:tavLst>
                                        <p:tav tm="0">
                                          <p:val>
                                            <p:strVal val="ppt_x"/>
                                          </p:val>
                                        </p:tav>
                                        <p:tav tm="100000">
                                          <p:val>
                                            <p:strVal val="ppt_x"/>
                                          </p:val>
                                        </p:tav>
                                      </p:tavLst>
                                    </p:anim>
                                    <p:anim calcmode="lin" valueType="num">
                                      <p:cBhvr>
                                        <p:cTn id="66" dur="1000"/>
                                        <p:tgtEl>
                                          <p:spTgt spid="5"/>
                                        </p:tgtEl>
                                        <p:attrNameLst>
                                          <p:attrName>ppt_y</p:attrName>
                                        </p:attrNameLst>
                                      </p:cBhvr>
                                      <p:tavLst>
                                        <p:tav tm="0">
                                          <p:val>
                                            <p:strVal val="ppt_y"/>
                                          </p:val>
                                        </p:tav>
                                        <p:tav tm="100000">
                                          <p:val>
                                            <p:strVal val="ppt_y+.1"/>
                                          </p:val>
                                        </p:tav>
                                      </p:tavLst>
                                    </p:anim>
                                    <p:set>
                                      <p:cBhvr>
                                        <p:cTn id="67" dur="1" fill="hold">
                                          <p:stCondLst>
                                            <p:cond delay="999"/>
                                          </p:stCondLst>
                                        </p:cTn>
                                        <p:tgtEl>
                                          <p:spTgt spid="5"/>
                                        </p:tgtEl>
                                        <p:attrNameLst>
                                          <p:attrName>style.visibility</p:attrName>
                                        </p:attrNameLst>
                                      </p:cBhvr>
                                      <p:to>
                                        <p:strVal val="hidden"/>
                                      </p:to>
                                    </p:set>
                                  </p:childTnLst>
                                </p:cTn>
                              </p:par>
                            </p:childTnLst>
                          </p:cTn>
                        </p:par>
                        <p:par>
                          <p:cTn id="68" fill="hold">
                            <p:stCondLst>
                              <p:cond delay="3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29"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40788" y="1225411"/>
            <a:ext cx="7200816" cy="5415365"/>
            <a:chOff x="308335" y="434596"/>
            <a:chExt cx="8236931" cy="6194574"/>
          </a:xfrm>
        </p:grpSpPr>
        <p:grpSp>
          <p:nvGrpSpPr>
            <p:cNvPr id="3" name="Group 2"/>
            <p:cNvGrpSpPr/>
            <p:nvPr/>
          </p:nvGrpSpPr>
          <p:grpSpPr>
            <a:xfrm>
              <a:off x="308335" y="1191953"/>
              <a:ext cx="4407408" cy="4224528"/>
              <a:chOff x="308335" y="1191953"/>
              <a:chExt cx="4407408" cy="4224528"/>
            </a:xfrm>
          </p:grpSpPr>
          <p:pic>
            <p:nvPicPr>
              <p:cNvPr id="4" name="Picture 3" descr="whitehouse-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335" y="1191953"/>
                <a:ext cx="4407408" cy="4224528"/>
              </a:xfrm>
              <a:prstGeom prst="rect">
                <a:avLst/>
              </a:prstGeom>
            </p:spPr>
          </p:pic>
          <p:pic>
            <p:nvPicPr>
              <p:cNvPr id="2" name="Picture 1" descr="sunshot_color_r_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143" y="2417948"/>
                <a:ext cx="2002152" cy="1761424"/>
              </a:xfrm>
              <a:prstGeom prst="rect">
                <a:avLst/>
              </a:prstGeom>
            </p:spPr>
          </p:pic>
        </p:grpSp>
        <p:pic>
          <p:nvPicPr>
            <p:cNvPr id="12" name="Picture 11" descr="whitehouse-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4975" y="434596"/>
              <a:ext cx="810768" cy="810768"/>
            </a:xfrm>
            <a:prstGeom prst="rect">
              <a:avLst/>
            </a:prstGeom>
          </p:spPr>
        </p:pic>
        <p:pic>
          <p:nvPicPr>
            <p:cNvPr id="14" name="Picture 13" descr="whitehouse-1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0868" y="1338897"/>
              <a:ext cx="810768" cy="810768"/>
            </a:xfrm>
            <a:prstGeom prst="rect">
              <a:avLst/>
            </a:prstGeom>
          </p:spPr>
        </p:pic>
        <p:pic>
          <p:nvPicPr>
            <p:cNvPr id="18" name="Picture 17" descr="whitehouse-1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06252" y="2290045"/>
              <a:ext cx="810768" cy="810768"/>
            </a:xfrm>
            <a:prstGeom prst="rect">
              <a:avLst/>
            </a:prstGeom>
          </p:spPr>
        </p:pic>
        <p:pic>
          <p:nvPicPr>
            <p:cNvPr id="29" name="Picture 28" descr="whitehouse-1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06252" y="3253146"/>
              <a:ext cx="810768" cy="810768"/>
            </a:xfrm>
            <a:prstGeom prst="rect">
              <a:avLst/>
            </a:prstGeom>
          </p:spPr>
        </p:pic>
        <p:pic>
          <p:nvPicPr>
            <p:cNvPr id="31" name="Picture 30" descr="whitehouse-1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0868" y="4179372"/>
              <a:ext cx="810768" cy="810768"/>
            </a:xfrm>
            <a:prstGeom prst="rect">
              <a:avLst/>
            </a:prstGeom>
          </p:spPr>
        </p:pic>
        <p:pic>
          <p:nvPicPr>
            <p:cNvPr id="34" name="Picture 33" descr="whitehouse-18.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97831" y="5206683"/>
              <a:ext cx="810768" cy="810768"/>
            </a:xfrm>
            <a:prstGeom prst="rect">
              <a:avLst/>
            </a:prstGeom>
          </p:spPr>
        </p:pic>
        <p:sp>
          <p:nvSpPr>
            <p:cNvPr id="38" name="TextBox 37"/>
            <p:cNvSpPr txBox="1"/>
            <p:nvPr/>
          </p:nvSpPr>
          <p:spPr>
            <a:xfrm>
              <a:off x="4832626" y="442318"/>
              <a:ext cx="2579953" cy="584776"/>
            </a:xfrm>
            <a:prstGeom prst="rect">
              <a:avLst/>
            </a:prstGeom>
            <a:noFill/>
          </p:spPr>
          <p:txBody>
            <a:bodyPr wrap="none" rtlCol="0">
              <a:spAutoFit/>
            </a:bodyPr>
            <a:lstStyle/>
            <a:p>
              <a:pPr lvl="0"/>
              <a:r>
                <a:rPr lang="en-US" sz="1600" b="1" dirty="0">
                  <a:latin typeface="Calibri"/>
                  <a:cs typeface="Calibri"/>
                </a:rPr>
                <a:t>Maintaining U.S. Leadership </a:t>
              </a:r>
              <a:endParaRPr lang="en-US" sz="1600" b="1" dirty="0" smtClean="0">
                <a:latin typeface="Calibri"/>
                <a:cs typeface="Calibri"/>
              </a:endParaRPr>
            </a:p>
            <a:p>
              <a:pPr lvl="0"/>
              <a:r>
                <a:rPr lang="en-US" sz="1600" b="1" dirty="0" smtClean="0">
                  <a:latin typeface="Calibri"/>
                  <a:cs typeface="Calibri"/>
                </a:rPr>
                <a:t>in </a:t>
              </a:r>
              <a:r>
                <a:rPr lang="en-US" sz="1600" b="1" dirty="0">
                  <a:latin typeface="Calibri"/>
                  <a:cs typeface="Calibri"/>
                </a:rPr>
                <a:t>PV R&amp;D </a:t>
              </a:r>
              <a:r>
                <a:rPr lang="en-US" sz="1600" b="1" dirty="0" smtClean="0">
                  <a:latin typeface="Calibri"/>
                  <a:cs typeface="Calibri"/>
                </a:rPr>
                <a:t>Innovation</a:t>
              </a:r>
              <a:endParaRPr lang="en-US" sz="1600" dirty="0">
                <a:latin typeface="Calibri"/>
                <a:cs typeface="Calibri"/>
              </a:endParaRPr>
            </a:p>
          </p:txBody>
        </p:sp>
        <p:sp>
          <p:nvSpPr>
            <p:cNvPr id="43" name="TextBox 42"/>
            <p:cNvSpPr txBox="1"/>
            <p:nvPr/>
          </p:nvSpPr>
          <p:spPr>
            <a:xfrm>
              <a:off x="5547230" y="1460136"/>
              <a:ext cx="2998036" cy="584776"/>
            </a:xfrm>
            <a:prstGeom prst="rect">
              <a:avLst/>
            </a:prstGeom>
            <a:noFill/>
          </p:spPr>
          <p:txBody>
            <a:bodyPr wrap="none" rtlCol="0">
              <a:spAutoFit/>
            </a:bodyPr>
            <a:lstStyle/>
            <a:p>
              <a:pPr lvl="0"/>
              <a:r>
                <a:rPr lang="en-US" sz="1600" b="1" dirty="0">
                  <a:latin typeface="Calibri"/>
                  <a:cs typeface="Calibri"/>
                </a:rPr>
                <a:t>Empowering </a:t>
              </a:r>
              <a:r>
                <a:rPr lang="en-US" sz="1600" b="1" dirty="0" smtClean="0">
                  <a:latin typeface="Calibri"/>
                  <a:cs typeface="Calibri"/>
                </a:rPr>
                <a:t>Communities to </a:t>
              </a:r>
              <a:r>
                <a:rPr lang="en-US" sz="1600" b="1" dirty="0">
                  <a:latin typeface="Calibri"/>
                  <a:cs typeface="Calibri"/>
                </a:rPr>
                <a:t>Cut </a:t>
              </a:r>
              <a:endParaRPr lang="en-US" sz="1600" b="1" dirty="0" smtClean="0">
                <a:latin typeface="Calibri"/>
                <a:cs typeface="Calibri"/>
              </a:endParaRPr>
            </a:p>
            <a:p>
              <a:pPr lvl="0"/>
              <a:r>
                <a:rPr lang="en-US" sz="1600" b="1" dirty="0" smtClean="0">
                  <a:latin typeface="Calibri"/>
                  <a:cs typeface="Calibri"/>
                </a:rPr>
                <a:t>Red </a:t>
              </a:r>
              <a:r>
                <a:rPr lang="en-US" sz="1600" b="1" dirty="0">
                  <a:latin typeface="Calibri"/>
                  <a:cs typeface="Calibri"/>
                </a:rPr>
                <a:t>Tape, Streamline Processes</a:t>
              </a:r>
              <a:endParaRPr lang="en-US" sz="1600" dirty="0">
                <a:latin typeface="Calibri"/>
                <a:cs typeface="Calibri"/>
              </a:endParaRPr>
            </a:p>
          </p:txBody>
        </p:sp>
        <p:sp>
          <p:nvSpPr>
            <p:cNvPr id="44" name="TextBox 43"/>
            <p:cNvSpPr txBox="1"/>
            <p:nvPr/>
          </p:nvSpPr>
          <p:spPr>
            <a:xfrm>
              <a:off x="5942127" y="2403134"/>
              <a:ext cx="1632578" cy="584776"/>
            </a:xfrm>
            <a:prstGeom prst="rect">
              <a:avLst/>
            </a:prstGeom>
            <a:noFill/>
          </p:spPr>
          <p:txBody>
            <a:bodyPr wrap="none" rtlCol="0">
              <a:spAutoFit/>
            </a:bodyPr>
            <a:lstStyle/>
            <a:p>
              <a:pPr lvl="0"/>
              <a:r>
                <a:rPr lang="en-US" sz="1600" b="1" dirty="0">
                  <a:latin typeface="Calibri"/>
                  <a:cs typeface="Calibri"/>
                </a:rPr>
                <a:t>Building a Skilled </a:t>
              </a:r>
              <a:endParaRPr lang="en-US" sz="1600" b="1" dirty="0" smtClean="0">
                <a:latin typeface="Calibri"/>
                <a:cs typeface="Calibri"/>
              </a:endParaRPr>
            </a:p>
            <a:p>
              <a:pPr lvl="0"/>
              <a:r>
                <a:rPr lang="en-US" sz="1600" b="1" dirty="0" smtClean="0">
                  <a:latin typeface="Calibri"/>
                  <a:cs typeface="Calibri"/>
                </a:rPr>
                <a:t>Solar </a:t>
              </a:r>
              <a:r>
                <a:rPr lang="en-US" sz="1600" b="1" dirty="0">
                  <a:latin typeface="Calibri"/>
                  <a:cs typeface="Calibri"/>
                </a:rPr>
                <a:t>Workforce</a:t>
              </a:r>
              <a:endParaRPr lang="en-US" sz="1600" dirty="0">
                <a:latin typeface="Calibri"/>
                <a:cs typeface="Calibri"/>
              </a:endParaRPr>
            </a:p>
          </p:txBody>
        </p:sp>
        <p:sp>
          <p:nvSpPr>
            <p:cNvPr id="45" name="TextBox 44"/>
            <p:cNvSpPr txBox="1"/>
            <p:nvPr/>
          </p:nvSpPr>
          <p:spPr>
            <a:xfrm>
              <a:off x="5942127" y="3374273"/>
              <a:ext cx="2434256" cy="584775"/>
            </a:xfrm>
            <a:prstGeom prst="rect">
              <a:avLst/>
            </a:prstGeom>
            <a:noFill/>
          </p:spPr>
          <p:txBody>
            <a:bodyPr wrap="none" rtlCol="0">
              <a:spAutoFit/>
            </a:bodyPr>
            <a:lstStyle/>
            <a:p>
              <a:pPr lvl="0"/>
              <a:r>
                <a:rPr lang="en-US" sz="1600" b="1" dirty="0">
                  <a:latin typeface="Calibri"/>
                  <a:cs typeface="Calibri"/>
                </a:rPr>
                <a:t>Supporting Entrepreneurs </a:t>
              </a:r>
              <a:endParaRPr lang="en-US" sz="1600" b="1" dirty="0" smtClean="0">
                <a:latin typeface="Calibri"/>
                <a:cs typeface="Calibri"/>
              </a:endParaRPr>
            </a:p>
            <a:p>
              <a:pPr lvl="0"/>
              <a:r>
                <a:rPr lang="en-US" sz="1600" b="1" dirty="0" smtClean="0">
                  <a:latin typeface="Calibri"/>
                  <a:cs typeface="Calibri"/>
                </a:rPr>
                <a:t>and Innovators</a:t>
              </a:r>
              <a:endParaRPr lang="en-US" sz="1600" dirty="0">
                <a:latin typeface="Calibri"/>
                <a:cs typeface="Calibri"/>
              </a:endParaRPr>
            </a:p>
          </p:txBody>
        </p:sp>
        <p:sp>
          <p:nvSpPr>
            <p:cNvPr id="46" name="TextBox 45"/>
            <p:cNvSpPr txBox="1"/>
            <p:nvPr/>
          </p:nvSpPr>
          <p:spPr>
            <a:xfrm>
              <a:off x="5547230" y="4258420"/>
              <a:ext cx="2279663" cy="584775"/>
            </a:xfrm>
            <a:prstGeom prst="rect">
              <a:avLst/>
            </a:prstGeom>
            <a:noFill/>
          </p:spPr>
          <p:txBody>
            <a:bodyPr wrap="none" rtlCol="0">
              <a:spAutoFit/>
            </a:bodyPr>
            <a:lstStyle/>
            <a:p>
              <a:pPr lvl="0"/>
              <a:r>
                <a:rPr lang="en-US" sz="1600" b="1" dirty="0">
                  <a:latin typeface="Calibri"/>
                  <a:cs typeface="Calibri"/>
                </a:rPr>
                <a:t>Training Veterans </a:t>
              </a:r>
              <a:r>
                <a:rPr lang="en-US" sz="1600" b="1" dirty="0" smtClean="0">
                  <a:latin typeface="Calibri"/>
                  <a:cs typeface="Calibri"/>
                </a:rPr>
                <a:t>for the</a:t>
              </a:r>
            </a:p>
            <a:p>
              <a:pPr lvl="0"/>
              <a:r>
                <a:rPr lang="en-US" sz="1600" b="1" dirty="0" smtClean="0">
                  <a:latin typeface="Calibri"/>
                  <a:cs typeface="Calibri"/>
                </a:rPr>
                <a:t>Clean </a:t>
              </a:r>
              <a:r>
                <a:rPr lang="en-US" sz="1600" b="1" dirty="0">
                  <a:latin typeface="Calibri"/>
                  <a:cs typeface="Calibri"/>
                </a:rPr>
                <a:t>Energy Economy</a:t>
              </a:r>
              <a:endParaRPr lang="en-US" sz="1600" dirty="0">
                <a:latin typeface="Calibri"/>
                <a:cs typeface="Calibri"/>
              </a:endParaRPr>
            </a:p>
          </p:txBody>
        </p:sp>
        <p:sp>
          <p:nvSpPr>
            <p:cNvPr id="47" name="TextBox 46"/>
            <p:cNvSpPr txBox="1"/>
            <p:nvPr/>
          </p:nvSpPr>
          <p:spPr>
            <a:xfrm>
              <a:off x="4984834" y="5280682"/>
              <a:ext cx="2300630" cy="584776"/>
            </a:xfrm>
            <a:prstGeom prst="rect">
              <a:avLst/>
            </a:prstGeom>
            <a:noFill/>
          </p:spPr>
          <p:txBody>
            <a:bodyPr wrap="none" rtlCol="0">
              <a:spAutoFit/>
            </a:bodyPr>
            <a:lstStyle/>
            <a:p>
              <a:pPr lvl="0"/>
              <a:r>
                <a:rPr lang="en-US" sz="1600" b="1" dirty="0">
                  <a:latin typeface="Calibri"/>
                  <a:cs typeface="Calibri"/>
                </a:rPr>
                <a:t>Supporting </a:t>
              </a:r>
              <a:endParaRPr lang="en-US" sz="1600" b="1" dirty="0" smtClean="0">
                <a:latin typeface="Calibri"/>
                <a:cs typeface="Calibri"/>
              </a:endParaRPr>
            </a:p>
            <a:p>
              <a:pPr lvl="0"/>
              <a:r>
                <a:rPr lang="en-US" sz="1600" b="1" dirty="0" smtClean="0">
                  <a:latin typeface="Calibri"/>
                  <a:cs typeface="Calibri"/>
                </a:rPr>
                <a:t>Domestic </a:t>
              </a:r>
              <a:r>
                <a:rPr lang="en-US" sz="1600" b="1" dirty="0">
                  <a:latin typeface="Calibri"/>
                  <a:cs typeface="Calibri"/>
                </a:rPr>
                <a:t>Manufacturing </a:t>
              </a:r>
              <a:endParaRPr lang="en-US" sz="1600" dirty="0">
                <a:latin typeface="Calibri"/>
                <a:cs typeface="Calibri"/>
              </a:endParaRPr>
            </a:p>
          </p:txBody>
        </p:sp>
        <p:sp>
          <p:nvSpPr>
            <p:cNvPr id="53" name="Freeform 52"/>
            <p:cNvSpPr/>
            <p:nvPr/>
          </p:nvSpPr>
          <p:spPr>
            <a:xfrm>
              <a:off x="1249951" y="5416481"/>
              <a:ext cx="2444093" cy="213437"/>
            </a:xfrm>
            <a:custGeom>
              <a:avLst/>
              <a:gdLst>
                <a:gd name="connsiteX0" fmla="*/ 0 w 2444093"/>
                <a:gd name="connsiteY0" fmla="*/ 0 h 213437"/>
                <a:gd name="connsiteX1" fmla="*/ 0 w 2444093"/>
                <a:gd name="connsiteY1" fmla="*/ 202765 h 213437"/>
                <a:gd name="connsiteX2" fmla="*/ 2444093 w 2444093"/>
                <a:gd name="connsiteY2" fmla="*/ 213437 h 213437"/>
                <a:gd name="connsiteX3" fmla="*/ 2444093 w 2444093"/>
                <a:gd name="connsiteY3" fmla="*/ 32016 h 213437"/>
              </a:gdLst>
              <a:ahLst/>
              <a:cxnLst>
                <a:cxn ang="0">
                  <a:pos x="connsiteX0" y="connsiteY0"/>
                </a:cxn>
                <a:cxn ang="0">
                  <a:pos x="connsiteX1" y="connsiteY1"/>
                </a:cxn>
                <a:cxn ang="0">
                  <a:pos x="connsiteX2" y="connsiteY2"/>
                </a:cxn>
                <a:cxn ang="0">
                  <a:pos x="connsiteX3" y="connsiteY3"/>
                </a:cxn>
              </a:cxnLst>
              <a:rect l="l" t="t" r="r" b="b"/>
              <a:pathLst>
                <a:path w="2444093" h="213437">
                  <a:moveTo>
                    <a:pt x="0" y="0"/>
                  </a:moveTo>
                  <a:lnTo>
                    <a:pt x="0" y="202765"/>
                  </a:lnTo>
                  <a:lnTo>
                    <a:pt x="2444093" y="213437"/>
                  </a:lnTo>
                  <a:lnTo>
                    <a:pt x="2444093" y="32016"/>
                  </a:ln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TextBox 53"/>
            <p:cNvSpPr txBox="1"/>
            <p:nvPr/>
          </p:nvSpPr>
          <p:spPr>
            <a:xfrm>
              <a:off x="1724750" y="5612067"/>
              <a:ext cx="1391727" cy="523220"/>
            </a:xfrm>
            <a:prstGeom prst="rect">
              <a:avLst/>
            </a:prstGeom>
            <a:noFill/>
          </p:spPr>
          <p:txBody>
            <a:bodyPr wrap="none" rtlCol="0">
              <a:spAutoFit/>
            </a:bodyPr>
            <a:lstStyle/>
            <a:p>
              <a:pPr lvl="0" algn="ctr"/>
              <a:r>
                <a:rPr lang="en-US" sz="2800" b="1" dirty="0">
                  <a:solidFill>
                    <a:srgbClr val="F18F25"/>
                  </a:solidFill>
                  <a:latin typeface="Calibri"/>
                  <a:cs typeface="Calibri"/>
                </a:rPr>
                <a:t>6¢/</a:t>
              </a:r>
              <a:r>
                <a:rPr lang="en-US" sz="2800" b="1" dirty="0" smtClean="0">
                  <a:solidFill>
                    <a:srgbClr val="F18F25"/>
                  </a:solidFill>
                  <a:latin typeface="Calibri"/>
                  <a:cs typeface="Calibri"/>
                </a:rPr>
                <a:t>kWh</a:t>
              </a:r>
              <a:endParaRPr lang="en-US" sz="2800" b="1" dirty="0">
                <a:solidFill>
                  <a:srgbClr val="F18F25"/>
                </a:solidFill>
                <a:latin typeface="Calibri"/>
                <a:cs typeface="Calibri"/>
              </a:endParaRPr>
            </a:p>
          </p:txBody>
        </p:sp>
        <p:sp>
          <p:nvSpPr>
            <p:cNvPr id="55" name="TextBox 54"/>
            <p:cNvSpPr txBox="1"/>
            <p:nvPr/>
          </p:nvSpPr>
          <p:spPr>
            <a:xfrm>
              <a:off x="1168883" y="6105950"/>
              <a:ext cx="2524858" cy="523220"/>
            </a:xfrm>
            <a:prstGeom prst="rect">
              <a:avLst/>
            </a:prstGeom>
            <a:noFill/>
          </p:spPr>
          <p:txBody>
            <a:bodyPr wrap="none" rtlCol="0">
              <a:spAutoFit/>
            </a:bodyPr>
            <a:lstStyle/>
            <a:p>
              <a:pPr lvl="0" algn="ctr"/>
              <a:r>
                <a:rPr lang="en-US" sz="2800" b="1" dirty="0" smtClean="0">
                  <a:solidFill>
                    <a:srgbClr val="F18F25"/>
                  </a:solidFill>
                  <a:latin typeface="Calibri"/>
                  <a:cs typeface="Calibri"/>
                </a:rPr>
                <a:t>70% </a:t>
              </a:r>
              <a:r>
                <a:rPr lang="en-US" sz="1600" dirty="0" smtClean="0">
                  <a:solidFill>
                    <a:srgbClr val="F18F25"/>
                  </a:solidFill>
                  <a:latin typeface="Calibri"/>
                  <a:cs typeface="Calibri"/>
                </a:rPr>
                <a:t>to the SunShot goal</a:t>
              </a:r>
              <a:endParaRPr lang="en-US" sz="1600" dirty="0">
                <a:solidFill>
                  <a:srgbClr val="F18F25"/>
                </a:solidFill>
                <a:latin typeface="Calibri"/>
                <a:cs typeface="Calibri"/>
              </a:endParaRPr>
            </a:p>
          </p:txBody>
        </p:sp>
        <p:pic>
          <p:nvPicPr>
            <p:cNvPr id="22" name="Picture 21" descr="whitehouse-12.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0480" y="1752524"/>
              <a:ext cx="3096768" cy="3090672"/>
            </a:xfrm>
            <a:prstGeom prst="rect">
              <a:avLst/>
            </a:prstGeom>
          </p:spPr>
        </p:pic>
      </p:grpSp>
      <p:sp>
        <p:nvSpPr>
          <p:cNvPr id="6" name="Title 5"/>
          <p:cNvSpPr>
            <a:spLocks noGrp="1"/>
          </p:cNvSpPr>
          <p:nvPr>
            <p:ph type="title"/>
          </p:nvPr>
        </p:nvSpPr>
        <p:spPr/>
        <p:txBody>
          <a:bodyPr/>
          <a:lstStyle/>
          <a:p>
            <a:r>
              <a:rPr lang="en-US" dirty="0" smtClean="0"/>
              <a:t>Progress Towards </a:t>
            </a:r>
            <a:r>
              <a:rPr lang="en-US" dirty="0" err="1" smtClean="0"/>
              <a:t>SunShot</a:t>
            </a:r>
            <a:r>
              <a:rPr lang="en-US" dirty="0" smtClean="0"/>
              <a:t> Goal</a:t>
            </a:r>
            <a:endParaRPr lang="en-US" dirty="0"/>
          </a:p>
        </p:txBody>
      </p:sp>
    </p:spTree>
    <p:extLst>
      <p:ext uri="{BB962C8B-B14F-4D97-AF65-F5344CB8AC3E}">
        <p14:creationId xmlns:p14="http://schemas.microsoft.com/office/powerpoint/2010/main" val="241812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891775" y="5210401"/>
            <a:ext cx="3252225" cy="16475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Americans Choosing Solar Energy</a:t>
            </a:r>
            <a:endParaRPr lang="en-US" dirty="0"/>
          </a:p>
        </p:txBody>
      </p:sp>
      <p:grpSp>
        <p:nvGrpSpPr>
          <p:cNvPr id="5" name="Group 4"/>
          <p:cNvGrpSpPr/>
          <p:nvPr/>
        </p:nvGrpSpPr>
        <p:grpSpPr>
          <a:xfrm>
            <a:off x="6003831" y="5229075"/>
            <a:ext cx="2683392" cy="1320772"/>
            <a:chOff x="504471" y="4505543"/>
            <a:chExt cx="2822448" cy="1389215"/>
          </a:xfrm>
        </p:grpSpPr>
        <p:pic>
          <p:nvPicPr>
            <p:cNvPr id="6" name="Picture 5" descr="5-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71" y="4949879"/>
              <a:ext cx="2822448" cy="944879"/>
            </a:xfrm>
            <a:prstGeom prst="rect">
              <a:avLst/>
            </a:prstGeom>
          </p:spPr>
        </p:pic>
        <p:sp>
          <p:nvSpPr>
            <p:cNvPr id="7" name="TextBox 6"/>
            <p:cNvSpPr txBox="1"/>
            <p:nvPr/>
          </p:nvSpPr>
          <p:spPr>
            <a:xfrm>
              <a:off x="748285" y="4505543"/>
              <a:ext cx="2276197" cy="420844"/>
            </a:xfrm>
            <a:prstGeom prst="rect">
              <a:avLst/>
            </a:prstGeom>
            <a:noFill/>
          </p:spPr>
          <p:txBody>
            <a:bodyPr wrap="none" rtlCol="0">
              <a:spAutoFit/>
            </a:bodyPr>
            <a:lstStyle/>
            <a:p>
              <a:pPr algn="ctr"/>
              <a:r>
                <a:rPr lang="en-US" dirty="0" smtClean="0">
                  <a:solidFill>
                    <a:schemeClr val="accent6"/>
                  </a:solidFill>
                  <a:latin typeface="Calibri"/>
                  <a:cs typeface="Calibri"/>
                </a:rPr>
                <a:t>Incomes </a:t>
              </a:r>
              <a:r>
                <a:rPr lang="en-US" sz="2000" b="1" dirty="0" smtClean="0">
                  <a:solidFill>
                    <a:schemeClr val="accent6"/>
                  </a:solidFill>
                  <a:latin typeface="Calibri"/>
                  <a:cs typeface="Calibri"/>
                </a:rPr>
                <a:t>$</a:t>
              </a:r>
              <a:r>
                <a:rPr lang="en-US" sz="2000" b="1" dirty="0">
                  <a:solidFill>
                    <a:schemeClr val="accent6"/>
                  </a:solidFill>
                  <a:latin typeface="Calibri"/>
                  <a:cs typeface="Calibri"/>
                </a:rPr>
                <a:t>40K-$</a:t>
              </a:r>
              <a:r>
                <a:rPr lang="en-US" sz="2000" b="1" dirty="0" smtClean="0">
                  <a:solidFill>
                    <a:schemeClr val="accent6"/>
                  </a:solidFill>
                  <a:latin typeface="Calibri"/>
                  <a:cs typeface="Calibri"/>
                </a:rPr>
                <a:t>90K</a:t>
              </a:r>
              <a:endParaRPr lang="en-US" b="1" dirty="0">
                <a:solidFill>
                  <a:schemeClr val="accent6"/>
                </a:solidFill>
                <a:latin typeface="Calibri"/>
                <a:cs typeface="Calibri"/>
              </a:endParaRPr>
            </a:p>
          </p:txBody>
        </p:sp>
      </p:grpSp>
      <p:sp>
        <p:nvSpPr>
          <p:cNvPr id="9" name="Content Placeholder 2"/>
          <p:cNvSpPr txBox="1">
            <a:spLocks/>
          </p:cNvSpPr>
          <p:nvPr/>
        </p:nvSpPr>
        <p:spPr>
          <a:xfrm>
            <a:off x="457200" y="1248077"/>
            <a:ext cx="5593669" cy="5897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solidFill>
                  <a:schemeClr val="accent2"/>
                </a:solidFill>
              </a:rPr>
              <a:t>Most Affordable Solar Cities for Homeowners</a:t>
            </a:r>
            <a:endParaRPr lang="en-US" sz="2000" dirty="0">
              <a:solidFill>
                <a:schemeClr val="accent2"/>
              </a:solidFill>
            </a:endParaRPr>
          </a:p>
        </p:txBody>
      </p:sp>
      <p:sp>
        <p:nvSpPr>
          <p:cNvPr id="10" name="Content Placeholder 2"/>
          <p:cNvSpPr txBox="1">
            <a:spLocks/>
          </p:cNvSpPr>
          <p:nvPr/>
        </p:nvSpPr>
        <p:spPr>
          <a:xfrm>
            <a:off x="5891775" y="1314974"/>
            <a:ext cx="2795025" cy="85120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accent2"/>
              </a:solidFill>
            </a:endParaRPr>
          </a:p>
        </p:txBody>
      </p:sp>
      <p:sp>
        <p:nvSpPr>
          <p:cNvPr id="12" name="Content Placeholder 2"/>
          <p:cNvSpPr txBox="1">
            <a:spLocks/>
          </p:cNvSpPr>
          <p:nvPr/>
        </p:nvSpPr>
        <p:spPr>
          <a:xfrm>
            <a:off x="457199" y="5857406"/>
            <a:ext cx="5089429" cy="5897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a:solidFill>
                <a:schemeClr val="accent2"/>
              </a:solidFill>
            </a:endParaRPr>
          </a:p>
        </p:txBody>
      </p:sp>
      <p:sp>
        <p:nvSpPr>
          <p:cNvPr id="13" name="Content Placeholder 2"/>
          <p:cNvSpPr txBox="1">
            <a:spLocks/>
          </p:cNvSpPr>
          <p:nvPr/>
        </p:nvSpPr>
        <p:spPr>
          <a:xfrm>
            <a:off x="457199" y="5614645"/>
            <a:ext cx="6039465" cy="6037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000" b="1" dirty="0" smtClean="0">
                <a:solidFill>
                  <a:schemeClr val="accent2"/>
                </a:solidFill>
              </a:rPr>
              <a:t>Middle Class Americans are Solar Customers</a:t>
            </a:r>
            <a:endParaRPr lang="en-US" sz="2000" dirty="0">
              <a:solidFill>
                <a:schemeClr val="accent2"/>
              </a:solidFill>
            </a:endParaRPr>
          </a:p>
        </p:txBody>
      </p:sp>
      <p:pic>
        <p:nvPicPr>
          <p:cNvPr id="15" name="Picture 14" descr="ma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776" y="1949887"/>
            <a:ext cx="6516624" cy="3404616"/>
          </a:xfrm>
          <a:prstGeom prst="rect">
            <a:avLst/>
          </a:prstGeom>
        </p:spPr>
      </p:pic>
    </p:spTree>
    <p:extLst>
      <p:ext uri="{BB962C8B-B14F-4D97-AF65-F5344CB8AC3E}">
        <p14:creationId xmlns:p14="http://schemas.microsoft.com/office/powerpoint/2010/main" val="351180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91775" y="5210401"/>
            <a:ext cx="3252225" cy="16475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Solar Powers U.S. Schools</a:t>
            </a:r>
            <a:endParaRPr lang="en-US" dirty="0"/>
          </a:p>
        </p:txBody>
      </p:sp>
      <p:pic>
        <p:nvPicPr>
          <p:cNvPr id="7" name="Picture 6" descr="school-infogrphic-final-horizontal-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010" y="1123794"/>
            <a:ext cx="7595810" cy="5696857"/>
          </a:xfrm>
          <a:prstGeom prst="rect">
            <a:avLst/>
          </a:prstGeom>
        </p:spPr>
      </p:pic>
    </p:spTree>
    <p:extLst>
      <p:ext uri="{BB962C8B-B14F-4D97-AF65-F5344CB8AC3E}">
        <p14:creationId xmlns:p14="http://schemas.microsoft.com/office/powerpoint/2010/main" val="273113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p:cNvSpPr>
          <p:nvPr/>
        </p:nvSpPr>
        <p:spPr>
          <a:xfrm>
            <a:off x="3259667"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537EE1-6FBD-BC4E-9F2D-4B8DCA5BB3F0}" type="slidenum">
              <a:rPr lang="en-US" smtClean="0"/>
              <a:pPr/>
              <a:t>6</a:t>
            </a:fld>
            <a:endParaRPr lang="en-US" dirty="0"/>
          </a:p>
        </p:txBody>
      </p:sp>
      <p:sp>
        <p:nvSpPr>
          <p:cNvPr id="11" name="TextBox 10"/>
          <p:cNvSpPr txBox="1"/>
          <p:nvPr/>
        </p:nvSpPr>
        <p:spPr>
          <a:xfrm>
            <a:off x="229311" y="1344985"/>
            <a:ext cx="2233310" cy="2092881"/>
          </a:xfrm>
          <a:prstGeom prst="rect">
            <a:avLst/>
          </a:prstGeom>
          <a:noFill/>
        </p:spPr>
        <p:txBody>
          <a:bodyPr vert="horz" wrap="square" rtlCol="0">
            <a:spAutoFit/>
          </a:bodyPr>
          <a:lstStyle/>
          <a:p>
            <a:pPr algn="r"/>
            <a:r>
              <a:rPr lang="en-US" sz="2000" b="1" dirty="0" smtClean="0">
                <a:solidFill>
                  <a:schemeClr val="accent1"/>
                </a:solidFill>
              </a:rPr>
              <a:t>Community Solar</a:t>
            </a:r>
            <a:endParaRPr lang="en-US" sz="2000" b="1" dirty="0">
              <a:solidFill>
                <a:schemeClr val="accent1"/>
              </a:solidFill>
            </a:endParaRPr>
          </a:p>
          <a:p>
            <a:r>
              <a:rPr lang="en-US" dirty="0" smtClean="0"/>
              <a:t>Community members work together to enable solar in their community</a:t>
            </a:r>
          </a:p>
        </p:txBody>
      </p:sp>
      <p:sp>
        <p:nvSpPr>
          <p:cNvPr id="12" name="TextBox 11"/>
          <p:cNvSpPr txBox="1"/>
          <p:nvPr/>
        </p:nvSpPr>
        <p:spPr>
          <a:xfrm>
            <a:off x="229311" y="4020349"/>
            <a:ext cx="2233310" cy="2369880"/>
          </a:xfrm>
          <a:prstGeom prst="rect">
            <a:avLst/>
          </a:prstGeom>
          <a:noFill/>
        </p:spPr>
        <p:txBody>
          <a:bodyPr vert="horz" wrap="square" rtlCol="0">
            <a:spAutoFit/>
          </a:bodyPr>
          <a:lstStyle/>
          <a:p>
            <a:pPr algn="r"/>
            <a:r>
              <a:rPr lang="en-US" sz="2000" b="1" dirty="0" smtClean="0">
                <a:solidFill>
                  <a:schemeClr val="accent1"/>
                </a:solidFill>
              </a:rPr>
              <a:t>Shared </a:t>
            </a:r>
          </a:p>
          <a:p>
            <a:pPr algn="r"/>
            <a:r>
              <a:rPr lang="en-US" sz="2000" b="1" dirty="0" smtClean="0">
                <a:solidFill>
                  <a:schemeClr val="accent1"/>
                </a:solidFill>
              </a:rPr>
              <a:t>Solar</a:t>
            </a:r>
          </a:p>
          <a:p>
            <a:r>
              <a:rPr lang="en-US" dirty="0"/>
              <a:t>Participants own or lease panels, buy kWh blocks of generation, or own an interest in a shared </a:t>
            </a:r>
            <a:r>
              <a:rPr lang="en-US" dirty="0" smtClean="0"/>
              <a:t>system</a:t>
            </a:r>
            <a:endParaRPr lang="en-US" dirty="0"/>
          </a:p>
        </p:txBody>
      </p:sp>
      <p:grpSp>
        <p:nvGrpSpPr>
          <p:cNvPr id="17" name="Group 16"/>
          <p:cNvGrpSpPr/>
          <p:nvPr/>
        </p:nvGrpSpPr>
        <p:grpSpPr>
          <a:xfrm>
            <a:off x="2589230" y="1346328"/>
            <a:ext cx="3110211" cy="2574248"/>
            <a:chOff x="2589230" y="1346328"/>
            <a:chExt cx="3110211" cy="2574248"/>
          </a:xfrm>
        </p:grpSpPr>
        <p:pic>
          <p:nvPicPr>
            <p:cNvPr id="6" name="Picture 2" descr="\\doe\dfsfr\HOME_FORS1\Anna.Brockway\My Documents\SC Shared Solar\sharedsolar_grouppurchas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30" y="1346328"/>
              <a:ext cx="3098336" cy="23865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589230" y="3582022"/>
              <a:ext cx="3110211" cy="338554"/>
            </a:xfrm>
            <a:prstGeom prst="rect">
              <a:avLst/>
            </a:prstGeom>
            <a:solidFill>
              <a:schemeClr val="accent2">
                <a:lumMod val="75000"/>
              </a:schemeClr>
            </a:solidFill>
            <a:ln>
              <a:noFill/>
            </a:ln>
          </p:spPr>
          <p:txBody>
            <a:bodyPr wrap="square" rtlCol="0">
              <a:spAutoFit/>
            </a:bodyPr>
            <a:lstStyle/>
            <a:p>
              <a:pPr algn="ctr"/>
              <a:r>
                <a:rPr lang="en-US" sz="1600" b="1" dirty="0" smtClean="0">
                  <a:solidFill>
                    <a:schemeClr val="bg1"/>
                  </a:solidFill>
                </a:rPr>
                <a:t>Group Purchasing</a:t>
              </a:r>
              <a:endParaRPr lang="en-US" sz="1600" b="1" dirty="0">
                <a:solidFill>
                  <a:schemeClr val="bg1"/>
                </a:solidFill>
              </a:endParaRPr>
            </a:p>
          </p:txBody>
        </p:sp>
      </p:grpSp>
      <p:grpSp>
        <p:nvGrpSpPr>
          <p:cNvPr id="18" name="Group 17"/>
          <p:cNvGrpSpPr/>
          <p:nvPr/>
        </p:nvGrpSpPr>
        <p:grpSpPr>
          <a:xfrm>
            <a:off x="5786815" y="1344985"/>
            <a:ext cx="3090675" cy="2575591"/>
            <a:chOff x="5786815" y="1344985"/>
            <a:chExt cx="3090675" cy="2575591"/>
          </a:xfrm>
        </p:grpSpPr>
        <p:pic>
          <p:nvPicPr>
            <p:cNvPr id="7" name="Picture 3" descr="\\doe\dfsfr\HOME_FORS1\Anna.Brockway\My Documents\SC Shared Solar\sharedsolar_investorsdonation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815" y="1344985"/>
              <a:ext cx="3090674" cy="2387918"/>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786816" y="3582022"/>
              <a:ext cx="3090674" cy="338554"/>
            </a:xfrm>
            <a:prstGeom prst="rect">
              <a:avLst/>
            </a:prstGeom>
            <a:solidFill>
              <a:schemeClr val="accent2">
                <a:lumMod val="75000"/>
              </a:schemeClr>
            </a:solidFill>
            <a:ln>
              <a:noFill/>
            </a:ln>
          </p:spPr>
          <p:txBody>
            <a:bodyPr wrap="square" rtlCol="0">
              <a:spAutoFit/>
            </a:bodyPr>
            <a:lstStyle/>
            <a:p>
              <a:pPr algn="ctr"/>
              <a:r>
                <a:rPr lang="en-US" sz="1600" b="1" dirty="0" smtClean="0">
                  <a:solidFill>
                    <a:schemeClr val="bg1"/>
                  </a:solidFill>
                </a:rPr>
                <a:t>Financial (Invest or Donate)</a:t>
              </a:r>
              <a:endParaRPr lang="en-US" sz="1600" b="1" dirty="0">
                <a:solidFill>
                  <a:schemeClr val="bg1"/>
                </a:solidFill>
              </a:endParaRPr>
            </a:p>
          </p:txBody>
        </p:sp>
      </p:grpSp>
      <p:grpSp>
        <p:nvGrpSpPr>
          <p:cNvPr id="19" name="Group 18"/>
          <p:cNvGrpSpPr/>
          <p:nvPr/>
        </p:nvGrpSpPr>
        <p:grpSpPr>
          <a:xfrm>
            <a:off x="2601105" y="4034417"/>
            <a:ext cx="3109511" cy="2577724"/>
            <a:chOff x="2601105" y="4034417"/>
            <a:chExt cx="3109511" cy="2577724"/>
          </a:xfrm>
        </p:grpSpPr>
        <p:pic>
          <p:nvPicPr>
            <p:cNvPr id="9" name="Picture 2" descr="\\doe\dfsfr\HOME_FORS1\Anna.Brockway\My Documents\SC Shared Solar\sharedsolar_offsi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105" y="4034417"/>
              <a:ext cx="3098336" cy="238657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2601105" y="6273587"/>
              <a:ext cx="3109511" cy="338554"/>
            </a:xfrm>
            <a:prstGeom prst="rect">
              <a:avLst/>
            </a:prstGeom>
            <a:solidFill>
              <a:schemeClr val="accent2">
                <a:lumMod val="75000"/>
              </a:schemeClr>
            </a:solidFill>
            <a:ln>
              <a:noFill/>
            </a:ln>
          </p:spPr>
          <p:txBody>
            <a:bodyPr wrap="square" rtlCol="0">
              <a:spAutoFit/>
            </a:bodyPr>
            <a:lstStyle/>
            <a:p>
              <a:pPr algn="ctr"/>
              <a:r>
                <a:rPr lang="en-US" sz="1600" b="1" dirty="0" smtClean="0">
                  <a:solidFill>
                    <a:schemeClr val="bg1"/>
                  </a:solidFill>
                </a:rPr>
                <a:t>Offsite</a:t>
              </a:r>
              <a:endParaRPr lang="en-US" sz="1600" b="1" dirty="0">
                <a:solidFill>
                  <a:schemeClr val="bg1"/>
                </a:solidFill>
              </a:endParaRPr>
            </a:p>
          </p:txBody>
        </p:sp>
      </p:grpSp>
      <p:grpSp>
        <p:nvGrpSpPr>
          <p:cNvPr id="20" name="Group 19"/>
          <p:cNvGrpSpPr/>
          <p:nvPr/>
        </p:nvGrpSpPr>
        <p:grpSpPr>
          <a:xfrm>
            <a:off x="5798689" y="4034417"/>
            <a:ext cx="3090675" cy="2577724"/>
            <a:chOff x="5798689" y="4034417"/>
            <a:chExt cx="3090675" cy="2577724"/>
          </a:xfrm>
        </p:grpSpPr>
        <p:pic>
          <p:nvPicPr>
            <p:cNvPr id="10" name="Picture 3" descr="\\doe\dfsfr\HOME_FORS1\Anna.Brockway\My Documents\SC Shared Solar\sharedsolar_multiuni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8690" y="4034417"/>
              <a:ext cx="3090674" cy="238791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5798689" y="6273587"/>
              <a:ext cx="3090675" cy="338554"/>
            </a:xfrm>
            <a:prstGeom prst="rect">
              <a:avLst/>
            </a:prstGeom>
            <a:solidFill>
              <a:schemeClr val="accent2">
                <a:lumMod val="75000"/>
              </a:schemeClr>
            </a:solidFill>
            <a:ln>
              <a:noFill/>
            </a:ln>
          </p:spPr>
          <p:txBody>
            <a:bodyPr wrap="square" rtlCol="0">
              <a:spAutoFit/>
            </a:bodyPr>
            <a:lstStyle/>
            <a:p>
              <a:pPr algn="ctr"/>
              <a:r>
                <a:rPr lang="en-US" sz="1600" b="1" dirty="0" smtClean="0">
                  <a:solidFill>
                    <a:schemeClr val="bg1"/>
                  </a:solidFill>
                </a:rPr>
                <a:t>Onsite (Multi-Unit Buildings)</a:t>
              </a:r>
              <a:endParaRPr lang="en-US" sz="1600" b="1" dirty="0">
                <a:solidFill>
                  <a:schemeClr val="bg1"/>
                </a:solidFill>
              </a:endParaRPr>
            </a:p>
          </p:txBody>
        </p:sp>
      </p:grpSp>
      <p:sp>
        <p:nvSpPr>
          <p:cNvPr id="4" name="Title 3"/>
          <p:cNvSpPr>
            <a:spLocks noGrp="1"/>
          </p:cNvSpPr>
          <p:nvPr>
            <p:ph type="title"/>
          </p:nvPr>
        </p:nvSpPr>
        <p:spPr/>
        <p:txBody>
          <a:bodyPr/>
          <a:lstStyle/>
          <a:p>
            <a:r>
              <a:rPr lang="en-US" dirty="0" smtClean="0"/>
              <a:t>Opportunities Beyond the Residential Rooftop</a:t>
            </a:r>
            <a:endParaRPr lang="en-US" dirty="0"/>
          </a:p>
        </p:txBody>
      </p:sp>
    </p:spTree>
    <p:extLst>
      <p:ext uri="{BB962C8B-B14F-4D97-AF65-F5344CB8AC3E}">
        <p14:creationId xmlns:p14="http://schemas.microsoft.com/office/powerpoint/2010/main" val="199480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891775" y="5210401"/>
            <a:ext cx="3252225" cy="16475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Grid-perfirmance-update-final-ppt-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771" y="1345327"/>
            <a:ext cx="993648" cy="2139696"/>
          </a:xfrm>
          <a:prstGeom prst="rect">
            <a:avLst/>
          </a:prstGeom>
        </p:spPr>
      </p:pic>
      <p:pic>
        <p:nvPicPr>
          <p:cNvPr id="2" name="Picture 1" descr="Grid-perfirmance-update-final-ppt-01.png"/>
          <p:cNvPicPr>
            <a:picLocks noChangeAspect="1"/>
          </p:cNvPicPr>
          <p:nvPr/>
        </p:nvPicPr>
        <p:blipFill rotWithShape="1">
          <a:blip r:embed="rId3">
            <a:extLst>
              <a:ext uri="{28A0092B-C50C-407E-A947-70E740481C1C}">
                <a14:useLocalDpi xmlns:a14="http://schemas.microsoft.com/office/drawing/2010/main" val="0"/>
              </a:ext>
            </a:extLst>
          </a:blip>
          <a:srcRect t="8314"/>
          <a:stretch/>
        </p:blipFill>
        <p:spPr>
          <a:xfrm>
            <a:off x="93380" y="1403904"/>
            <a:ext cx="9144000" cy="4258963"/>
          </a:xfrm>
          <a:prstGeom prst="rect">
            <a:avLst/>
          </a:prstGeom>
        </p:spPr>
      </p:pic>
      <p:pic>
        <p:nvPicPr>
          <p:cNvPr id="19" name="Picture 18" descr="Grid-perfirmance-update-final-ppt-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835" y="2936350"/>
            <a:ext cx="816864" cy="359664"/>
          </a:xfrm>
          <a:prstGeom prst="rect">
            <a:avLst/>
          </a:prstGeom>
        </p:spPr>
      </p:pic>
      <p:pic>
        <p:nvPicPr>
          <p:cNvPr id="20" name="Picture 19" descr="Grid-perfirmance-update-final-ppt-1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5328326" y="3503837"/>
            <a:ext cx="816864" cy="359138"/>
          </a:xfrm>
          <a:prstGeom prst="rect">
            <a:avLst/>
          </a:prstGeom>
        </p:spPr>
      </p:pic>
      <p:pic>
        <p:nvPicPr>
          <p:cNvPr id="16" name="Picture 15" descr="Grid-perfirmance-update-final-ppt-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2618" y="3485023"/>
            <a:ext cx="807720" cy="377952"/>
          </a:xfrm>
          <a:prstGeom prst="rect">
            <a:avLst/>
          </a:prstGeom>
        </p:spPr>
      </p:pic>
      <p:pic>
        <p:nvPicPr>
          <p:cNvPr id="18" name="Picture 17" descr="Grid-perfirmance-update-final-ppt-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5925835" y="2936350"/>
            <a:ext cx="807720" cy="366216"/>
          </a:xfrm>
          <a:prstGeom prst="rect">
            <a:avLst/>
          </a:prstGeom>
        </p:spPr>
      </p:pic>
      <p:pic>
        <p:nvPicPr>
          <p:cNvPr id="25" name="Picture 24" descr="Grid-perfirmance-update-final-ppt-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6761" y="3132256"/>
            <a:ext cx="655320" cy="94488"/>
          </a:xfrm>
          <a:prstGeom prst="rect">
            <a:avLst/>
          </a:prstGeom>
        </p:spPr>
      </p:pic>
      <p:pic>
        <p:nvPicPr>
          <p:cNvPr id="5" name="Picture 4" descr="Grid-perfirmance-update-final-ppt-0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704" y="5660712"/>
            <a:ext cx="2773680" cy="509016"/>
          </a:xfrm>
          <a:prstGeom prst="rect">
            <a:avLst/>
          </a:prstGeom>
        </p:spPr>
      </p:pic>
      <p:pic>
        <p:nvPicPr>
          <p:cNvPr id="6" name="Picture 5" descr="Grid-perfirmance-update-final-ppt-03.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2198" y="5660712"/>
            <a:ext cx="1350264" cy="509016"/>
          </a:xfrm>
          <a:prstGeom prst="rect">
            <a:avLst/>
          </a:prstGeom>
        </p:spPr>
      </p:pic>
      <p:pic>
        <p:nvPicPr>
          <p:cNvPr id="7" name="Picture 6" descr="Grid-perfirmance-update-final-ppt-04.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5980" y="5660712"/>
            <a:ext cx="2328672" cy="509016"/>
          </a:xfrm>
          <a:prstGeom prst="rect">
            <a:avLst/>
          </a:prstGeom>
        </p:spPr>
      </p:pic>
      <p:pic>
        <p:nvPicPr>
          <p:cNvPr id="8" name="Picture 7" descr="Grid-perfirmance-update-final-ppt-05.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48424" y="3404208"/>
            <a:ext cx="731520" cy="1301496"/>
          </a:xfrm>
          <a:prstGeom prst="rect">
            <a:avLst/>
          </a:prstGeom>
        </p:spPr>
      </p:pic>
      <p:pic>
        <p:nvPicPr>
          <p:cNvPr id="9" name="Picture 8" descr="Grid-perfirmance-update-final-ppt-06.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48925" y="4057827"/>
            <a:ext cx="515112" cy="158496"/>
          </a:xfrm>
          <a:prstGeom prst="rect">
            <a:avLst/>
          </a:prstGeom>
        </p:spPr>
      </p:pic>
      <p:pic>
        <p:nvPicPr>
          <p:cNvPr id="10" name="Picture 9" descr="Grid-perfirmance-update-final-ppt-07.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59220" y="2273238"/>
            <a:ext cx="451104" cy="231648"/>
          </a:xfrm>
          <a:prstGeom prst="rect">
            <a:avLst/>
          </a:prstGeom>
        </p:spPr>
      </p:pic>
      <p:pic>
        <p:nvPicPr>
          <p:cNvPr id="12" name="Picture 11" descr="Grid-perfirmance-update-final-ppt-0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7564" y="5908993"/>
            <a:ext cx="539496" cy="97536"/>
          </a:xfrm>
          <a:prstGeom prst="rect">
            <a:avLst/>
          </a:prstGeom>
        </p:spPr>
      </p:pic>
      <p:pic>
        <p:nvPicPr>
          <p:cNvPr id="13" name="Picture 12" descr="Grid-perfirmance-update-final-ppt-0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31849" y="5908993"/>
            <a:ext cx="539496" cy="97536"/>
          </a:xfrm>
          <a:prstGeom prst="rect">
            <a:avLst/>
          </a:prstGeom>
        </p:spPr>
      </p:pic>
      <p:pic>
        <p:nvPicPr>
          <p:cNvPr id="14" name="Picture 13" descr="Grid-perfirmance-update-final-ppt-10.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7004" y="5849557"/>
            <a:ext cx="539496" cy="118872"/>
          </a:xfrm>
          <a:prstGeom prst="rect">
            <a:avLst/>
          </a:prstGeom>
        </p:spPr>
      </p:pic>
      <p:pic>
        <p:nvPicPr>
          <p:cNvPr id="15" name="Picture 14" descr="Grid-perfirmance-update-final-ppt-10.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54939" y="5849557"/>
            <a:ext cx="539496" cy="118872"/>
          </a:xfrm>
          <a:prstGeom prst="rect">
            <a:avLst/>
          </a:prstGeom>
        </p:spPr>
      </p:pic>
      <p:pic>
        <p:nvPicPr>
          <p:cNvPr id="22" name="Picture 21" descr="Grid-perfirmance-update-final-ppt-13.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86247" y="2924805"/>
            <a:ext cx="563880" cy="359664"/>
          </a:xfrm>
          <a:prstGeom prst="rect">
            <a:avLst/>
          </a:prstGeom>
        </p:spPr>
      </p:pic>
      <p:pic>
        <p:nvPicPr>
          <p:cNvPr id="23" name="Picture 22" descr="Grid-perfirmance-update-final-ppt-15.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18288" y="3150544"/>
            <a:ext cx="768096" cy="76200"/>
          </a:xfrm>
          <a:prstGeom prst="rect">
            <a:avLst/>
          </a:prstGeom>
        </p:spPr>
      </p:pic>
      <p:pic>
        <p:nvPicPr>
          <p:cNvPr id="26" name="Picture 25" descr="Grid-perfirmance-update-final-ppt-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2018" y="3224616"/>
            <a:ext cx="655320" cy="94488"/>
          </a:xfrm>
          <a:prstGeom prst="rect">
            <a:avLst/>
          </a:prstGeom>
        </p:spPr>
      </p:pic>
      <p:pic>
        <p:nvPicPr>
          <p:cNvPr id="27" name="Picture 26" descr="Grid-perfirmance-update-final-ppt-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220" y="3459920"/>
            <a:ext cx="807720" cy="377952"/>
          </a:xfrm>
          <a:prstGeom prst="rect">
            <a:avLst/>
          </a:prstGeom>
        </p:spPr>
      </p:pic>
      <p:sp>
        <p:nvSpPr>
          <p:cNvPr id="4" name="Title 3"/>
          <p:cNvSpPr>
            <a:spLocks noGrp="1"/>
          </p:cNvSpPr>
          <p:nvPr>
            <p:ph type="title"/>
          </p:nvPr>
        </p:nvSpPr>
        <p:spPr/>
        <p:txBody>
          <a:bodyPr/>
          <a:lstStyle/>
          <a:p>
            <a:r>
              <a:rPr lang="en-US" dirty="0">
                <a:solidFill>
                  <a:srgbClr val="F18F25"/>
                </a:solidFill>
              </a:rPr>
              <a:t>Today’s Power System: Two-Way Power Flow</a:t>
            </a:r>
            <a:endParaRPr lang="en-US" dirty="0"/>
          </a:p>
        </p:txBody>
      </p:sp>
    </p:spTree>
    <p:extLst>
      <p:ext uri="{BB962C8B-B14F-4D97-AF65-F5344CB8AC3E}">
        <p14:creationId xmlns:p14="http://schemas.microsoft.com/office/powerpoint/2010/main" val="423035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par>
                                <p:cTn id="28" presetID="22" presetClass="entr" presetSubtype="8"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2" presetClass="entr" presetSubtype="8"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up)">
                                      <p:cBhvr>
                                        <p:cTn id="51" dur="500"/>
                                        <p:tgtEl>
                                          <p:spTgt spid="8"/>
                                        </p:tgtEl>
                                      </p:cBhvr>
                                    </p:animEffec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par>
                          <p:cTn id="58" fill="hold">
                            <p:stCondLst>
                              <p:cond delay="1500"/>
                            </p:stCondLst>
                            <p:childTnLst>
                              <p:par>
                                <p:cTn id="59" presetID="53"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nodeType="clickEffect">
                                  <p:stCondLst>
                                    <p:cond delay="0"/>
                                  </p:stCondLst>
                                  <p:childTnLst>
                                    <p:animEffect transition="out" filter="dissolv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9" presetClass="exit" presetSubtype="0" fill="hold" nodeType="withEffect">
                                  <p:stCondLst>
                                    <p:cond delay="0"/>
                                  </p:stCondLst>
                                  <p:childTnLst>
                                    <p:animEffect transition="out" filter="dissolv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childTnLst>
                          </p:cTn>
                        </p:par>
                        <p:par>
                          <p:cTn id="75" fill="hold">
                            <p:stCondLst>
                              <p:cond delay="500"/>
                            </p:stCondLst>
                            <p:childTnLst>
                              <p:par>
                                <p:cTn id="76" presetID="9" presetClass="entr" presetSubtype="0"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ssolve">
                                      <p:cBhvr>
                                        <p:cTn id="78" dur="500"/>
                                        <p:tgtEl>
                                          <p:spTgt spid="16"/>
                                        </p:tgtEl>
                                      </p:cBhvr>
                                    </p:animEffect>
                                  </p:childTnLst>
                                </p:cTn>
                              </p:par>
                              <p:par>
                                <p:cTn id="79" presetID="9" presetClass="entr" presetSubtype="0" fill="hold"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dissolve">
                                      <p:cBhvr>
                                        <p:cTn id="81" dur="500"/>
                                        <p:tgtEl>
                                          <p:spTgt spid="18"/>
                                        </p:tgtEl>
                                      </p:cBhvr>
                                    </p:animEffect>
                                  </p:childTnLst>
                                </p:cTn>
                              </p:par>
                              <p:par>
                                <p:cTn id="82" presetID="9" presetClass="entr" presetSubtype="0"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dissolve">
                                      <p:cBhvr>
                                        <p:cTn id="84" dur="500"/>
                                        <p:tgtEl>
                                          <p:spTgt spid="23"/>
                                        </p:tgtEl>
                                      </p:cBhvr>
                                    </p:animEffect>
                                  </p:childTnLst>
                                </p:cTn>
                              </p:par>
                              <p:par>
                                <p:cTn id="85" presetID="9"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dissolve">
                                      <p:cBhvr>
                                        <p:cTn id="87" dur="500"/>
                                        <p:tgtEl>
                                          <p:spTgt spid="27"/>
                                        </p:tgtEl>
                                      </p:cBhvr>
                                    </p:animEffect>
                                  </p:childTnLst>
                                </p:cTn>
                              </p:par>
                            </p:childTnLst>
                          </p:cTn>
                        </p:par>
                        <p:par>
                          <p:cTn id="88" fill="hold">
                            <p:stCondLst>
                              <p:cond delay="1000"/>
                            </p:stCondLst>
                            <p:childTnLst>
                              <p:par>
                                <p:cTn id="89" presetID="9" presetClass="exit" presetSubtype="0" fill="hold" nodeType="afterEffect">
                                  <p:stCondLst>
                                    <p:cond delay="0"/>
                                  </p:stCondLst>
                                  <p:childTnLst>
                                    <p:animEffect transition="out" filter="dissolve">
                                      <p:cBhvr>
                                        <p:cTn id="90" dur="500"/>
                                        <p:tgtEl>
                                          <p:spTgt spid="14"/>
                                        </p:tgtEl>
                                      </p:cBhvr>
                                    </p:animEffect>
                                    <p:set>
                                      <p:cBhvr>
                                        <p:cTn id="91" dur="1" fill="hold">
                                          <p:stCondLst>
                                            <p:cond delay="499"/>
                                          </p:stCondLst>
                                        </p:cTn>
                                        <p:tgtEl>
                                          <p:spTgt spid="14"/>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15"/>
                                        </p:tgtEl>
                                      </p:cBhvr>
                                    </p:animEffect>
                                    <p:set>
                                      <p:cBhvr>
                                        <p:cTn id="94" dur="1" fill="hold">
                                          <p:stCondLst>
                                            <p:cond delay="499"/>
                                          </p:stCondLst>
                                        </p:cTn>
                                        <p:tgtEl>
                                          <p:spTgt spid="15"/>
                                        </p:tgtEl>
                                        <p:attrNameLst>
                                          <p:attrName>style.visibility</p:attrName>
                                        </p:attrNameLst>
                                      </p:cBhvr>
                                      <p:to>
                                        <p:strVal val="hidden"/>
                                      </p:to>
                                    </p:set>
                                  </p:childTnLst>
                                </p:cTn>
                              </p:par>
                            </p:childTnLst>
                          </p:cTn>
                        </p:par>
                        <p:par>
                          <p:cTn id="95" fill="hold">
                            <p:stCondLst>
                              <p:cond delay="1500"/>
                            </p:stCondLst>
                            <p:childTnLst>
                              <p:par>
                                <p:cTn id="96" presetID="9" presetClass="entr" presetSubtype="0" fill="hold" nodeType="after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dissolve">
                                      <p:cBhvr>
                                        <p:cTn id="98" dur="500"/>
                                        <p:tgtEl>
                                          <p:spTgt spid="12"/>
                                        </p:tgtEl>
                                      </p:cBhvr>
                                    </p:animEffect>
                                  </p:childTnLst>
                                </p:cTn>
                              </p:par>
                              <p:par>
                                <p:cTn id="99" presetID="9" presetClass="entr" presetSubtype="0" fill="hold"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dissolv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unShot">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F18F25"/>
      </a:hlink>
      <a:folHlink>
        <a:srgbClr val="B3B3B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563</TotalTime>
  <Words>388</Words>
  <Application>Microsoft Office PowerPoint</Application>
  <PresentationFormat>On-screen Show (4:3)</PresentationFormat>
  <Paragraphs>119</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ＭＳ Ｐゴシック</vt:lpstr>
      <vt:lpstr>Arial</vt:lpstr>
      <vt:lpstr>Calibri</vt:lpstr>
      <vt:lpstr>Office Theme</vt:lpstr>
      <vt:lpstr>Making Solar Energy Affordable for all Americans: </vt:lpstr>
      <vt:lpstr>State of Solar Energy in the U.S.</vt:lpstr>
      <vt:lpstr>PowerPoint Presentation</vt:lpstr>
      <vt:lpstr>Progress Towards SunShot Goal</vt:lpstr>
      <vt:lpstr>Americans Choosing Solar Energy</vt:lpstr>
      <vt:lpstr>Solar Powers U.S. Schools</vt:lpstr>
      <vt:lpstr>Opportunities Beyond the Residential Rooftop</vt:lpstr>
      <vt:lpstr>Today’s Power System: Two-Way Power Flow</vt:lpstr>
    </vt:vector>
  </TitlesOfParts>
  <Company>Spire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Zeinab Mohtadi</dc:creator>
  <cp:lastModifiedBy>Anna Marie Lowery</cp:lastModifiedBy>
  <cp:revision>55</cp:revision>
  <dcterms:created xsi:type="dcterms:W3CDTF">2013-11-27T21:01:27Z</dcterms:created>
  <dcterms:modified xsi:type="dcterms:W3CDTF">2016-09-12T15:08:14Z</dcterms:modified>
</cp:coreProperties>
</file>