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0" r:id="rId3"/>
    <p:sldId id="308" r:id="rId4"/>
    <p:sldId id="309" r:id="rId5"/>
    <p:sldId id="306" r:id="rId6"/>
    <p:sldId id="298" r:id="rId7"/>
    <p:sldId id="312" r:id="rId8"/>
    <p:sldId id="307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315" r:id="rId18"/>
    <p:sldId id="313" r:id="rId19"/>
    <p:sldId id="302" r:id="rId20"/>
    <p:sldId id="303" r:id="rId21"/>
    <p:sldId id="304" r:id="rId22"/>
    <p:sldId id="305" r:id="rId23"/>
    <p:sldId id="299" r:id="rId24"/>
    <p:sldId id="300" r:id="rId25"/>
    <p:sldId id="301" r:id="rId26"/>
    <p:sldId id="295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68"/>
    <a:srgbClr val="479786"/>
    <a:srgbClr val="479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292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wResearch.net\Shared\People-Press\Pew%20Projects\2012\04-12%201%20Values\2012%20Trends%20by%20Subgroup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wResearch.net\Shared\People-Press\Pew%20Projects\2012\04-12%201%20Values\2012%20Trends%20by%20Subgrou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wResearch.net\Shared\People-Press\Pew%20Projects\2012\04-12%201%20Values\2012%20Trends%20by%20Subgroup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13633712452668E-2"/>
          <c:y val="3.6006680983058939E-2"/>
          <c:w val="0.94006160688247364"/>
          <c:h val="0.88719541875447472"/>
        </c:manualLayout>
      </c:layout>
      <c:lineChart>
        <c:grouping val="standard"/>
        <c:varyColors val="0"/>
        <c:ser>
          <c:idx val="1"/>
          <c:order val="0"/>
          <c:tx>
            <c:strRef>
              <c:f>q10a!$E$4</c:f>
              <c:strCache>
                <c:ptCount val="1"/>
                <c:pt idx="0">
                  <c:v>Republican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6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q10a!$F$2:$U$2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q10a!$F$4:$U$4</c:f>
              <c:numCache>
                <c:formatCode>General</c:formatCode>
                <c:ptCount val="16"/>
                <c:pt idx="5" formatCode="0">
                  <c:v>85.801047024499184</c:v>
                </c:pt>
                <c:pt idx="7" formatCode="0">
                  <c:v>73.076315872564621</c:v>
                </c:pt>
                <c:pt idx="8" formatCode="0">
                  <c:v>67.452651647904943</c:v>
                </c:pt>
                <c:pt idx="9" formatCode="0">
                  <c:v>68.908206114359658</c:v>
                </c:pt>
                <c:pt idx="10" formatCode="0">
                  <c:v>71.709939655581408</c:v>
                </c:pt>
                <c:pt idx="11" formatCode="0">
                  <c:v>78.580790308363959</c:v>
                </c:pt>
                <c:pt idx="12" formatCode="0">
                  <c:v>64.937526552576813</c:v>
                </c:pt>
                <c:pt idx="13" formatCode="0">
                  <c:v>64.31242297006537</c:v>
                </c:pt>
                <c:pt idx="15" formatCode="0">
                  <c:v>47.393846936181063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q10a!$E$5</c:f>
              <c:strCache>
                <c:ptCount val="1"/>
                <c:pt idx="0">
                  <c:v>Democrat</c:v>
                </c:pt>
              </c:strCache>
            </c:strRef>
          </c:tx>
          <c:spPr>
            <a:ln w="3175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q10a!$F$2:$U$2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q10a!$F$5:$U$5</c:f>
              <c:numCache>
                <c:formatCode>General</c:formatCode>
                <c:ptCount val="16"/>
                <c:pt idx="5" formatCode="0">
                  <c:v>92.58566400438653</c:v>
                </c:pt>
                <c:pt idx="7" formatCode="0">
                  <c:v>89.984923844278939</c:v>
                </c:pt>
                <c:pt idx="8" formatCode="0">
                  <c:v>90.257204491399008</c:v>
                </c:pt>
                <c:pt idx="9" formatCode="0">
                  <c:v>90.695364238410619</c:v>
                </c:pt>
                <c:pt idx="10" formatCode="0">
                  <c:v>93.769919688712321</c:v>
                </c:pt>
                <c:pt idx="11" formatCode="0">
                  <c:v>95.85279679949717</c:v>
                </c:pt>
                <c:pt idx="12" formatCode="0">
                  <c:v>94.642504530037684</c:v>
                </c:pt>
                <c:pt idx="13" formatCode="0">
                  <c:v>93.75379497874809</c:v>
                </c:pt>
                <c:pt idx="15" formatCode="0">
                  <c:v>92.590306557328788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q10a!$E$6</c:f>
              <c:strCache>
                <c:ptCount val="1"/>
                <c:pt idx="0">
                  <c:v>Independent</c:v>
                </c:pt>
              </c:strCache>
            </c:strRef>
          </c:tx>
          <c:spPr>
            <a:ln w="3175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6.0231481481481483E-2"/>
                  <c:y val="1.3007635409210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q10a!$F$2:$U$2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q10a!$F$6:$U$6</c:f>
              <c:numCache>
                <c:formatCode>General</c:formatCode>
                <c:ptCount val="16"/>
                <c:pt idx="5" formatCode="0">
                  <c:v>90.76568202410661</c:v>
                </c:pt>
                <c:pt idx="7" formatCode="0">
                  <c:v>82.66515087181034</c:v>
                </c:pt>
                <c:pt idx="8" formatCode="0">
                  <c:v>81.964679306024308</c:v>
                </c:pt>
                <c:pt idx="9" formatCode="0">
                  <c:v>87.342729019858979</c:v>
                </c:pt>
                <c:pt idx="10" formatCode="0">
                  <c:v>85.002480947379269</c:v>
                </c:pt>
                <c:pt idx="11" formatCode="0">
                  <c:v>85.574801853631726</c:v>
                </c:pt>
                <c:pt idx="12" formatCode="0">
                  <c:v>85.053983014461608</c:v>
                </c:pt>
                <c:pt idx="13" formatCode="0">
                  <c:v>82.008545371324388</c:v>
                </c:pt>
                <c:pt idx="15" formatCode="0">
                  <c:v>75.297580117723854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21759424"/>
        <c:axId val="-621758880"/>
      </c:lineChart>
      <c:dateAx>
        <c:axId val="-621759424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-621758880"/>
        <c:crosses val="autoZero"/>
        <c:auto val="1"/>
        <c:lblOffset val="100"/>
        <c:baseTimeUnit val="years"/>
        <c:majorUnit val="5"/>
        <c:majorTimeUnit val="years"/>
        <c:minorUnit val="1"/>
        <c:minorTimeUnit val="years"/>
      </c:dateAx>
      <c:valAx>
        <c:axId val="-621758880"/>
        <c:scaling>
          <c:orientation val="minMax"/>
          <c:max val="99"/>
          <c:min val="0"/>
        </c:scaling>
        <c:delete val="1"/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one"/>
        <c:crossAx val="-621759424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78007468384633738"/>
          <c:w val="1"/>
          <c:h val="9.2961869349665868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span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rebuchet MS"/>
          <a:ea typeface="Trebuchet MS"/>
          <a:cs typeface="Trebuchet M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136337124527273E-2"/>
          <c:y val="1.7824862801240751E-2"/>
          <c:w val="0.94006160688247364"/>
          <c:h val="0.90537723693629202"/>
        </c:manualLayout>
      </c:layout>
      <c:lineChart>
        <c:grouping val="standard"/>
        <c:varyColors val="0"/>
        <c:ser>
          <c:idx val="1"/>
          <c:order val="0"/>
          <c:tx>
            <c:strRef>
              <c:f>q16o!$E$4</c:f>
              <c:strCache>
                <c:ptCount val="1"/>
                <c:pt idx="0">
                  <c:v>Republican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6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q16o!$F$2:$U$2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q16o!$F$4:$U$4</c:f>
              <c:numCache>
                <c:formatCode>0</c:formatCode>
                <c:ptCount val="16"/>
                <c:pt idx="0">
                  <c:v>57.848504137491993</c:v>
                </c:pt>
                <c:pt idx="1">
                  <c:v>60.298782788546212</c:v>
                </c:pt>
                <c:pt idx="3">
                  <c:v>58.328121742755997</c:v>
                </c:pt>
                <c:pt idx="8">
                  <c:v>59.222239356258669</c:v>
                </c:pt>
                <c:pt idx="9">
                  <c:v>53.28087594678383</c:v>
                </c:pt>
                <c:pt idx="10">
                  <c:v>59.306426451463359</c:v>
                </c:pt>
                <c:pt idx="11">
                  <c:v>61.835991895968768</c:v>
                </c:pt>
                <c:pt idx="12">
                  <c:v>52.689989414656736</c:v>
                </c:pt>
                <c:pt idx="13">
                  <c:v>43.673373283412296</c:v>
                </c:pt>
                <c:pt idx="15">
                  <c:v>43.121995088374668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q16o!$E$5</c:f>
              <c:strCache>
                <c:ptCount val="1"/>
                <c:pt idx="0">
                  <c:v>Democrat</c:v>
                </c:pt>
              </c:strCache>
            </c:strRef>
          </c:tx>
          <c:spPr>
            <a:ln w="3175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2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q16o!$F$2:$U$2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q16o!$F$5:$U$5</c:f>
              <c:numCache>
                <c:formatCode>0</c:formatCode>
                <c:ptCount val="16"/>
                <c:pt idx="0">
                  <c:v>76.461857837091713</c:v>
                </c:pt>
                <c:pt idx="1">
                  <c:v>76.572837939486121</c:v>
                </c:pt>
                <c:pt idx="3">
                  <c:v>77.758195276700718</c:v>
                </c:pt>
                <c:pt idx="8">
                  <c:v>81.855191105702659</c:v>
                </c:pt>
                <c:pt idx="9">
                  <c:v>80.168573148705619</c:v>
                </c:pt>
                <c:pt idx="10">
                  <c:v>81.727358378919888</c:v>
                </c:pt>
                <c:pt idx="11">
                  <c:v>82.699921915901569</c:v>
                </c:pt>
                <c:pt idx="12">
                  <c:v>79.783376219256738</c:v>
                </c:pt>
                <c:pt idx="13">
                  <c:v>79.671619571130023</c:v>
                </c:pt>
                <c:pt idx="15">
                  <c:v>81.782580677142747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q16o!$E$6</c:f>
              <c:strCache>
                <c:ptCount val="1"/>
                <c:pt idx="0">
                  <c:v>Independent</c:v>
                </c:pt>
              </c:strCache>
            </c:strRef>
          </c:tx>
          <c:spPr>
            <a:ln w="3175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7978395061728421E-2"/>
                  <c:y val="2.2098544500119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1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q16o!$F$2:$U$2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q16o!$F$6:$U$6</c:f>
              <c:numCache>
                <c:formatCode>0</c:formatCode>
                <c:ptCount val="16"/>
                <c:pt idx="0">
                  <c:v>64.409281252145192</c:v>
                </c:pt>
                <c:pt idx="1">
                  <c:v>67.763984028994443</c:v>
                </c:pt>
                <c:pt idx="3">
                  <c:v>73.128480098989399</c:v>
                </c:pt>
                <c:pt idx="8">
                  <c:v>68.469284166049277</c:v>
                </c:pt>
                <c:pt idx="9">
                  <c:v>72.919923126201198</c:v>
                </c:pt>
                <c:pt idx="10">
                  <c:v>69.967783507672777</c:v>
                </c:pt>
                <c:pt idx="11">
                  <c:v>75.746265071156913</c:v>
                </c:pt>
                <c:pt idx="12">
                  <c:v>66.894295167983302</c:v>
                </c:pt>
                <c:pt idx="13">
                  <c:v>57.920021911804973</c:v>
                </c:pt>
                <c:pt idx="15">
                  <c:v>60.597769330381382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21763776"/>
        <c:axId val="-621755072"/>
      </c:lineChart>
      <c:dateAx>
        <c:axId val="-621763776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-621755072"/>
        <c:crosses val="autoZero"/>
        <c:auto val="1"/>
        <c:lblOffset val="100"/>
        <c:baseTimeUnit val="years"/>
        <c:majorUnit val="5"/>
        <c:majorTimeUnit val="years"/>
        <c:minorUnit val="1"/>
        <c:minorTimeUnit val="years"/>
      </c:dateAx>
      <c:valAx>
        <c:axId val="-621755072"/>
        <c:scaling>
          <c:orientation val="minMax"/>
          <c:max val="99"/>
          <c:min val="0"/>
        </c:scaling>
        <c:delete val="1"/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  <a:prstDash val="sysDash"/>
            </a:ln>
          </c:spPr>
        </c:majorGridlines>
        <c:numFmt formatCode="0" sourceLinked="1"/>
        <c:majorTickMark val="none"/>
        <c:minorTickMark val="none"/>
        <c:tickLblPos val="none"/>
        <c:crossAx val="-621763776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78007468384633738"/>
          <c:w val="1"/>
          <c:h val="9.2961869349665868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span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rebuchet MS"/>
          <a:ea typeface="Trebuchet MS"/>
          <a:cs typeface="Trebuchet M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13633712452703E-2"/>
          <c:y val="1.7824862801240751E-2"/>
          <c:w val="0.94006160688247364"/>
          <c:h val="0.90537723693629202"/>
        </c:manualLayout>
      </c:layout>
      <c:lineChart>
        <c:grouping val="standard"/>
        <c:varyColors val="0"/>
        <c:ser>
          <c:idx val="1"/>
          <c:order val="0"/>
          <c:tx>
            <c:strRef>
              <c:f>q10z!$E$4</c:f>
              <c:strCache>
                <c:ptCount val="1"/>
                <c:pt idx="0">
                  <c:v>Republican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6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q10z!$F$2:$U$2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q10z!$F$4:$U$4</c:f>
              <c:numCache>
                <c:formatCode>General</c:formatCode>
                <c:ptCount val="16"/>
                <c:pt idx="10" formatCode="0">
                  <c:v>54.289295546532415</c:v>
                </c:pt>
                <c:pt idx="11" formatCode="0">
                  <c:v>54.645614620411642</c:v>
                </c:pt>
                <c:pt idx="12" formatCode="0">
                  <c:v>59.186919247486372</c:v>
                </c:pt>
                <c:pt idx="13" formatCode="0">
                  <c:v>61.536908218615253</c:v>
                </c:pt>
                <c:pt idx="15" formatCode="0">
                  <c:v>60.46638334967858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q10z!$E$5</c:f>
              <c:strCache>
                <c:ptCount val="1"/>
                <c:pt idx="0">
                  <c:v>Democrat</c:v>
                </c:pt>
              </c:strCache>
            </c:strRef>
          </c:tx>
          <c:spPr>
            <a:ln w="3175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10"/>
              <c:layout>
                <c:manualLayout>
                  <c:x val="-5.2669753086419753E-2"/>
                  <c:y val="8.8642328799809359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2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q10z!$F$2:$U$2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q10z!$F$5:$U$5</c:f>
              <c:numCache>
                <c:formatCode>General</c:formatCode>
                <c:ptCount val="16"/>
                <c:pt idx="10" formatCode="0">
                  <c:v>50.195957705986459</c:v>
                </c:pt>
                <c:pt idx="11" formatCode="0">
                  <c:v>47.707570921102587</c:v>
                </c:pt>
                <c:pt idx="12" formatCode="0">
                  <c:v>41.386975561027754</c:v>
                </c:pt>
                <c:pt idx="13" formatCode="0">
                  <c:v>49.737321470999703</c:v>
                </c:pt>
                <c:pt idx="15" formatCode="0">
                  <c:v>39.33221644181878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q10z!$E$6</c:f>
              <c:strCache>
                <c:ptCount val="1"/>
                <c:pt idx="0">
                  <c:v>Independent</c:v>
                </c:pt>
              </c:strCache>
            </c:strRef>
          </c:tx>
          <c:spPr>
            <a:ln w="3175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10"/>
              <c:layout>
                <c:manualLayout>
                  <c:x val="-2.4691358024691384E-2"/>
                  <c:y val="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1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q10z!$F$2:$U$2</c:f>
              <c:numCache>
                <c:formatCode>m/d/yyyy</c:formatCode>
                <c:ptCount val="16"/>
                <c:pt idx="0">
                  <c:v>31778</c:v>
                </c:pt>
                <c:pt idx="1">
                  <c:v>32143</c:v>
                </c:pt>
                <c:pt idx="2">
                  <c:v>32509</c:v>
                </c:pt>
                <c:pt idx="3">
                  <c:v>32874</c:v>
                </c:pt>
                <c:pt idx="4">
                  <c:v>33239</c:v>
                </c:pt>
                <c:pt idx="5">
                  <c:v>33604</c:v>
                </c:pt>
                <c:pt idx="6">
                  <c:v>33970</c:v>
                </c:pt>
                <c:pt idx="7">
                  <c:v>34335</c:v>
                </c:pt>
                <c:pt idx="8">
                  <c:v>35431</c:v>
                </c:pt>
                <c:pt idx="9">
                  <c:v>36161</c:v>
                </c:pt>
                <c:pt idx="10">
                  <c:v>37257</c:v>
                </c:pt>
                <c:pt idx="11">
                  <c:v>37622</c:v>
                </c:pt>
                <c:pt idx="12">
                  <c:v>39083</c:v>
                </c:pt>
                <c:pt idx="13">
                  <c:v>39814</c:v>
                </c:pt>
                <c:pt idx="14">
                  <c:v>40544</c:v>
                </c:pt>
                <c:pt idx="15">
                  <c:v>40909</c:v>
                </c:pt>
              </c:numCache>
            </c:numRef>
          </c:cat>
          <c:val>
            <c:numRef>
              <c:f>q10z!$F$6:$U$6</c:f>
              <c:numCache>
                <c:formatCode>General</c:formatCode>
                <c:ptCount val="16"/>
                <c:pt idx="10" formatCode="0">
                  <c:v>47.978500106103013</c:v>
                </c:pt>
                <c:pt idx="11" formatCode="0">
                  <c:v>41.589337501186577</c:v>
                </c:pt>
                <c:pt idx="12" formatCode="0">
                  <c:v>48.068025928602069</c:v>
                </c:pt>
                <c:pt idx="13" formatCode="0">
                  <c:v>47.529444026608026</c:v>
                </c:pt>
                <c:pt idx="15" formatCode="0">
                  <c:v>44.198822759973844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21764864"/>
        <c:axId val="-621761056"/>
      </c:lineChart>
      <c:dateAx>
        <c:axId val="-621764864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-621761056"/>
        <c:crosses val="autoZero"/>
        <c:auto val="1"/>
        <c:lblOffset val="100"/>
        <c:baseTimeUnit val="years"/>
        <c:majorUnit val="5"/>
        <c:majorTimeUnit val="years"/>
        <c:minorUnit val="1"/>
        <c:minorTimeUnit val="years"/>
      </c:dateAx>
      <c:valAx>
        <c:axId val="-621761056"/>
        <c:scaling>
          <c:orientation val="minMax"/>
          <c:max val="99"/>
          <c:min val="0"/>
        </c:scaling>
        <c:delete val="0"/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one"/>
        <c:spPr>
          <a:ln w="3175">
            <a:noFill/>
            <a:prstDash val="solid"/>
          </a:ln>
        </c:spPr>
        <c:crossAx val="-621764864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78007468384633738"/>
          <c:w val="1"/>
          <c:h val="9.2961869349665868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span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rebuchet MS"/>
          <a:ea typeface="Trebuchet MS"/>
          <a:cs typeface="Trebuchet M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AC5F-59AF-48C9-BF20-254BB8AC10A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EB30B-6C0E-4AB1-ABE3-D064C6EEE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74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8F23-7B17-4360-9B56-489977FCF4C4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1F39-CA18-4F77-A0B4-ACF02FBE9C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7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4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21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50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2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92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7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15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5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52400" y="5867400"/>
            <a:ext cx="883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52400" y="1600200"/>
            <a:ext cx="8839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981200"/>
            <a:ext cx="7086600" cy="1752600"/>
          </a:xfrm>
        </p:spPr>
        <p:txBody>
          <a:bodyPr>
            <a:noAutofit/>
          </a:bodyPr>
          <a:lstStyle>
            <a:lvl1pPr algn="l">
              <a:defRPr sz="3600" baseline="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Presentation Name</a:t>
            </a:r>
            <a:br>
              <a:rPr lang="en-US" dirty="0" smtClean="0"/>
            </a:br>
            <a:r>
              <a:rPr lang="en-US" dirty="0" smtClean="0"/>
              <a:t>Optional Third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3733800" cy="381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name of presenter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600200"/>
            <a:ext cx="3810000" cy="381000"/>
          </a:xfr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Kicker</a:t>
            </a:r>
            <a:endParaRPr lang="en-US" dirty="0"/>
          </a:p>
        </p:txBody>
      </p:sp>
      <p:pic>
        <p:nvPicPr>
          <p:cNvPr id="1027" name="Picture 3" descr="\\vmware-host\Shared Folders\My Desktop\Design Files\Logos\PRC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78904"/>
            <a:ext cx="2895600" cy="392696"/>
          </a:xfrm>
          <a:prstGeom prst="rect">
            <a:avLst/>
          </a:prstGeom>
          <a:noFill/>
        </p:spPr>
      </p:pic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91000"/>
            <a:ext cx="3733800" cy="304800"/>
          </a:xfrm>
        </p:spPr>
        <p:txBody>
          <a:bodyPr/>
          <a:lstStyle>
            <a:lvl1pPr>
              <a:defRPr sz="1600"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presenter’s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4953000"/>
            <a:ext cx="3733800" cy="762000"/>
          </a:xfrm>
        </p:spPr>
        <p:txBody>
          <a:bodyPr>
            <a:normAutofit/>
          </a:bodyPr>
          <a:lstStyle>
            <a:lvl1pPr>
              <a:defRPr sz="1200" b="0" i="1" baseline="0">
                <a:solidFill>
                  <a:schemeClr val="bg1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Paste project logo here (delete this text box)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2pPr marL="742950" indent="-627063">
              <a:defRPr/>
            </a:lvl2pPr>
            <a:lvl3pPr marL="1143000" indent="-800100">
              <a:defRPr sz="1200"/>
            </a:lvl3pPr>
            <a:lvl4pPr marL="1600200" indent="-1028700">
              <a:defRPr sz="1200"/>
            </a:lvl4pPr>
            <a:lvl5pPr marL="2057400" indent="-12588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0999"/>
          </a:xfrm>
        </p:spPr>
        <p:txBody>
          <a:bodyPr/>
          <a:lstStyle>
            <a:lvl1pPr>
              <a:buNone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742950" indent="-573088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6858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911225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11430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Paste chart here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r>
              <a:rPr lang="en-US" smtClean="0"/>
              <a:t>March 14, 2013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chart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742950" indent="-573088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6858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911225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11430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chart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14400"/>
            <a:ext cx="8229600" cy="533400"/>
          </a:xfrm>
        </p:spPr>
        <p:txBody>
          <a:bodyPr anchor="b"/>
          <a:lstStyle>
            <a:lvl1pPr algn="ctr">
              <a:defRPr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438401"/>
            <a:ext cx="7772400" cy="990599"/>
          </a:xfrm>
        </p:spPr>
        <p:txBody>
          <a:bodyPr anchor="t">
            <a:normAutofit/>
          </a:bodyPr>
          <a:lstStyle>
            <a:lvl1pPr algn="ctr">
              <a:defRPr sz="24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SECTION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081213"/>
            <a:ext cx="7772400" cy="357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 b="1" baseline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subsection kicker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r>
              <a:rPr lang="en-US" smtClean="0"/>
              <a:t>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34290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52400" y="19812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 rot="5400000">
            <a:off x="4305300" y="2019300"/>
            <a:ext cx="533400" cy="883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90600"/>
            <a:ext cx="8229600" cy="457200"/>
          </a:xfrm>
        </p:spPr>
        <p:txBody>
          <a:bodyPr anchor="b"/>
          <a:lstStyle>
            <a:lvl1pPr algn="ctr">
              <a:defRPr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 baseline="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642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2484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37319-2E82-4D56-ADBC-557F98406E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4495800" y="-4343400"/>
            <a:ext cx="152400" cy="883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286000"/>
            <a:ext cx="152400" cy="899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62484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0" r:id="rId4"/>
    <p:sldLayoutId id="2147483651" r:id="rId5"/>
    <p:sldLayoutId id="2147483653" r:id="rId6"/>
    <p:sldLayoutId id="2147483652" r:id="rId7"/>
    <p:sldLayoutId id="2147483654" r:id="rId8"/>
    <p:sldLayoutId id="2147483655" r:id="rId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America’s Current Politics: The Consumer’s Perspective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Keeter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4191000"/>
            <a:ext cx="3733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Director of Survey Research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09600" y="4953000"/>
            <a:ext cx="3733800" cy="1066800"/>
          </a:xfrm>
        </p:spPr>
        <p:txBody>
          <a:bodyPr>
            <a:normAutofit lnSpcReduction="10000"/>
          </a:bodyPr>
          <a:lstStyle/>
          <a:p>
            <a:r>
              <a:rPr lang="en-US" sz="14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Consumer Federation of America</a:t>
            </a:r>
          </a:p>
          <a:p>
            <a:r>
              <a:rPr lang="en-US" sz="14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Consumer Assembly 2013</a:t>
            </a:r>
          </a:p>
          <a:p>
            <a:r>
              <a:rPr lang="en-US" sz="14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Washington, DC</a:t>
            </a:r>
          </a:p>
          <a:p>
            <a:r>
              <a:rPr lang="en-US" sz="14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March 14, 2013</a:t>
            </a:r>
            <a:endParaRPr lang="en-US" sz="1400" i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Growing Party Divides, But Not Other Divides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2012 American political values survey</a:t>
            </a:r>
            <a:endParaRPr lang="en-US" dirty="0"/>
          </a:p>
        </p:txBody>
      </p:sp>
      <p:pic>
        <p:nvPicPr>
          <p:cNvPr id="57346" name="Picture 2" descr="S:\People-Press\Staff Folders\J. Kiley\Presentations\people-press-partisan-gap-grows,-other-divides-stable.png"/>
          <p:cNvPicPr>
            <a:picLocks noChangeAspect="1" noChangeArrowheads="1"/>
          </p:cNvPicPr>
          <p:nvPr/>
        </p:nvPicPr>
        <p:blipFill>
          <a:blip r:embed="rId3" cstate="print"/>
          <a:srcRect l="36008"/>
          <a:stretch>
            <a:fillRect/>
          </a:stretch>
        </p:blipFill>
        <p:spPr bwMode="auto">
          <a:xfrm>
            <a:off x="1447800" y="914400"/>
            <a:ext cx="5958839" cy="502087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Growing Partisan Divisions—Social Safety Net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2012 American political values survey</a:t>
            </a:r>
            <a:endParaRPr lang="en-US" dirty="0"/>
          </a:p>
        </p:txBody>
      </p:sp>
      <p:pic>
        <p:nvPicPr>
          <p:cNvPr id="59394" name="Picture 2" descr="S:\People-Press\Staff Folders\J. Kiley\Presentations\people-press-shifts-among-republicans.png"/>
          <p:cNvPicPr>
            <a:picLocks noChangeAspect="1" noChangeArrowheads="1"/>
          </p:cNvPicPr>
          <p:nvPr/>
        </p:nvPicPr>
        <p:blipFill>
          <a:blip r:embed="rId3" cstate="print"/>
          <a:srcRect l="36008" t="11111"/>
          <a:stretch>
            <a:fillRect/>
          </a:stretch>
        </p:blipFill>
        <p:spPr bwMode="auto">
          <a:xfrm>
            <a:off x="1600200" y="1066800"/>
            <a:ext cx="6187440" cy="4774873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Growing Partisan Divisions—Environment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2012 American political values survey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143000"/>
            <a:ext cx="876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There need to be stricter laws and regulations to protect the environment</a:t>
            </a:r>
            <a:endParaRPr lang="en-US" i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Growing Partisan Divisions—Labor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2012 American political values survey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143000"/>
            <a:ext cx="6906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Labor unions are necessary to protect the working person</a:t>
            </a:r>
            <a:endParaRPr lang="en-US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Growing Partisan Divisions—Immigration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2012 American political values survey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990600"/>
            <a:ext cx="845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growing # of newcomers from other countries threaten traditional </a:t>
            </a:r>
          </a:p>
          <a:p>
            <a:r>
              <a:rPr lang="en-US" i="1" dirty="0" smtClean="0"/>
              <a:t>American customs and values</a:t>
            </a:r>
            <a:endParaRPr lang="en-US" i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Growing Partisan Divisions—Social Values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2012 American political values survey</a:t>
            </a:r>
            <a:endParaRPr lang="en-US" dirty="0"/>
          </a:p>
        </p:txBody>
      </p:sp>
      <p:pic>
        <p:nvPicPr>
          <p:cNvPr id="1026" name="Picture 2" descr="S:\People-Press\Staff Folders\J. Kiley\Presentations\people-press-shifts-among-democrats.png"/>
          <p:cNvPicPr>
            <a:picLocks noChangeAspect="1" noChangeArrowheads="1"/>
          </p:cNvPicPr>
          <p:nvPr/>
        </p:nvPicPr>
        <p:blipFill>
          <a:blip r:embed="rId3" cstate="print"/>
          <a:srcRect l="36008" t="9259"/>
          <a:stretch>
            <a:fillRect/>
          </a:stretch>
        </p:blipFill>
        <p:spPr bwMode="auto">
          <a:xfrm>
            <a:off x="1676400" y="1219200"/>
            <a:ext cx="5882640" cy="4634234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Views of Government, More Divided, Cyclical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2012 American political values survey</a:t>
            </a:r>
            <a:endParaRPr lang="en-US" dirty="0"/>
          </a:p>
        </p:txBody>
      </p:sp>
      <p:pic>
        <p:nvPicPr>
          <p:cNvPr id="60418" name="Picture 2" descr="S:\People-Press\Staff Folders\J. Kiley\Presentations\people-press-movement-in-both-parties.png"/>
          <p:cNvPicPr>
            <a:picLocks noChangeAspect="1" noChangeArrowheads="1"/>
          </p:cNvPicPr>
          <p:nvPr/>
        </p:nvPicPr>
        <p:blipFill>
          <a:blip r:embed="rId3" cstate="print"/>
          <a:srcRect l="36008" t="11111"/>
          <a:stretch>
            <a:fillRect/>
          </a:stretch>
        </p:blipFill>
        <p:spPr bwMode="auto">
          <a:xfrm>
            <a:off x="1447800" y="990600"/>
            <a:ext cx="6263640" cy="4833677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09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Deficit and Government Spending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944562"/>
          </a:xfrm>
        </p:spPr>
        <p:txBody>
          <a:bodyPr/>
          <a:lstStyle/>
          <a:p>
            <a:r>
              <a:rPr lang="en-US" dirty="0" smtClean="0"/>
              <a:t>Tax and Cut Spending, But More Cuts Than Taxes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1682" name="Picture 2" descr="http://www.people-press.org/files/2013/02/2-21-13-4.png"/>
          <p:cNvPicPr>
            <a:picLocks noChangeAspect="1" noChangeArrowheads="1"/>
          </p:cNvPicPr>
          <p:nvPr/>
        </p:nvPicPr>
        <p:blipFill>
          <a:blip r:embed="rId2" cstate="print"/>
          <a:srcRect t="8605"/>
          <a:stretch>
            <a:fillRect/>
          </a:stretch>
        </p:blipFill>
        <p:spPr bwMode="auto">
          <a:xfrm>
            <a:off x="1752600" y="1195534"/>
            <a:ext cx="6172200" cy="5108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Rejects Spending Cuts in Most Areas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1442" name="Picture 2" descr="http://www.people-press.org/files/2013/02/2-22-13-1.png"/>
          <p:cNvPicPr>
            <a:picLocks noChangeAspect="1" noChangeArrowheads="1"/>
          </p:cNvPicPr>
          <p:nvPr/>
        </p:nvPicPr>
        <p:blipFill>
          <a:blip r:embed="rId2" cstate="print"/>
          <a:srcRect t="14691" b="62212"/>
          <a:stretch>
            <a:fillRect/>
          </a:stretch>
        </p:blipFill>
        <p:spPr bwMode="auto">
          <a:xfrm>
            <a:off x="685800" y="1371600"/>
            <a:ext cx="7961313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Overview of the Mood of the Country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Rejects Spending Cuts in Most Areas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1442" name="Picture 2" descr="http://www.people-press.org/files/2013/02/2-22-13-1.png"/>
          <p:cNvPicPr>
            <a:picLocks noChangeAspect="1" noChangeArrowheads="1"/>
          </p:cNvPicPr>
          <p:nvPr/>
        </p:nvPicPr>
        <p:blipFill>
          <a:blip r:embed="rId2" cstate="print"/>
          <a:srcRect t="37824" b="42571"/>
          <a:stretch>
            <a:fillRect/>
          </a:stretch>
        </p:blipFill>
        <p:spPr bwMode="auto">
          <a:xfrm>
            <a:off x="570582" y="1524000"/>
            <a:ext cx="7848150" cy="3124200"/>
          </a:xfrm>
          <a:prstGeom prst="rect">
            <a:avLst/>
          </a:prstGeom>
          <a:noFill/>
        </p:spPr>
      </p:pic>
      <p:pic>
        <p:nvPicPr>
          <p:cNvPr id="7" name="Picture 2" descr="http://www.people-press.org/files/2013/02/2-22-13-1.png"/>
          <p:cNvPicPr>
            <a:picLocks noChangeAspect="1" noChangeArrowheads="1"/>
          </p:cNvPicPr>
          <p:nvPr/>
        </p:nvPicPr>
        <p:blipFill>
          <a:blip r:embed="rId2" cstate="print"/>
          <a:srcRect t="14691" b="82481"/>
          <a:stretch>
            <a:fillRect/>
          </a:stretch>
        </p:blipFill>
        <p:spPr bwMode="auto">
          <a:xfrm>
            <a:off x="609600" y="1066800"/>
            <a:ext cx="7961313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Rejects Spending Cuts in Most Areas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1442" name="Picture 2" descr="http://www.people-press.org/files/2013/02/2-22-13-1.png"/>
          <p:cNvPicPr>
            <a:picLocks noChangeAspect="1" noChangeArrowheads="1"/>
          </p:cNvPicPr>
          <p:nvPr/>
        </p:nvPicPr>
        <p:blipFill>
          <a:blip r:embed="rId2" cstate="print"/>
          <a:srcRect t="57429" b="22538"/>
          <a:stretch>
            <a:fillRect/>
          </a:stretch>
        </p:blipFill>
        <p:spPr bwMode="auto">
          <a:xfrm>
            <a:off x="838200" y="1524000"/>
            <a:ext cx="7867650" cy="3200400"/>
          </a:xfrm>
          <a:prstGeom prst="rect">
            <a:avLst/>
          </a:prstGeom>
          <a:noFill/>
        </p:spPr>
      </p:pic>
      <p:pic>
        <p:nvPicPr>
          <p:cNvPr id="7" name="Picture 2" descr="http://www.people-press.org/files/2013/02/2-22-13-1.png"/>
          <p:cNvPicPr>
            <a:picLocks noChangeAspect="1" noChangeArrowheads="1"/>
          </p:cNvPicPr>
          <p:nvPr/>
        </p:nvPicPr>
        <p:blipFill>
          <a:blip r:embed="rId2" cstate="print"/>
          <a:srcRect t="14691" b="82481"/>
          <a:stretch>
            <a:fillRect/>
          </a:stretch>
        </p:blipFill>
        <p:spPr bwMode="auto">
          <a:xfrm>
            <a:off x="609600" y="1066800"/>
            <a:ext cx="7961313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Rejects Spending Cuts in Most Areas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1442" name="Picture 2" descr="http://www.people-press.org/files/2013/02/2-22-13-1.png"/>
          <p:cNvPicPr>
            <a:picLocks noChangeAspect="1" noChangeArrowheads="1"/>
          </p:cNvPicPr>
          <p:nvPr/>
        </p:nvPicPr>
        <p:blipFill>
          <a:blip r:embed="rId2" cstate="print"/>
          <a:srcRect t="76984" b="6511"/>
          <a:stretch>
            <a:fillRect/>
          </a:stretch>
        </p:blipFill>
        <p:spPr bwMode="auto">
          <a:xfrm>
            <a:off x="533400" y="1524000"/>
            <a:ext cx="7730374" cy="2590800"/>
          </a:xfrm>
          <a:prstGeom prst="rect">
            <a:avLst/>
          </a:prstGeom>
          <a:noFill/>
        </p:spPr>
      </p:pic>
      <p:pic>
        <p:nvPicPr>
          <p:cNvPr id="7" name="Picture 2" descr="http://www.people-press.org/files/2013/02/2-22-13-1.png"/>
          <p:cNvPicPr>
            <a:picLocks noChangeAspect="1" noChangeArrowheads="1"/>
          </p:cNvPicPr>
          <p:nvPr/>
        </p:nvPicPr>
        <p:blipFill>
          <a:blip r:embed="rId2" cstate="print"/>
          <a:srcRect t="14691" b="82481"/>
          <a:stretch>
            <a:fillRect/>
          </a:stretch>
        </p:blipFill>
        <p:spPr bwMode="auto">
          <a:xfrm>
            <a:off x="609600" y="1066800"/>
            <a:ext cx="7961313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Austere Public Than in the Past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8370" name="Picture 2" descr="http://www.people-press.org/files/2013/02/2-22-13-4.png"/>
          <p:cNvPicPr>
            <a:picLocks noChangeAspect="1" noChangeArrowheads="1"/>
          </p:cNvPicPr>
          <p:nvPr/>
        </p:nvPicPr>
        <p:blipFill>
          <a:blip r:embed="rId2" cstate="print"/>
          <a:srcRect t="4043" b="63612"/>
          <a:stretch>
            <a:fillRect/>
          </a:stretch>
        </p:blipFill>
        <p:spPr bwMode="auto">
          <a:xfrm>
            <a:off x="1219200" y="1524000"/>
            <a:ext cx="6581775" cy="3843372"/>
          </a:xfrm>
          <a:prstGeom prst="rect">
            <a:avLst/>
          </a:prstGeom>
          <a:noFill/>
        </p:spPr>
      </p:pic>
      <p:pic>
        <p:nvPicPr>
          <p:cNvPr id="58372" name="Picture 4" descr="http://www.people-press.org/files/2013/02/2-22-13-4.png"/>
          <p:cNvPicPr>
            <a:picLocks noChangeAspect="1" noChangeArrowheads="1"/>
          </p:cNvPicPr>
          <p:nvPr/>
        </p:nvPicPr>
        <p:blipFill>
          <a:blip r:embed="rId2" cstate="print"/>
          <a:srcRect t="65768"/>
          <a:stretch>
            <a:fillRect/>
          </a:stretch>
        </p:blipFill>
        <p:spPr bwMode="auto">
          <a:xfrm>
            <a:off x="1295400" y="1905000"/>
            <a:ext cx="64116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Austere Public Than in the Past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58370" name="Picture 2" descr="http://www.people-press.org/files/2013/02/2-22-13-4.png"/>
          <p:cNvPicPr>
            <a:picLocks noChangeAspect="1" noChangeArrowheads="1"/>
          </p:cNvPicPr>
          <p:nvPr/>
        </p:nvPicPr>
        <p:blipFill>
          <a:blip r:embed="rId2" cstate="print"/>
          <a:srcRect t="4043" b="63612"/>
          <a:stretch>
            <a:fillRect/>
          </a:stretch>
        </p:blipFill>
        <p:spPr bwMode="auto">
          <a:xfrm>
            <a:off x="1219200" y="1524000"/>
            <a:ext cx="6581775" cy="384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Austere Public Than in the Past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58370" name="Picture 2" descr="http://www.people-press.org/files/2013/02/2-22-13-4.png"/>
          <p:cNvPicPr>
            <a:picLocks noChangeAspect="1" noChangeArrowheads="1"/>
          </p:cNvPicPr>
          <p:nvPr/>
        </p:nvPicPr>
        <p:blipFill>
          <a:blip r:embed="rId2" cstate="print"/>
          <a:srcRect t="4043" b="63612"/>
          <a:stretch>
            <a:fillRect/>
          </a:stretch>
        </p:blipFill>
        <p:spPr bwMode="auto">
          <a:xfrm>
            <a:off x="1219200" y="1524000"/>
            <a:ext cx="6581775" cy="3843372"/>
          </a:xfrm>
          <a:prstGeom prst="rect">
            <a:avLst/>
          </a:prstGeom>
          <a:noFill/>
        </p:spPr>
      </p:pic>
      <p:pic>
        <p:nvPicPr>
          <p:cNvPr id="59394" name="Picture 2" descr="http://www.people-press.org/files/2013/02/2-22-13-4.png"/>
          <p:cNvPicPr>
            <a:picLocks noChangeAspect="1" noChangeArrowheads="1"/>
          </p:cNvPicPr>
          <p:nvPr/>
        </p:nvPicPr>
        <p:blipFill>
          <a:blip r:embed="rId2" cstate="print"/>
          <a:srcRect t="36658" b="34232"/>
          <a:stretch>
            <a:fillRect/>
          </a:stretch>
        </p:blipFill>
        <p:spPr bwMode="auto">
          <a:xfrm>
            <a:off x="1219200" y="1905000"/>
            <a:ext cx="6669617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America’s Current Politics: The Consumer’s Perspective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Keeter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4191000"/>
            <a:ext cx="3733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Director of Survey Research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09600" y="4953000"/>
            <a:ext cx="3733800" cy="1066800"/>
          </a:xfrm>
        </p:spPr>
        <p:txBody>
          <a:bodyPr>
            <a:normAutofit lnSpcReduction="10000"/>
          </a:bodyPr>
          <a:lstStyle/>
          <a:p>
            <a:r>
              <a:rPr lang="en-US" sz="14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Consumer Federation of America</a:t>
            </a:r>
          </a:p>
          <a:p>
            <a:r>
              <a:rPr lang="en-US" sz="14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Consumer Assembly 2013</a:t>
            </a:r>
          </a:p>
          <a:p>
            <a:r>
              <a:rPr lang="en-US" sz="14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Washington, DC</a:t>
            </a:r>
          </a:p>
          <a:p>
            <a:r>
              <a:rPr lang="en-US" sz="14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March 14, 2013</a:t>
            </a:r>
            <a:endParaRPr lang="en-US" sz="1400" i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in Government, 1958-2013</a:t>
            </a:r>
            <a:endParaRPr lang="en-US" dirty="0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7085013" cy="490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Approval, 2009-2013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8585200" cy="479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Congress’s Sinking Favorability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2466" name="Picture 2" descr="http://www.people-press.org/files/2013/01/1-31-13-2.png"/>
          <p:cNvPicPr>
            <a:picLocks noChangeAspect="1" noChangeArrowheads="1"/>
          </p:cNvPicPr>
          <p:nvPr/>
        </p:nvPicPr>
        <p:blipFill>
          <a:blip r:embed="rId2" cstate="print"/>
          <a:srcRect t="13289"/>
          <a:stretch>
            <a:fillRect/>
          </a:stretch>
        </p:blipFill>
        <p:spPr bwMode="auto">
          <a:xfrm>
            <a:off x="1905000" y="1371600"/>
            <a:ext cx="4953000" cy="4972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Favorable Ratings of the Parties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7346" name="Picture 2" descr="http://www.people-press.org/files/2013/02/2-26-13-4.png"/>
          <p:cNvPicPr>
            <a:picLocks noChangeAspect="1" noChangeArrowheads="1"/>
          </p:cNvPicPr>
          <p:nvPr/>
        </p:nvPicPr>
        <p:blipFill>
          <a:blip r:embed="rId2" cstate="print"/>
          <a:srcRect t="11391"/>
          <a:stretch>
            <a:fillRect/>
          </a:stretch>
        </p:blipFill>
        <p:spPr bwMode="auto">
          <a:xfrm>
            <a:off x="1447800" y="1219200"/>
            <a:ext cx="6200775" cy="4719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www.people-press.org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09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Driving the Discontent: The Economy, But Also Gridlock and Polarization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Partisan Gaps on Political Compromise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7586" name="Picture 2" descr="http://www.people-press.org/files/2013/01/PP_13.01.23_CG_Compromise.png"/>
          <p:cNvPicPr>
            <a:picLocks noChangeAspect="1" noChangeArrowheads="1"/>
          </p:cNvPicPr>
          <p:nvPr/>
        </p:nvPicPr>
        <p:blipFill>
          <a:blip r:embed="rId2" cstate="print"/>
          <a:srcRect t="10985"/>
          <a:stretch>
            <a:fillRect/>
          </a:stretch>
        </p:blipFill>
        <p:spPr bwMode="auto">
          <a:xfrm>
            <a:off x="1676400" y="1447800"/>
            <a:ext cx="5105400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Political Values and Partisanship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2012 American political values survey</a:t>
            </a:r>
            <a:endParaRPr lang="en-US" dirty="0"/>
          </a:p>
        </p:txBody>
      </p:sp>
      <p:pic>
        <p:nvPicPr>
          <p:cNvPr id="45057" name="Picture 1" descr="S:\People-Press\Staff Folders\J. Kiley\Presentations\people-press-partisan-differences-in-political-values_--1987-â€“-2012.png"/>
          <p:cNvPicPr>
            <a:picLocks noChangeAspect="1" noChangeArrowheads="1"/>
          </p:cNvPicPr>
          <p:nvPr/>
        </p:nvPicPr>
        <p:blipFill>
          <a:blip r:embed="rId3" cstate="print"/>
          <a:srcRect l="34979"/>
          <a:stretch>
            <a:fillRect/>
          </a:stretch>
        </p:blipFill>
        <p:spPr bwMode="auto">
          <a:xfrm>
            <a:off x="1676400" y="914400"/>
            <a:ext cx="5806439" cy="4961199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 ppt">
  <a:themeElements>
    <a:clrScheme name="PRC Custom Colors">
      <a:dk1>
        <a:srgbClr val="000000"/>
      </a:dk1>
      <a:lt1>
        <a:srgbClr val="FFFFFF"/>
      </a:lt1>
      <a:dk2>
        <a:srgbClr val="436983"/>
      </a:dk2>
      <a:lt2>
        <a:srgbClr val="EFEDE4"/>
      </a:lt2>
      <a:accent1>
        <a:srgbClr val="949D49"/>
      </a:accent1>
      <a:accent2>
        <a:srgbClr val="74697D"/>
      </a:accent2>
      <a:accent3>
        <a:srgbClr val="A55A26"/>
      </a:accent3>
      <a:accent4>
        <a:srgbClr val="D1A732"/>
      </a:accent4>
      <a:accent5>
        <a:srgbClr val="E99D2D"/>
      </a:accent5>
      <a:accent6>
        <a:srgbClr val="BF3927"/>
      </a:accent6>
      <a:hlink>
        <a:srgbClr val="A55A26"/>
      </a:hlink>
      <a:folHlink>
        <a:srgbClr val="D1A732"/>
      </a:folHlink>
    </a:clrScheme>
    <a:fontScheme name="PRC Font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 ppt</Template>
  <TotalTime>590</TotalTime>
  <Words>437</Words>
  <Application>Microsoft Office PowerPoint</Application>
  <PresentationFormat>On-screen Show (4:3)</PresentationFormat>
  <Paragraphs>132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Georgia</vt:lpstr>
      <vt:lpstr>Verdana</vt:lpstr>
      <vt:lpstr>SK ppt</vt:lpstr>
      <vt:lpstr>America’s Current Politics: The Consumer’s Perspective</vt:lpstr>
      <vt:lpstr>Overview of the Mood of the Country</vt:lpstr>
      <vt:lpstr>Trust in Government, 1958-2013</vt:lpstr>
      <vt:lpstr>Presidential Approval, 2009-2013</vt:lpstr>
      <vt:lpstr>Congress’s Sinking Favorability</vt:lpstr>
      <vt:lpstr>Favorable Ratings of the Parties</vt:lpstr>
      <vt:lpstr>Driving the Discontent: The Economy, But Also Gridlock and Polarization</vt:lpstr>
      <vt:lpstr>Partisan Gaps on Political Compromise</vt:lpstr>
      <vt:lpstr>Political Values and Partisanship</vt:lpstr>
      <vt:lpstr>Growing Party Divides, But Not Other Divides</vt:lpstr>
      <vt:lpstr>Growing Partisan Divisions—Social Safety Net</vt:lpstr>
      <vt:lpstr>Growing Partisan Divisions—Environment</vt:lpstr>
      <vt:lpstr>Growing Partisan Divisions—Labor</vt:lpstr>
      <vt:lpstr>Growing Partisan Divisions—Immigration</vt:lpstr>
      <vt:lpstr>Growing Partisan Divisions—Social Values</vt:lpstr>
      <vt:lpstr>Views of Government, More Divided, Cyclical</vt:lpstr>
      <vt:lpstr>The Deficit and Government Spending</vt:lpstr>
      <vt:lpstr>Tax and Cut Spending, But More Cuts Than Taxes</vt:lpstr>
      <vt:lpstr>Public Rejects Spending Cuts in Most Areas</vt:lpstr>
      <vt:lpstr>Public Rejects Spending Cuts in Most Areas</vt:lpstr>
      <vt:lpstr>Public Rejects Spending Cuts in Most Areas</vt:lpstr>
      <vt:lpstr>Public Rejects Spending Cuts in Most Areas</vt:lpstr>
      <vt:lpstr>A More Austere Public Than in the Past</vt:lpstr>
      <vt:lpstr>A More Austere Public Than in the Past</vt:lpstr>
      <vt:lpstr>A More Austere Public Than in the Past</vt:lpstr>
      <vt:lpstr>America’s Current Politics: The Consumer’s Perspective</vt:lpstr>
    </vt:vector>
  </TitlesOfParts>
  <Company>Pew Research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 Gewurz</dc:creator>
  <cp:lastModifiedBy>Anna Marie Lowery</cp:lastModifiedBy>
  <cp:revision>80</cp:revision>
  <dcterms:created xsi:type="dcterms:W3CDTF">2012-03-14T18:51:23Z</dcterms:created>
  <dcterms:modified xsi:type="dcterms:W3CDTF">2016-09-12T15:19:01Z</dcterms:modified>
</cp:coreProperties>
</file>