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3"/>
  </p:notesMasterIdLst>
  <p:handoutMasterIdLst>
    <p:handoutMasterId r:id="rId14"/>
  </p:handoutMasterIdLst>
  <p:sldIdLst>
    <p:sldId id="673" r:id="rId2"/>
    <p:sldId id="880" r:id="rId3"/>
    <p:sldId id="882" r:id="rId4"/>
    <p:sldId id="883" r:id="rId5"/>
    <p:sldId id="868" r:id="rId6"/>
    <p:sldId id="871" r:id="rId7"/>
    <p:sldId id="884" r:id="rId8"/>
    <p:sldId id="874" r:id="rId9"/>
    <p:sldId id="876" r:id="rId10"/>
    <p:sldId id="881" r:id="rId11"/>
    <p:sldId id="674" r:id="rId12"/>
  </p:sldIdLst>
  <p:sldSz cx="12192000" cy="6858000"/>
  <p:notesSz cx="7010400" cy="9296400"/>
  <p:defaultTex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6pPr>
    <a:lvl7pPr marL="27432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7pPr>
    <a:lvl8pPr marL="32004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8pPr>
    <a:lvl9pPr marL="3657600" algn="l" defTabSz="914400" rtl="0" eaLnBrk="1" latinLnBrk="0" hangingPunct="1">
      <a:defRPr sz="1200" kern="1200">
        <a:solidFill>
          <a:schemeClr val="tx1"/>
        </a:solidFill>
        <a:latin typeface="Calibri" panose="020F050202020403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199" userDrawn="1">
          <p15:clr>
            <a:srgbClr val="A4A3A4"/>
          </p15:clr>
        </p15:guide>
        <p15:guide id="2" pos="536" userDrawn="1">
          <p15:clr>
            <a:srgbClr val="A4A3A4"/>
          </p15:clr>
        </p15:guide>
        <p15:guide id="3" pos="7140" userDrawn="1">
          <p15:clr>
            <a:srgbClr val="A4A3A4"/>
          </p15:clr>
        </p15:guide>
        <p15:guide id="4"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596"/>
    <a:srgbClr val="33CCFF"/>
    <a:srgbClr val="FF7C80"/>
    <a:srgbClr val="E28700"/>
    <a:srgbClr val="FFCC66"/>
    <a:srgbClr val="66FF66"/>
    <a:srgbClr val="CC3300"/>
    <a:srgbClr val="777777"/>
    <a:srgbClr val="FFC775"/>
    <a:srgbClr val="FFB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51" autoAdjust="0"/>
    <p:restoredTop sz="94374" autoAdjust="0"/>
  </p:normalViewPr>
  <p:slideViewPr>
    <p:cSldViewPr snapToGrid="0">
      <p:cViewPr varScale="1">
        <p:scale>
          <a:sx n="69" d="100"/>
          <a:sy n="69" d="100"/>
        </p:scale>
        <p:origin x="222" y="72"/>
      </p:cViewPr>
      <p:guideLst>
        <p:guide orient="horz" pos="199"/>
        <p:guide pos="536"/>
        <p:guide pos="7140"/>
        <p:guide pos="3839"/>
      </p:guideLst>
    </p:cSldViewPr>
  </p:slideViewPr>
  <p:notesTextViewPr>
    <p:cViewPr>
      <p:scale>
        <a:sx n="3" d="2"/>
        <a:sy n="3" d="2"/>
      </p:scale>
      <p:origin x="0" y="0"/>
    </p:cViewPr>
  </p:notesTextViewPr>
  <p:sorterViewPr>
    <p:cViewPr>
      <p:scale>
        <a:sx n="100" d="100"/>
        <a:sy n="100" d="100"/>
      </p:scale>
      <p:origin x="0" y="1632"/>
    </p:cViewPr>
  </p:sorter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A</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Affordability of healthy food in America</c:v>
                </c:pt>
                <c:pt idx="1">
                  <c:v>Availability of healthy food in America</c:v>
                </c:pt>
                <c:pt idx="3">
                  <c:v>Affordability of food in America</c:v>
                </c:pt>
                <c:pt idx="4">
                  <c:v>Availability of food in America</c:v>
                </c:pt>
              </c:strCache>
            </c:strRef>
          </c:cat>
          <c:val>
            <c:numRef>
              <c:f>Sheet1!$B$2:$B$6</c:f>
              <c:numCache>
                <c:formatCode>General</c:formatCode>
                <c:ptCount val="5"/>
                <c:pt idx="0">
                  <c:v>13</c:v>
                </c:pt>
                <c:pt idx="1">
                  <c:v>28</c:v>
                </c:pt>
                <c:pt idx="3">
                  <c:v>14</c:v>
                </c:pt>
                <c:pt idx="4">
                  <c:v>46</c:v>
                </c:pt>
              </c:numCache>
            </c:numRef>
          </c:val>
          <c:extLst>
            <c:ext xmlns:c16="http://schemas.microsoft.com/office/drawing/2014/chart" uri="{C3380CC4-5D6E-409C-BE32-E72D297353CC}">
              <c16:uniqueId val="{00000000-92BF-4376-B386-8AD8DF18C36B}"/>
            </c:ext>
          </c:extLst>
        </c:ser>
        <c:ser>
          <c:idx val="1"/>
          <c:order val="1"/>
          <c:tx>
            <c:strRef>
              <c:f>Sheet1!$C$1</c:f>
              <c:strCache>
                <c:ptCount val="1"/>
                <c:pt idx="0">
                  <c:v>B</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Affordability of healthy food in America</c:v>
                </c:pt>
                <c:pt idx="1">
                  <c:v>Availability of healthy food in America</c:v>
                </c:pt>
                <c:pt idx="3">
                  <c:v>Affordability of food in America</c:v>
                </c:pt>
                <c:pt idx="4">
                  <c:v>Availability of food in America</c:v>
                </c:pt>
              </c:strCache>
            </c:strRef>
          </c:cat>
          <c:val>
            <c:numRef>
              <c:f>Sheet1!$C$2:$C$6</c:f>
              <c:numCache>
                <c:formatCode>General</c:formatCode>
                <c:ptCount val="5"/>
                <c:pt idx="0">
                  <c:v>25</c:v>
                </c:pt>
                <c:pt idx="1">
                  <c:v>34</c:v>
                </c:pt>
                <c:pt idx="3">
                  <c:v>31</c:v>
                </c:pt>
                <c:pt idx="4">
                  <c:v>31</c:v>
                </c:pt>
              </c:numCache>
            </c:numRef>
          </c:val>
          <c:extLst>
            <c:ext xmlns:c16="http://schemas.microsoft.com/office/drawing/2014/chart" uri="{C3380CC4-5D6E-409C-BE32-E72D297353CC}">
              <c16:uniqueId val="{00000001-92BF-4376-B386-8AD8DF18C36B}"/>
            </c:ext>
          </c:extLst>
        </c:ser>
        <c:dLbls>
          <c:showLegendKey val="0"/>
          <c:showVal val="0"/>
          <c:showCatName val="0"/>
          <c:showSerName val="0"/>
          <c:showPercent val="0"/>
          <c:showBubbleSize val="0"/>
        </c:dLbls>
        <c:gapWidth val="94"/>
        <c:overlap val="100"/>
        <c:axId val="391637896"/>
        <c:axId val="391638288"/>
      </c:barChart>
      <c:catAx>
        <c:axId val="391637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391638288"/>
        <c:crosses val="autoZero"/>
        <c:auto val="1"/>
        <c:lblAlgn val="ctr"/>
        <c:lblOffset val="100"/>
        <c:noMultiLvlLbl val="0"/>
      </c:catAx>
      <c:valAx>
        <c:axId val="391638288"/>
        <c:scaling>
          <c:orientation val="minMax"/>
        </c:scaling>
        <c:delete val="1"/>
        <c:axPos val="b"/>
        <c:numFmt formatCode="General" sourceLinked="1"/>
        <c:majorTickMark val="none"/>
        <c:minorTickMark val="none"/>
        <c:tickLblPos val="nextTo"/>
        <c:crossAx val="391637896"/>
        <c:crosses val="autoZero"/>
        <c:crossBetween val="between"/>
      </c:valAx>
      <c:spPr>
        <a:noFill/>
        <a:ln w="25400">
          <a:noFill/>
        </a:ln>
        <a:effectLst/>
      </c:spPr>
    </c:plotArea>
    <c:legend>
      <c:legendPos val="t"/>
      <c:layout>
        <c:manualLayout>
          <c:xMode val="edge"/>
          <c:yMode val="edge"/>
          <c:x val="0.55502405949256339"/>
          <c:y val="2.6852644527369962E-2"/>
          <c:w val="9.8368571984057546E-2"/>
          <c:h val="7.558913715381702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Today's children are expected to live shorter lives than their parents</c:v>
                </c:pt>
                <c:pt idx="1">
                  <c:v>The overuse of antibiotics in healthy farm animals leads to antibiotic resistant diseases, making thousands of people sick each year</c:v>
                </c:pt>
                <c:pt idx="2">
                  <c:v>One third of children today will develop Type 2 diabetes</c:v>
                </c:pt>
              </c:strCache>
            </c:strRef>
          </c:cat>
          <c:val>
            <c:numRef>
              <c:f>Sheet1!$B$2:$B$4</c:f>
              <c:numCache>
                <c:formatCode>General</c:formatCode>
                <c:ptCount val="3"/>
                <c:pt idx="0">
                  <c:v>69</c:v>
                </c:pt>
                <c:pt idx="1">
                  <c:v>74</c:v>
                </c:pt>
                <c:pt idx="2">
                  <c:v>81</c:v>
                </c:pt>
              </c:numCache>
            </c:numRef>
          </c:val>
          <c:extLst>
            <c:ext xmlns:c16="http://schemas.microsoft.com/office/drawing/2014/chart" uri="{C3380CC4-5D6E-409C-BE32-E72D297353CC}">
              <c16:uniqueId val="{00000000-2F34-4D6B-8ECB-3CD4AB0010A8}"/>
            </c:ext>
          </c:extLst>
        </c:ser>
        <c:ser>
          <c:idx val="1"/>
          <c:order val="1"/>
          <c:tx>
            <c:strRef>
              <c:f>Sheet1!$C$1</c:f>
              <c:strCache>
                <c:ptCount val="1"/>
                <c:pt idx="0">
                  <c:v>Series 2</c:v>
                </c:pt>
              </c:strCache>
            </c:strRef>
          </c:tx>
          <c:spPr>
            <a:solidFill>
              <a:srgbClr val="00B0F0"/>
            </a:solidFill>
            <a:ln>
              <a:noFill/>
            </a:ln>
            <a:effectLst/>
          </c:spPr>
          <c:invertIfNegative val="0"/>
          <c:cat>
            <c:strRef>
              <c:f>Sheet1!$A$2:$A$4</c:f>
              <c:strCache>
                <c:ptCount val="3"/>
                <c:pt idx="0">
                  <c:v>Today's children are expected to live shorter lives than their parents</c:v>
                </c:pt>
                <c:pt idx="1">
                  <c:v>The overuse of antibiotics in healthy farm animals leads to antibiotic resistant diseases, making thousands of people sick each year</c:v>
                </c:pt>
                <c:pt idx="2">
                  <c:v>One third of children today will develop Type 2 diabetes</c:v>
                </c:pt>
              </c:strCache>
            </c:strRef>
          </c:cat>
          <c:val>
            <c:numRef>
              <c:f>Sheet1!$C$2:$C$4</c:f>
              <c:numCache>
                <c:formatCode>General</c:formatCode>
                <c:ptCount val="3"/>
                <c:pt idx="0">
                  <c:v>16</c:v>
                </c:pt>
                <c:pt idx="1">
                  <c:v>15</c:v>
                </c:pt>
                <c:pt idx="2">
                  <c:v>13</c:v>
                </c:pt>
              </c:numCache>
            </c:numRef>
          </c:val>
          <c:extLst>
            <c:ext xmlns:c16="http://schemas.microsoft.com/office/drawing/2014/chart" uri="{C3380CC4-5D6E-409C-BE32-E72D297353CC}">
              <c16:uniqueId val="{00000001-2F34-4D6B-8ECB-3CD4AB0010A8}"/>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Today's children are expected to live shorter lives than their parents</c:v>
                </c:pt>
                <c:pt idx="1">
                  <c:v>The overuse of antibiotics in healthy farm animals leads to antibiotic resistant diseases, making thousands of people sick each year</c:v>
                </c:pt>
                <c:pt idx="2">
                  <c:v>One third of children today will develop Type 2 diabetes</c:v>
                </c:pt>
              </c:strCache>
            </c:strRef>
          </c:cat>
          <c:val>
            <c:numRef>
              <c:f>Sheet1!$D$2:$D$4</c:f>
              <c:numCache>
                <c:formatCode>General</c:formatCode>
                <c:ptCount val="3"/>
                <c:pt idx="0">
                  <c:v>85</c:v>
                </c:pt>
                <c:pt idx="1">
                  <c:v>89</c:v>
                </c:pt>
                <c:pt idx="2">
                  <c:v>94</c:v>
                </c:pt>
              </c:numCache>
            </c:numRef>
          </c:val>
          <c:extLst>
            <c:ext xmlns:c16="http://schemas.microsoft.com/office/drawing/2014/chart" uri="{C3380CC4-5D6E-409C-BE32-E72D297353CC}">
              <c16:uniqueId val="{00000002-2F34-4D6B-8ECB-3CD4AB0010A8}"/>
            </c:ext>
          </c:extLst>
        </c:ser>
        <c:dLbls>
          <c:showLegendKey val="0"/>
          <c:showVal val="0"/>
          <c:showCatName val="0"/>
          <c:showSerName val="0"/>
          <c:showPercent val="0"/>
          <c:showBubbleSize val="0"/>
        </c:dLbls>
        <c:gapWidth val="150"/>
        <c:overlap val="100"/>
        <c:axId val="391639072"/>
        <c:axId val="391639464"/>
      </c:barChart>
      <c:catAx>
        <c:axId val="391639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391639464"/>
        <c:crosses val="autoZero"/>
        <c:auto val="1"/>
        <c:lblAlgn val="ctr"/>
        <c:lblOffset val="100"/>
        <c:noMultiLvlLbl val="0"/>
      </c:catAx>
      <c:valAx>
        <c:axId val="391639464"/>
        <c:scaling>
          <c:orientation val="minMax"/>
          <c:max val="100"/>
        </c:scaling>
        <c:delete val="1"/>
        <c:axPos val="b"/>
        <c:numFmt formatCode="General" sourceLinked="1"/>
        <c:majorTickMark val="none"/>
        <c:minorTickMark val="none"/>
        <c:tickLblPos val="nextTo"/>
        <c:crossAx val="391639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 federal government does not provide enough support for sustainable farming practices that can meet our food needs while protecting the environment</c:v>
                </c:pt>
                <c:pt idx="1">
                  <c:v>The federal government recommends a diet of 50 percent fruits and vegetables, while less than 1 percent of farm subsidies go toward fruits and vegetables</c:v>
                </c:pt>
                <c:pt idx="2">
                  <c:v>Food and agriculture companies gave over 76 million dollars in campaign contributions to members and candidates for Congress in the 2014 elections</c:v>
                </c:pt>
                <c:pt idx="3">
                  <c:v>In the last 3 months, big food and agrochemical industries have spent 15 million dollars lobbying members of Congress</c:v>
                </c:pt>
              </c:strCache>
            </c:strRef>
          </c:cat>
          <c:val>
            <c:numRef>
              <c:f>Sheet1!$B$2:$B$5</c:f>
              <c:numCache>
                <c:formatCode>General</c:formatCode>
                <c:ptCount val="4"/>
                <c:pt idx="0">
                  <c:v>49</c:v>
                </c:pt>
                <c:pt idx="1">
                  <c:v>49</c:v>
                </c:pt>
                <c:pt idx="2">
                  <c:v>51</c:v>
                </c:pt>
                <c:pt idx="3">
                  <c:v>53</c:v>
                </c:pt>
              </c:numCache>
            </c:numRef>
          </c:val>
          <c:extLst>
            <c:ext xmlns:c16="http://schemas.microsoft.com/office/drawing/2014/chart" uri="{C3380CC4-5D6E-409C-BE32-E72D297353CC}">
              <c16:uniqueId val="{00000000-A642-46D1-A66E-4D7C645CF556}"/>
            </c:ext>
          </c:extLst>
        </c:ser>
        <c:ser>
          <c:idx val="1"/>
          <c:order val="1"/>
          <c:tx>
            <c:strRef>
              <c:f>Sheet1!$C$1</c:f>
              <c:strCache>
                <c:ptCount val="1"/>
                <c:pt idx="0">
                  <c:v>Series 2</c:v>
                </c:pt>
              </c:strCache>
            </c:strRef>
          </c:tx>
          <c:spPr>
            <a:solidFill>
              <a:srgbClr val="00B0F0"/>
            </a:solidFill>
            <a:ln>
              <a:noFill/>
            </a:ln>
            <a:effectLst/>
          </c:spPr>
          <c:invertIfNegative val="0"/>
          <c:cat>
            <c:strRef>
              <c:f>Sheet1!$A$2:$A$5</c:f>
              <c:strCache>
                <c:ptCount val="4"/>
                <c:pt idx="0">
                  <c:v>The federal government does not provide enough support for sustainable farming practices that can meet our food needs while protecting the environment</c:v>
                </c:pt>
                <c:pt idx="1">
                  <c:v>The federal government recommends a diet of 50 percent fruits and vegetables, while less than 1 percent of farm subsidies go toward fruits and vegetables</c:v>
                </c:pt>
                <c:pt idx="2">
                  <c:v>Food and agriculture companies gave over 76 million dollars in campaign contributions to members and candidates for Congress in the 2014 elections</c:v>
                </c:pt>
                <c:pt idx="3">
                  <c:v>In the last 3 months, big food and agrochemical industries have spent 15 million dollars lobbying members of Congress</c:v>
                </c:pt>
              </c:strCache>
            </c:strRef>
          </c:cat>
          <c:val>
            <c:numRef>
              <c:f>Sheet1!$C$2:$C$5</c:f>
              <c:numCache>
                <c:formatCode>General</c:formatCode>
                <c:ptCount val="4"/>
                <c:pt idx="0">
                  <c:v>30</c:v>
                </c:pt>
                <c:pt idx="1">
                  <c:v>32</c:v>
                </c:pt>
                <c:pt idx="2">
                  <c:v>30</c:v>
                </c:pt>
                <c:pt idx="3">
                  <c:v>26</c:v>
                </c:pt>
              </c:numCache>
            </c:numRef>
          </c:val>
          <c:extLst>
            <c:ext xmlns:c16="http://schemas.microsoft.com/office/drawing/2014/chart" uri="{C3380CC4-5D6E-409C-BE32-E72D297353CC}">
              <c16:uniqueId val="{00000001-A642-46D1-A66E-4D7C645CF556}"/>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 federal government does not provide enough support for sustainable farming practices that can meet our food needs while protecting the environment</c:v>
                </c:pt>
                <c:pt idx="1">
                  <c:v>The federal government recommends a diet of 50 percent fruits and vegetables, while less than 1 percent of farm subsidies go toward fruits and vegetables</c:v>
                </c:pt>
                <c:pt idx="2">
                  <c:v>Food and agriculture companies gave over 76 million dollars in campaign contributions to members and candidates for Congress in the 2014 elections</c:v>
                </c:pt>
                <c:pt idx="3">
                  <c:v>In the last 3 months, big food and agrochemical industries have spent 15 million dollars lobbying members of Congress</c:v>
                </c:pt>
              </c:strCache>
            </c:strRef>
          </c:cat>
          <c:val>
            <c:numRef>
              <c:f>Sheet1!$D$2:$D$5</c:f>
              <c:numCache>
                <c:formatCode>General</c:formatCode>
                <c:ptCount val="4"/>
                <c:pt idx="0">
                  <c:v>79</c:v>
                </c:pt>
                <c:pt idx="1">
                  <c:v>81</c:v>
                </c:pt>
                <c:pt idx="2">
                  <c:v>81</c:v>
                </c:pt>
                <c:pt idx="3">
                  <c:v>79</c:v>
                </c:pt>
              </c:numCache>
            </c:numRef>
          </c:val>
          <c:extLst>
            <c:ext xmlns:c16="http://schemas.microsoft.com/office/drawing/2014/chart" uri="{C3380CC4-5D6E-409C-BE32-E72D297353CC}">
              <c16:uniqueId val="{00000002-A642-46D1-A66E-4D7C645CF556}"/>
            </c:ext>
          </c:extLst>
        </c:ser>
        <c:dLbls>
          <c:showLegendKey val="0"/>
          <c:showVal val="0"/>
          <c:showCatName val="0"/>
          <c:showSerName val="0"/>
          <c:showPercent val="0"/>
          <c:showBubbleSize val="0"/>
        </c:dLbls>
        <c:gapWidth val="150"/>
        <c:overlap val="100"/>
        <c:axId val="390005704"/>
        <c:axId val="390006096"/>
      </c:barChart>
      <c:catAx>
        <c:axId val="390005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390006096"/>
        <c:crosses val="autoZero"/>
        <c:auto val="1"/>
        <c:lblAlgn val="ctr"/>
        <c:lblOffset val="100"/>
        <c:noMultiLvlLbl val="0"/>
      </c:catAx>
      <c:valAx>
        <c:axId val="390006096"/>
        <c:scaling>
          <c:orientation val="minMax"/>
          <c:max val="100"/>
        </c:scaling>
        <c:delete val="1"/>
        <c:axPos val="b"/>
        <c:numFmt formatCode="General" sourceLinked="1"/>
        <c:majorTickMark val="none"/>
        <c:minorTickMark val="none"/>
        <c:tickLblPos val="nextTo"/>
        <c:crossAx val="390005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rgbClr val="0070C0"/>
            </a:solidFill>
            <a:ln>
              <a:noFill/>
            </a:ln>
            <a:effectLst/>
          </c:spPr>
          <c:invertIfNegative val="0"/>
          <c:dPt>
            <c:idx val="1"/>
            <c:invertIfNegative val="0"/>
            <c:bubble3D val="0"/>
            <c:spPr>
              <a:solidFill>
                <a:srgbClr val="E28700"/>
              </a:solidFill>
              <a:ln>
                <a:noFill/>
              </a:ln>
              <a:effectLst/>
            </c:spPr>
            <c:extLst>
              <c:ext xmlns:c16="http://schemas.microsoft.com/office/drawing/2014/chart" uri="{C3380CC4-5D6E-409C-BE32-E72D297353CC}">
                <c16:uniqueId val="{00000001-04A5-4D6A-B712-A7D178CC685A}"/>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3-04A5-4D6A-B712-A7D178CC685A}"/>
              </c:ext>
            </c:extLst>
          </c:dPt>
          <c:dPt>
            <c:idx val="4"/>
            <c:invertIfNegative val="0"/>
            <c:bubble3D val="0"/>
            <c:spPr>
              <a:solidFill>
                <a:srgbClr val="E28700"/>
              </a:solidFill>
              <a:ln>
                <a:noFill/>
              </a:ln>
              <a:effectLst/>
            </c:spPr>
            <c:extLst>
              <c:ext xmlns:c16="http://schemas.microsoft.com/office/drawing/2014/chart" uri="{C3380CC4-5D6E-409C-BE32-E72D297353CC}">
                <c16:uniqueId val="{00000005-04A5-4D6A-B712-A7D178CC685A}"/>
              </c:ext>
            </c:extLst>
          </c:dPt>
          <c:dPt>
            <c:idx val="5"/>
            <c:invertIfNegative val="0"/>
            <c:bubble3D val="0"/>
            <c:spPr>
              <a:solidFill>
                <a:schemeClr val="bg1">
                  <a:lumMod val="50000"/>
                </a:schemeClr>
              </a:solidFill>
              <a:ln>
                <a:noFill/>
              </a:ln>
              <a:effectLst/>
            </c:spPr>
            <c:extLst>
              <c:ext xmlns:c16="http://schemas.microsoft.com/office/drawing/2014/chart" uri="{C3380CC4-5D6E-409C-BE32-E72D297353CC}">
                <c16:uniqueId val="{00000007-04A5-4D6A-B712-A7D178CC685A}"/>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Favor</c:v>
                </c:pt>
                <c:pt idx="1">
                  <c:v>Total Oppose</c:v>
                </c:pt>
                <c:pt idx="2">
                  <c:v>Don't know</c:v>
                </c:pt>
                <c:pt idx="3">
                  <c:v>Total Favor</c:v>
                </c:pt>
                <c:pt idx="4">
                  <c:v>Total Oppose</c:v>
                </c:pt>
                <c:pt idx="5">
                  <c:v>Don't know</c:v>
                </c:pt>
              </c:strCache>
            </c:strRef>
          </c:cat>
          <c:val>
            <c:numRef>
              <c:f>Sheet1!$B$2:$B$7</c:f>
              <c:numCache>
                <c:formatCode>General</c:formatCode>
                <c:ptCount val="6"/>
                <c:pt idx="0">
                  <c:v>34</c:v>
                </c:pt>
                <c:pt idx="1">
                  <c:v>23</c:v>
                </c:pt>
                <c:pt idx="2">
                  <c:v>14</c:v>
                </c:pt>
                <c:pt idx="3">
                  <c:v>62</c:v>
                </c:pt>
                <c:pt idx="4">
                  <c:v>12</c:v>
                </c:pt>
                <c:pt idx="5">
                  <c:v>8</c:v>
                </c:pt>
              </c:numCache>
            </c:numRef>
          </c:val>
          <c:extLst>
            <c:ext xmlns:c16="http://schemas.microsoft.com/office/drawing/2014/chart" uri="{C3380CC4-5D6E-409C-BE32-E72D297353CC}">
              <c16:uniqueId val="{00000008-04A5-4D6A-B712-A7D178CC685A}"/>
            </c:ext>
          </c:extLst>
        </c:ser>
        <c:ser>
          <c:idx val="1"/>
          <c:order val="1"/>
          <c:tx>
            <c:strRef>
              <c:f>Sheet1!$C$1</c:f>
              <c:strCache>
                <c:ptCount val="1"/>
                <c:pt idx="0">
                  <c:v>Series 2</c:v>
                </c:pt>
              </c:strCache>
            </c:strRef>
          </c:tx>
          <c:spPr>
            <a:solidFill>
              <a:schemeClr val="tx2">
                <a:lumMod val="40000"/>
                <a:lumOff val="60000"/>
              </a:schemeClr>
            </a:solidFill>
            <a:ln>
              <a:noFill/>
            </a:ln>
            <a:effectLst/>
          </c:spPr>
          <c:invertIfNegative val="0"/>
          <c:dPt>
            <c:idx val="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A-04A5-4D6A-B712-A7D178CC685A}"/>
              </c:ext>
            </c:extLst>
          </c:dPt>
          <c:dPt>
            <c:idx val="4"/>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C-04A5-4D6A-B712-A7D178CC685A}"/>
              </c:ext>
            </c:extLst>
          </c:dPt>
          <c:cat>
            <c:strRef>
              <c:f>Sheet1!$A$2:$A$7</c:f>
              <c:strCache>
                <c:ptCount val="6"/>
                <c:pt idx="0">
                  <c:v>Total Favor</c:v>
                </c:pt>
                <c:pt idx="1">
                  <c:v>Total Oppose</c:v>
                </c:pt>
                <c:pt idx="2">
                  <c:v>Don't know</c:v>
                </c:pt>
                <c:pt idx="3">
                  <c:v>Total Favor</c:v>
                </c:pt>
                <c:pt idx="4">
                  <c:v>Total Oppose</c:v>
                </c:pt>
                <c:pt idx="5">
                  <c:v>Don't know</c:v>
                </c:pt>
              </c:strCache>
            </c:strRef>
          </c:cat>
          <c:val>
            <c:numRef>
              <c:f>Sheet1!$C$2:$C$7</c:f>
              <c:numCache>
                <c:formatCode>General</c:formatCode>
                <c:ptCount val="6"/>
                <c:pt idx="0">
                  <c:v>16</c:v>
                </c:pt>
                <c:pt idx="1">
                  <c:v>13</c:v>
                </c:pt>
                <c:pt idx="3">
                  <c:v>13</c:v>
                </c:pt>
                <c:pt idx="4">
                  <c:v>5</c:v>
                </c:pt>
              </c:numCache>
            </c:numRef>
          </c:val>
          <c:extLst>
            <c:ext xmlns:c16="http://schemas.microsoft.com/office/drawing/2014/chart" uri="{C3380CC4-5D6E-409C-BE32-E72D297353CC}">
              <c16:uniqueId val="{0000000D-04A5-4D6A-B712-A7D178CC685A}"/>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Favor</c:v>
                </c:pt>
                <c:pt idx="1">
                  <c:v>Total Oppose</c:v>
                </c:pt>
                <c:pt idx="2">
                  <c:v>Don't know</c:v>
                </c:pt>
                <c:pt idx="3">
                  <c:v>Total Favor</c:v>
                </c:pt>
                <c:pt idx="4">
                  <c:v>Total Oppose</c:v>
                </c:pt>
                <c:pt idx="5">
                  <c:v>Don't know</c:v>
                </c:pt>
              </c:strCache>
            </c:strRef>
          </c:cat>
          <c:val>
            <c:numRef>
              <c:f>Sheet1!$D$2:$D$7</c:f>
              <c:numCache>
                <c:formatCode>General</c:formatCode>
                <c:ptCount val="6"/>
                <c:pt idx="0">
                  <c:v>50</c:v>
                </c:pt>
                <c:pt idx="1">
                  <c:v>36</c:v>
                </c:pt>
                <c:pt idx="3">
                  <c:v>75</c:v>
                </c:pt>
                <c:pt idx="4">
                  <c:v>17</c:v>
                </c:pt>
              </c:numCache>
            </c:numRef>
          </c:val>
          <c:extLst>
            <c:ext xmlns:c16="http://schemas.microsoft.com/office/drawing/2014/chart" uri="{C3380CC4-5D6E-409C-BE32-E72D297353CC}">
              <c16:uniqueId val="{0000000E-04A5-4D6A-B712-A7D178CC685A}"/>
            </c:ext>
          </c:extLst>
        </c:ser>
        <c:dLbls>
          <c:showLegendKey val="0"/>
          <c:showVal val="0"/>
          <c:showCatName val="0"/>
          <c:showSerName val="0"/>
          <c:showPercent val="0"/>
          <c:showBubbleSize val="0"/>
        </c:dLbls>
        <c:gapWidth val="100"/>
        <c:overlap val="100"/>
        <c:axId val="390006488"/>
        <c:axId val="390006880"/>
      </c:barChart>
      <c:catAx>
        <c:axId val="390006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390006880"/>
        <c:crosses val="autoZero"/>
        <c:auto val="1"/>
        <c:lblAlgn val="ctr"/>
        <c:lblOffset val="100"/>
        <c:noMultiLvlLbl val="0"/>
      </c:catAx>
      <c:valAx>
        <c:axId val="390006880"/>
        <c:scaling>
          <c:orientation val="minMax"/>
          <c:max val="100"/>
        </c:scaling>
        <c:delete val="1"/>
        <c:axPos val="l"/>
        <c:numFmt formatCode="General" sourceLinked="1"/>
        <c:majorTickMark val="none"/>
        <c:minorTickMark val="none"/>
        <c:tickLblPos val="nextTo"/>
        <c:crossAx val="390006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0070C0"/>
              </a:solidFill>
              <a:ln w="19050">
                <a:solidFill>
                  <a:schemeClr val="lt1"/>
                </a:solidFill>
              </a:ln>
              <a:effectLst/>
            </c:spPr>
            <c:extLst>
              <c:ext xmlns:c16="http://schemas.microsoft.com/office/drawing/2014/chart" uri="{C3380CC4-5D6E-409C-BE32-E72D297353CC}">
                <c16:uniqueId val="{00000001-345B-4396-B473-D7BE573B06EE}"/>
              </c:ext>
            </c:extLst>
          </c:dPt>
          <c:dPt>
            <c:idx val="1"/>
            <c:bubble3D val="0"/>
            <c:spPr>
              <a:solidFill>
                <a:srgbClr val="33CCFF"/>
              </a:solidFill>
              <a:ln w="19050">
                <a:solidFill>
                  <a:schemeClr val="lt1"/>
                </a:solidFill>
              </a:ln>
              <a:effectLst/>
            </c:spPr>
            <c:extLst>
              <c:ext xmlns:c16="http://schemas.microsoft.com/office/drawing/2014/chart" uri="{C3380CC4-5D6E-409C-BE32-E72D297353CC}">
                <c16:uniqueId val="{00000003-345B-4396-B473-D7BE573B06EE}"/>
              </c:ext>
            </c:extLst>
          </c:dPt>
          <c:dPt>
            <c:idx val="2"/>
            <c:bubble3D val="0"/>
            <c:spPr>
              <a:solidFill>
                <a:srgbClr val="FCA596"/>
              </a:solidFill>
              <a:ln w="19050">
                <a:solidFill>
                  <a:schemeClr val="lt1"/>
                </a:solidFill>
              </a:ln>
              <a:effectLst/>
            </c:spPr>
            <c:extLst>
              <c:ext xmlns:c16="http://schemas.microsoft.com/office/drawing/2014/chart" uri="{C3380CC4-5D6E-409C-BE32-E72D297353CC}">
                <c16:uniqueId val="{00000005-345B-4396-B473-D7BE573B06EE}"/>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345B-4396-B473-D7BE573B06EE}"/>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345B-4396-B473-D7BE573B06EE}"/>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345B-4396-B473-D7BE573B06E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Very convincing</c:v>
                </c:pt>
                <c:pt idx="1">
                  <c:v>Somewhat convincing</c:v>
                </c:pt>
                <c:pt idx="2">
                  <c:v>A little convincing</c:v>
                </c:pt>
                <c:pt idx="3">
                  <c:v>Not at all convincing</c:v>
                </c:pt>
              </c:strCache>
            </c:strRef>
          </c:cat>
          <c:val>
            <c:numRef>
              <c:f>Sheet1!$B$2:$B$5</c:f>
              <c:numCache>
                <c:formatCode>General</c:formatCode>
                <c:ptCount val="4"/>
                <c:pt idx="0">
                  <c:v>60</c:v>
                </c:pt>
                <c:pt idx="1">
                  <c:v>27</c:v>
                </c:pt>
                <c:pt idx="2">
                  <c:v>8</c:v>
                </c:pt>
                <c:pt idx="3">
                  <c:v>5</c:v>
                </c:pt>
              </c:numCache>
            </c:numRef>
          </c:val>
          <c:extLst>
            <c:ext xmlns:c16="http://schemas.microsoft.com/office/drawing/2014/chart" uri="{C3380CC4-5D6E-409C-BE32-E72D297353CC}">
              <c16:uniqueId val="{00000008-345B-4396-B473-D7BE573B06EE}"/>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8.7802940745263458E-2"/>
          <c:y val="0.78810686633564719"/>
          <c:w val="0.57397330947975567"/>
          <c:h val="0.19344889732748441"/>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Republican</c:v>
                </c:pt>
                <c:pt idx="1">
                  <c:v>Independent</c:v>
                </c:pt>
                <c:pt idx="2">
                  <c:v>Democrat</c:v>
                </c:pt>
                <c:pt idx="3">
                  <c:v>Latino</c:v>
                </c:pt>
                <c:pt idx="4">
                  <c:v>African American</c:v>
                </c:pt>
                <c:pt idx="5">
                  <c:v>White</c:v>
                </c:pt>
                <c:pt idx="6">
                  <c:v>All Voters</c:v>
                </c:pt>
              </c:strCache>
            </c:strRef>
          </c:cat>
          <c:val>
            <c:numRef>
              <c:f>Sheet1!$B$2:$B$8</c:f>
              <c:numCache>
                <c:formatCode>General</c:formatCode>
                <c:ptCount val="7"/>
                <c:pt idx="0">
                  <c:v>50</c:v>
                </c:pt>
                <c:pt idx="1">
                  <c:v>60</c:v>
                </c:pt>
                <c:pt idx="2">
                  <c:v>69</c:v>
                </c:pt>
                <c:pt idx="3">
                  <c:v>73</c:v>
                </c:pt>
                <c:pt idx="4">
                  <c:v>63</c:v>
                </c:pt>
                <c:pt idx="5">
                  <c:v>57</c:v>
                </c:pt>
                <c:pt idx="6">
                  <c:v>60</c:v>
                </c:pt>
              </c:numCache>
            </c:numRef>
          </c:val>
          <c:extLst>
            <c:ext xmlns:c16="http://schemas.microsoft.com/office/drawing/2014/chart" uri="{C3380CC4-5D6E-409C-BE32-E72D297353CC}">
              <c16:uniqueId val="{00000000-B1C3-4DEE-9FD0-14014C6C756D}"/>
            </c:ext>
          </c:extLst>
        </c:ser>
        <c:ser>
          <c:idx val="1"/>
          <c:order val="1"/>
          <c:tx>
            <c:strRef>
              <c:f>Sheet1!$C$1</c:f>
              <c:strCache>
                <c:ptCount val="1"/>
                <c:pt idx="0">
                  <c:v>Series 2</c:v>
                </c:pt>
              </c:strCache>
            </c:strRef>
          </c:tx>
          <c:spPr>
            <a:solidFill>
              <a:schemeClr val="tx2">
                <a:lumMod val="60000"/>
                <a:lumOff val="40000"/>
              </a:schemeClr>
            </a:solidFill>
            <a:ln>
              <a:noFill/>
            </a:ln>
            <a:effectLst/>
          </c:spPr>
          <c:invertIfNegative val="0"/>
          <c:cat>
            <c:strRef>
              <c:f>Sheet1!$A$2:$A$8</c:f>
              <c:strCache>
                <c:ptCount val="7"/>
                <c:pt idx="0">
                  <c:v>Republican</c:v>
                </c:pt>
                <c:pt idx="1">
                  <c:v>Independent</c:v>
                </c:pt>
                <c:pt idx="2">
                  <c:v>Democrat</c:v>
                </c:pt>
                <c:pt idx="3">
                  <c:v>Latino</c:v>
                </c:pt>
                <c:pt idx="4">
                  <c:v>African American</c:v>
                </c:pt>
                <c:pt idx="5">
                  <c:v>White</c:v>
                </c:pt>
                <c:pt idx="6">
                  <c:v>All Voters</c:v>
                </c:pt>
              </c:strCache>
            </c:strRef>
          </c:cat>
          <c:val>
            <c:numRef>
              <c:f>Sheet1!$C$2:$C$8</c:f>
              <c:numCache>
                <c:formatCode>General</c:formatCode>
                <c:ptCount val="7"/>
                <c:pt idx="0">
                  <c:v>28</c:v>
                </c:pt>
                <c:pt idx="1">
                  <c:v>27</c:v>
                </c:pt>
                <c:pt idx="2">
                  <c:v>23</c:v>
                </c:pt>
                <c:pt idx="3">
                  <c:v>22</c:v>
                </c:pt>
                <c:pt idx="4">
                  <c:v>24</c:v>
                </c:pt>
                <c:pt idx="5">
                  <c:v>24</c:v>
                </c:pt>
                <c:pt idx="6">
                  <c:v>26</c:v>
                </c:pt>
              </c:numCache>
            </c:numRef>
          </c:val>
          <c:extLst>
            <c:ext xmlns:c16="http://schemas.microsoft.com/office/drawing/2014/chart" uri="{C3380CC4-5D6E-409C-BE32-E72D297353CC}">
              <c16:uniqueId val="{00000001-B1C3-4DEE-9FD0-14014C6C756D}"/>
            </c:ext>
          </c:extLst>
        </c:ser>
        <c:ser>
          <c:idx val="2"/>
          <c:order val="2"/>
          <c:tx>
            <c:strRef>
              <c:f>Sheet1!$D$1</c:f>
              <c:strCache>
                <c:ptCount val="1"/>
                <c:pt idx="0">
                  <c:v>Series 3</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Republican</c:v>
                </c:pt>
                <c:pt idx="1">
                  <c:v>Independent</c:v>
                </c:pt>
                <c:pt idx="2">
                  <c:v>Democrat</c:v>
                </c:pt>
                <c:pt idx="3">
                  <c:v>Latino</c:v>
                </c:pt>
                <c:pt idx="4">
                  <c:v>African American</c:v>
                </c:pt>
                <c:pt idx="5">
                  <c:v>White</c:v>
                </c:pt>
                <c:pt idx="6">
                  <c:v>All Voters</c:v>
                </c:pt>
              </c:strCache>
            </c:strRef>
          </c:cat>
          <c:val>
            <c:numRef>
              <c:f>Sheet1!$D$2:$D$8</c:f>
              <c:numCache>
                <c:formatCode>General</c:formatCode>
                <c:ptCount val="7"/>
                <c:pt idx="0">
                  <c:v>78</c:v>
                </c:pt>
                <c:pt idx="1">
                  <c:v>87</c:v>
                </c:pt>
                <c:pt idx="2">
                  <c:v>92</c:v>
                </c:pt>
                <c:pt idx="3">
                  <c:v>95</c:v>
                </c:pt>
                <c:pt idx="4">
                  <c:v>87</c:v>
                </c:pt>
                <c:pt idx="5">
                  <c:v>81</c:v>
                </c:pt>
                <c:pt idx="6">
                  <c:v>86</c:v>
                </c:pt>
              </c:numCache>
            </c:numRef>
          </c:val>
          <c:extLst>
            <c:ext xmlns:c16="http://schemas.microsoft.com/office/drawing/2014/chart" uri="{C3380CC4-5D6E-409C-BE32-E72D297353CC}">
              <c16:uniqueId val="{00000002-B1C3-4DEE-9FD0-14014C6C756D}"/>
            </c:ext>
          </c:extLst>
        </c:ser>
        <c:dLbls>
          <c:showLegendKey val="0"/>
          <c:showVal val="0"/>
          <c:showCatName val="0"/>
          <c:showSerName val="0"/>
          <c:showPercent val="0"/>
          <c:showBubbleSize val="0"/>
        </c:dLbls>
        <c:gapWidth val="150"/>
        <c:overlap val="100"/>
        <c:axId val="390009232"/>
        <c:axId val="393005656"/>
      </c:barChart>
      <c:catAx>
        <c:axId val="390009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393005656"/>
        <c:crosses val="autoZero"/>
        <c:auto val="1"/>
        <c:lblAlgn val="ctr"/>
        <c:lblOffset val="100"/>
        <c:noMultiLvlLbl val="0"/>
      </c:catAx>
      <c:valAx>
        <c:axId val="393005656"/>
        <c:scaling>
          <c:orientation val="minMax"/>
          <c:max val="100"/>
        </c:scaling>
        <c:delete val="1"/>
        <c:axPos val="b"/>
        <c:numFmt formatCode="General" sourceLinked="1"/>
        <c:majorTickMark val="none"/>
        <c:minorTickMark val="none"/>
        <c:tickLblPos val="nextTo"/>
        <c:crossAx val="390009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Over 65</c:v>
                </c:pt>
                <c:pt idx="1">
                  <c:v>50 to 64</c:v>
                </c:pt>
                <c:pt idx="2">
                  <c:v>40 to 49</c:v>
                </c:pt>
                <c:pt idx="3">
                  <c:v>30 to 39</c:v>
                </c:pt>
                <c:pt idx="4">
                  <c:v>Under 30</c:v>
                </c:pt>
                <c:pt idx="5">
                  <c:v>Women</c:v>
                </c:pt>
                <c:pt idx="6">
                  <c:v>Men</c:v>
                </c:pt>
              </c:strCache>
            </c:strRef>
          </c:cat>
          <c:val>
            <c:numRef>
              <c:f>Sheet1!$B$2:$B$8</c:f>
              <c:numCache>
                <c:formatCode>General</c:formatCode>
                <c:ptCount val="7"/>
                <c:pt idx="0">
                  <c:v>59</c:v>
                </c:pt>
                <c:pt idx="1">
                  <c:v>52</c:v>
                </c:pt>
                <c:pt idx="2">
                  <c:v>61</c:v>
                </c:pt>
                <c:pt idx="3">
                  <c:v>65</c:v>
                </c:pt>
                <c:pt idx="4">
                  <c:v>67</c:v>
                </c:pt>
                <c:pt idx="5">
                  <c:v>64</c:v>
                </c:pt>
                <c:pt idx="6">
                  <c:v>55</c:v>
                </c:pt>
              </c:numCache>
            </c:numRef>
          </c:val>
          <c:extLst>
            <c:ext xmlns:c16="http://schemas.microsoft.com/office/drawing/2014/chart" uri="{C3380CC4-5D6E-409C-BE32-E72D297353CC}">
              <c16:uniqueId val="{00000000-E6E7-4058-8BEB-EC14FA556BF1}"/>
            </c:ext>
          </c:extLst>
        </c:ser>
        <c:ser>
          <c:idx val="1"/>
          <c:order val="1"/>
          <c:tx>
            <c:strRef>
              <c:f>Sheet1!$C$1</c:f>
              <c:strCache>
                <c:ptCount val="1"/>
                <c:pt idx="0">
                  <c:v>Series 2</c:v>
                </c:pt>
              </c:strCache>
            </c:strRef>
          </c:tx>
          <c:spPr>
            <a:solidFill>
              <a:schemeClr val="tx2">
                <a:lumMod val="60000"/>
                <a:lumOff val="40000"/>
              </a:schemeClr>
            </a:solidFill>
            <a:ln>
              <a:noFill/>
            </a:ln>
            <a:effectLst/>
          </c:spPr>
          <c:invertIfNegative val="0"/>
          <c:cat>
            <c:strRef>
              <c:f>Sheet1!$A$2:$A$8</c:f>
              <c:strCache>
                <c:ptCount val="7"/>
                <c:pt idx="0">
                  <c:v>Over 65</c:v>
                </c:pt>
                <c:pt idx="1">
                  <c:v>50 to 64</c:v>
                </c:pt>
                <c:pt idx="2">
                  <c:v>40 to 49</c:v>
                </c:pt>
                <c:pt idx="3">
                  <c:v>30 to 39</c:v>
                </c:pt>
                <c:pt idx="4">
                  <c:v>Under 30</c:v>
                </c:pt>
                <c:pt idx="5">
                  <c:v>Women</c:v>
                </c:pt>
                <c:pt idx="6">
                  <c:v>Men</c:v>
                </c:pt>
              </c:strCache>
            </c:strRef>
          </c:cat>
          <c:val>
            <c:numRef>
              <c:f>Sheet1!$C$2:$C$8</c:f>
              <c:numCache>
                <c:formatCode>General</c:formatCode>
                <c:ptCount val="7"/>
                <c:pt idx="0">
                  <c:v>26</c:v>
                </c:pt>
                <c:pt idx="1">
                  <c:v>32</c:v>
                </c:pt>
                <c:pt idx="2">
                  <c:v>26</c:v>
                </c:pt>
                <c:pt idx="3">
                  <c:v>22</c:v>
                </c:pt>
                <c:pt idx="4">
                  <c:v>24</c:v>
                </c:pt>
                <c:pt idx="5">
                  <c:v>24</c:v>
                </c:pt>
                <c:pt idx="6">
                  <c:v>29</c:v>
                </c:pt>
              </c:numCache>
            </c:numRef>
          </c:val>
          <c:extLst>
            <c:ext xmlns:c16="http://schemas.microsoft.com/office/drawing/2014/chart" uri="{C3380CC4-5D6E-409C-BE32-E72D297353CC}">
              <c16:uniqueId val="{00000001-E6E7-4058-8BEB-EC14FA556BF1}"/>
            </c:ext>
          </c:extLst>
        </c:ser>
        <c:ser>
          <c:idx val="2"/>
          <c:order val="2"/>
          <c:tx>
            <c:strRef>
              <c:f>Sheet1!$D$1</c:f>
              <c:strCache>
                <c:ptCount val="1"/>
                <c:pt idx="0">
                  <c:v>Series 3</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Over 65</c:v>
                </c:pt>
                <c:pt idx="1">
                  <c:v>50 to 64</c:v>
                </c:pt>
                <c:pt idx="2">
                  <c:v>40 to 49</c:v>
                </c:pt>
                <c:pt idx="3">
                  <c:v>30 to 39</c:v>
                </c:pt>
                <c:pt idx="4">
                  <c:v>Under 30</c:v>
                </c:pt>
                <c:pt idx="5">
                  <c:v>Women</c:v>
                </c:pt>
                <c:pt idx="6">
                  <c:v>Men</c:v>
                </c:pt>
              </c:strCache>
            </c:strRef>
          </c:cat>
          <c:val>
            <c:numRef>
              <c:f>Sheet1!$D$2:$D$8</c:f>
              <c:numCache>
                <c:formatCode>General</c:formatCode>
                <c:ptCount val="7"/>
                <c:pt idx="0">
                  <c:v>85</c:v>
                </c:pt>
                <c:pt idx="1">
                  <c:v>84</c:v>
                </c:pt>
                <c:pt idx="2">
                  <c:v>87</c:v>
                </c:pt>
                <c:pt idx="3">
                  <c:v>87</c:v>
                </c:pt>
                <c:pt idx="4">
                  <c:v>91</c:v>
                </c:pt>
                <c:pt idx="5">
                  <c:v>88</c:v>
                </c:pt>
                <c:pt idx="6">
                  <c:v>84</c:v>
                </c:pt>
              </c:numCache>
            </c:numRef>
          </c:val>
          <c:extLst>
            <c:ext xmlns:c16="http://schemas.microsoft.com/office/drawing/2014/chart" uri="{C3380CC4-5D6E-409C-BE32-E72D297353CC}">
              <c16:uniqueId val="{00000002-E6E7-4058-8BEB-EC14FA556BF1}"/>
            </c:ext>
          </c:extLst>
        </c:ser>
        <c:dLbls>
          <c:showLegendKey val="0"/>
          <c:showVal val="0"/>
          <c:showCatName val="0"/>
          <c:showSerName val="0"/>
          <c:showPercent val="0"/>
          <c:showBubbleSize val="0"/>
        </c:dLbls>
        <c:gapWidth val="150"/>
        <c:overlap val="100"/>
        <c:axId val="393006832"/>
        <c:axId val="393007224"/>
      </c:barChart>
      <c:catAx>
        <c:axId val="393006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393007224"/>
        <c:crosses val="autoZero"/>
        <c:auto val="1"/>
        <c:lblAlgn val="ctr"/>
        <c:lblOffset val="100"/>
        <c:noMultiLvlLbl val="0"/>
      </c:catAx>
      <c:valAx>
        <c:axId val="393007224"/>
        <c:scaling>
          <c:orientation val="minMax"/>
          <c:max val="100"/>
        </c:scaling>
        <c:delete val="1"/>
        <c:axPos val="b"/>
        <c:numFmt formatCode="General" sourceLinked="1"/>
        <c:majorTickMark val="none"/>
        <c:minorTickMark val="none"/>
        <c:tickLblPos val="nextTo"/>
        <c:crossAx val="393006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algn="l" defTabSz="923957" eaLnBrk="1" hangingPunct="1">
              <a:defRPr sz="1300">
                <a:latin typeface="Times New Roman" pitchFamily="18" charset="0"/>
              </a:defRPr>
            </a:lvl1pPr>
          </a:lstStyle>
          <a:p>
            <a:pPr>
              <a:defRPr/>
            </a:pPr>
            <a:endParaRPr lang="en-US"/>
          </a:p>
        </p:txBody>
      </p:sp>
      <p:sp>
        <p:nvSpPr>
          <p:cNvPr id="130051" name="Rectangle 3"/>
          <p:cNvSpPr>
            <a:spLocks noGrp="1" noChangeArrowheads="1"/>
          </p:cNvSpPr>
          <p:nvPr>
            <p:ph type="dt" sz="quarter" idx="1"/>
          </p:nvPr>
        </p:nvSpPr>
        <p:spPr bwMode="auto">
          <a:xfrm>
            <a:off x="397510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algn="r" defTabSz="923957" eaLnBrk="1" hangingPunct="1">
              <a:defRPr sz="1300">
                <a:latin typeface="Times New Roman" pitchFamily="18" charset="0"/>
              </a:defRPr>
            </a:lvl1pPr>
          </a:lstStyle>
          <a:p>
            <a:pPr>
              <a:defRPr/>
            </a:pPr>
            <a:endParaRPr lang="en-US"/>
          </a:p>
        </p:txBody>
      </p:sp>
      <p:sp>
        <p:nvSpPr>
          <p:cNvPr id="130052" name="Rectangle 4"/>
          <p:cNvSpPr>
            <a:spLocks noGrp="1" noChangeArrowheads="1"/>
          </p:cNvSpPr>
          <p:nvPr>
            <p:ph type="ftr" sz="quarter" idx="2"/>
          </p:nvPr>
        </p:nvSpPr>
        <p:spPr bwMode="auto">
          <a:xfrm>
            <a:off x="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algn="l" defTabSz="923957" eaLnBrk="1" hangingPunct="1">
              <a:defRPr sz="1300">
                <a:latin typeface="Times New Roman" pitchFamily="18" charset="0"/>
              </a:defRPr>
            </a:lvl1pPr>
          </a:lstStyle>
          <a:p>
            <a:pPr>
              <a:defRPr/>
            </a:pPr>
            <a:endParaRPr lang="en-US"/>
          </a:p>
        </p:txBody>
      </p:sp>
      <p:sp>
        <p:nvSpPr>
          <p:cNvPr id="130053" name="Rectangle 5"/>
          <p:cNvSpPr>
            <a:spLocks noGrp="1" noChangeArrowheads="1"/>
          </p:cNvSpPr>
          <p:nvPr>
            <p:ph type="sldNum" sz="quarter" idx="3"/>
          </p:nvPr>
        </p:nvSpPr>
        <p:spPr bwMode="auto">
          <a:xfrm>
            <a:off x="397510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algn="r" defTabSz="923925" eaLnBrk="1" hangingPunct="1">
              <a:defRPr sz="1300">
                <a:latin typeface="Times New Roman" panose="02020603050405020304" pitchFamily="18" charset="0"/>
              </a:defRPr>
            </a:lvl1pPr>
          </a:lstStyle>
          <a:p>
            <a:pPr>
              <a:defRPr/>
            </a:pPr>
            <a:fld id="{43932810-7F07-46AD-B484-D63B90CEC44E}" type="slidenum">
              <a:rPr lang="en-US"/>
              <a:pPr>
                <a:defRPr/>
              </a:pPr>
              <a:t>‹#›</a:t>
            </a:fld>
            <a:endParaRPr lang="en-US"/>
          </a:p>
        </p:txBody>
      </p:sp>
    </p:spTree>
    <p:extLst>
      <p:ext uri="{BB962C8B-B14F-4D97-AF65-F5344CB8AC3E}">
        <p14:creationId xmlns:p14="http://schemas.microsoft.com/office/powerpoint/2010/main" val="2033835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algn="l" defTabSz="923957" eaLnBrk="1" hangingPunct="1">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510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algn="r" defTabSz="923957" eaLnBrk="1" hangingPunct="1">
              <a:defRPr sz="13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9575" y="696913"/>
            <a:ext cx="61960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3450" y="4416425"/>
            <a:ext cx="51435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algn="l" defTabSz="923957" eaLnBrk="1" hangingPunct="1">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510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algn="r" defTabSz="923925" eaLnBrk="1" hangingPunct="1">
              <a:defRPr sz="1300">
                <a:latin typeface="Times New Roman" panose="02020603050405020304" pitchFamily="18" charset="0"/>
              </a:defRPr>
            </a:lvl1pPr>
          </a:lstStyle>
          <a:p>
            <a:pPr>
              <a:defRPr/>
            </a:pPr>
            <a:fld id="{8DC3683E-D1D9-47AD-A6B2-AD6371B83F88}" type="slidenum">
              <a:rPr lang="en-US"/>
              <a:pPr>
                <a:defRPr/>
              </a:pPr>
              <a:t>‹#›</a:t>
            </a:fld>
            <a:endParaRPr lang="en-US"/>
          </a:p>
        </p:txBody>
      </p:sp>
    </p:spTree>
    <p:extLst>
      <p:ext uri="{BB962C8B-B14F-4D97-AF65-F5344CB8AC3E}">
        <p14:creationId xmlns:p14="http://schemas.microsoft.com/office/powerpoint/2010/main" val="2100091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spcBef>
                <a:spcPct val="30000"/>
              </a:spcBef>
              <a:defRPr sz="1200">
                <a:solidFill>
                  <a:schemeClr val="tx1"/>
                </a:solidFill>
                <a:latin typeface="Times New Roman" panose="02020603050405020304" pitchFamily="18" charset="0"/>
              </a:defRPr>
            </a:lvl1pPr>
            <a:lvl2pPr marL="742950" indent="-285750" defTabSz="923925">
              <a:spcBef>
                <a:spcPct val="30000"/>
              </a:spcBef>
              <a:defRPr sz="1200">
                <a:solidFill>
                  <a:schemeClr val="tx1"/>
                </a:solidFill>
                <a:latin typeface="Times New Roman" panose="02020603050405020304" pitchFamily="18" charset="0"/>
              </a:defRPr>
            </a:lvl2pPr>
            <a:lvl3pPr marL="1143000" indent="-228600" defTabSz="923925">
              <a:spcBef>
                <a:spcPct val="30000"/>
              </a:spcBef>
              <a:defRPr sz="1200">
                <a:solidFill>
                  <a:schemeClr val="tx1"/>
                </a:solidFill>
                <a:latin typeface="Times New Roman" panose="02020603050405020304" pitchFamily="18" charset="0"/>
              </a:defRPr>
            </a:lvl3pPr>
            <a:lvl4pPr marL="1600200" indent="-228600" defTabSz="923925">
              <a:spcBef>
                <a:spcPct val="30000"/>
              </a:spcBef>
              <a:defRPr sz="1200">
                <a:solidFill>
                  <a:schemeClr val="tx1"/>
                </a:solidFill>
                <a:latin typeface="Times New Roman" panose="02020603050405020304" pitchFamily="18" charset="0"/>
              </a:defRPr>
            </a:lvl4pPr>
            <a:lvl5pPr marL="2057400" indent="-228600" defTabSz="923925">
              <a:spcBef>
                <a:spcPct val="30000"/>
              </a:spcBef>
              <a:defRPr sz="1200">
                <a:solidFill>
                  <a:schemeClr val="tx1"/>
                </a:solidFill>
                <a:latin typeface="Times New Roman" panose="02020603050405020304" pitchFamily="18" charset="0"/>
              </a:defRPr>
            </a:lvl5pPr>
            <a:lvl6pPr marL="2514600" indent="-228600" defTabSz="9239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39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39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39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39DC2A5-F2EC-41A3-A562-C2844975DABF}" type="slidenum">
              <a:rPr lang="en-US" altLang="en-US" sz="1300" smtClean="0"/>
              <a:pPr>
                <a:spcBef>
                  <a:spcPct val="0"/>
                </a:spcBef>
              </a:pPr>
              <a:t>1</a:t>
            </a:fld>
            <a:endParaRPr lang="en-US" altLang="en-US" sz="1300" smtClean="0"/>
          </a:p>
        </p:txBody>
      </p:sp>
      <p:sp>
        <p:nvSpPr>
          <p:cNvPr id="6147" name="Rectangle 2"/>
          <p:cNvSpPr>
            <a:spLocks noGrp="1" noRot="1" noChangeAspect="1" noChangeArrowheads="1" noTextEdit="1"/>
          </p:cNvSpPr>
          <p:nvPr>
            <p:ph type="sldImg"/>
          </p:nvPr>
        </p:nvSpPr>
        <p:spPr>
          <a:xfrm>
            <a:off x="409575" y="696913"/>
            <a:ext cx="6196013" cy="3486150"/>
          </a:xfrm>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7614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6913"/>
            <a:ext cx="6196013"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C3683E-D1D9-47AD-A6B2-AD6371B83F88}" type="slidenum">
              <a:rPr lang="en-US" smtClean="0"/>
              <a:pPr>
                <a:defRPr/>
              </a:pPr>
              <a:t>3</a:t>
            </a:fld>
            <a:endParaRPr lang="en-US"/>
          </a:p>
        </p:txBody>
      </p:sp>
    </p:spTree>
    <p:extLst>
      <p:ext uri="{BB962C8B-B14F-4D97-AF65-F5344CB8AC3E}">
        <p14:creationId xmlns:p14="http://schemas.microsoft.com/office/powerpoint/2010/main" val="711053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409575" y="696913"/>
            <a:ext cx="6196013" cy="3486150"/>
          </a:xfrm>
          <a:ln/>
        </p:spPr>
      </p:sp>
      <p:sp>
        <p:nvSpPr>
          <p:cNvPr id="9219" name="Notes Placeholder 2"/>
          <p:cNvSpPr>
            <a:spLocks noGrp="1"/>
          </p:cNvSpPr>
          <p:nvPr>
            <p:ph type="body" idx="1"/>
          </p:nvPr>
        </p:nvSpPr>
        <p:spPr>
          <a:noFill/>
        </p:spPr>
        <p:txBody>
          <a:bodyPr/>
          <a:lstStyle/>
          <a:p>
            <a:endParaRPr lang="en-US" altLang="en-US" smtClean="0"/>
          </a:p>
        </p:txBody>
      </p:sp>
      <p:sp>
        <p:nvSpPr>
          <p:cNvPr id="9220" name="Slide Number Placeholder 3"/>
          <p:cNvSpPr>
            <a:spLocks noGrp="1"/>
          </p:cNvSpPr>
          <p:nvPr>
            <p:ph type="sldNum" sz="quarter" idx="5"/>
          </p:nvPr>
        </p:nvSpPr>
        <p:spPr>
          <a:noFill/>
        </p:spPr>
        <p:txBody>
          <a:bodyPr/>
          <a:lstStyle>
            <a:lvl1pPr defTabSz="923925">
              <a:defRPr sz="1200">
                <a:solidFill>
                  <a:schemeClr val="tx1"/>
                </a:solidFill>
                <a:latin typeface="Calibri" panose="020F0502020204030204" pitchFamily="34" charset="0"/>
                <a:cs typeface="Times New Roman" panose="02020603050405020304" pitchFamily="18" charset="0"/>
              </a:defRPr>
            </a:lvl1pPr>
            <a:lvl2pPr marL="742950" indent="-285750" defTabSz="923925">
              <a:defRPr sz="1200">
                <a:solidFill>
                  <a:schemeClr val="tx1"/>
                </a:solidFill>
                <a:latin typeface="Calibri" panose="020F0502020204030204" pitchFamily="34" charset="0"/>
                <a:cs typeface="Times New Roman" panose="02020603050405020304" pitchFamily="18" charset="0"/>
              </a:defRPr>
            </a:lvl2pPr>
            <a:lvl3pPr marL="1143000" indent="-228600" defTabSz="923925">
              <a:defRPr sz="1200">
                <a:solidFill>
                  <a:schemeClr val="tx1"/>
                </a:solidFill>
                <a:latin typeface="Calibri" panose="020F0502020204030204" pitchFamily="34" charset="0"/>
                <a:cs typeface="Times New Roman" panose="02020603050405020304" pitchFamily="18" charset="0"/>
              </a:defRPr>
            </a:lvl3pPr>
            <a:lvl4pPr marL="1600200" indent="-228600" defTabSz="923925">
              <a:defRPr sz="1200">
                <a:solidFill>
                  <a:schemeClr val="tx1"/>
                </a:solidFill>
                <a:latin typeface="Calibri" panose="020F0502020204030204" pitchFamily="34" charset="0"/>
                <a:cs typeface="Times New Roman" panose="02020603050405020304" pitchFamily="18" charset="0"/>
              </a:defRPr>
            </a:lvl4pPr>
            <a:lvl5pPr marL="2057400" indent="-228600" defTabSz="923925">
              <a:defRPr sz="1200">
                <a:solidFill>
                  <a:schemeClr val="tx1"/>
                </a:solidFill>
                <a:latin typeface="Calibri" panose="020F0502020204030204" pitchFamily="34" charset="0"/>
                <a:cs typeface="Times New Roman" panose="02020603050405020304" pitchFamily="18" charset="0"/>
              </a:defRPr>
            </a:lvl5pPr>
            <a:lvl6pPr marL="2514600" indent="-228600" defTabSz="923925" eaLnBrk="0" fontAlgn="base" hangingPunct="0">
              <a:spcBef>
                <a:spcPct val="0"/>
              </a:spcBef>
              <a:spcAft>
                <a:spcPct val="0"/>
              </a:spcAft>
              <a:defRPr sz="1200">
                <a:solidFill>
                  <a:schemeClr val="tx1"/>
                </a:solidFill>
                <a:latin typeface="Calibri" panose="020F0502020204030204" pitchFamily="34" charset="0"/>
                <a:cs typeface="Times New Roman" panose="02020603050405020304" pitchFamily="18" charset="0"/>
              </a:defRPr>
            </a:lvl6pPr>
            <a:lvl7pPr marL="2971800" indent="-228600" defTabSz="923925" eaLnBrk="0" fontAlgn="base" hangingPunct="0">
              <a:spcBef>
                <a:spcPct val="0"/>
              </a:spcBef>
              <a:spcAft>
                <a:spcPct val="0"/>
              </a:spcAft>
              <a:defRPr sz="1200">
                <a:solidFill>
                  <a:schemeClr val="tx1"/>
                </a:solidFill>
                <a:latin typeface="Calibri" panose="020F0502020204030204" pitchFamily="34" charset="0"/>
                <a:cs typeface="Times New Roman" panose="02020603050405020304" pitchFamily="18" charset="0"/>
              </a:defRPr>
            </a:lvl7pPr>
            <a:lvl8pPr marL="3429000" indent="-228600" defTabSz="923925" eaLnBrk="0" fontAlgn="base" hangingPunct="0">
              <a:spcBef>
                <a:spcPct val="0"/>
              </a:spcBef>
              <a:spcAft>
                <a:spcPct val="0"/>
              </a:spcAft>
              <a:defRPr sz="1200">
                <a:solidFill>
                  <a:schemeClr val="tx1"/>
                </a:solidFill>
                <a:latin typeface="Calibri" panose="020F0502020204030204" pitchFamily="34" charset="0"/>
                <a:cs typeface="Times New Roman" panose="02020603050405020304" pitchFamily="18" charset="0"/>
              </a:defRPr>
            </a:lvl8pPr>
            <a:lvl9pPr marL="3886200" indent="-228600" defTabSz="923925" eaLnBrk="0" fontAlgn="base" hangingPunct="0">
              <a:spcBef>
                <a:spcPct val="0"/>
              </a:spcBef>
              <a:spcAft>
                <a:spcPct val="0"/>
              </a:spcAft>
              <a:defRPr sz="1200">
                <a:solidFill>
                  <a:schemeClr val="tx1"/>
                </a:solidFill>
                <a:latin typeface="Calibri" panose="020F0502020204030204" pitchFamily="34" charset="0"/>
                <a:cs typeface="Times New Roman" panose="02020603050405020304" pitchFamily="18" charset="0"/>
              </a:defRPr>
            </a:lvl9pPr>
          </a:lstStyle>
          <a:p>
            <a:fld id="{740B1A44-5834-4F75-9FE4-4D8921D8F75A}" type="slidenum">
              <a:rPr lang="en-US" altLang="en-US" sz="1300" smtClean="0">
                <a:latin typeface="Times New Roman" panose="02020603050405020304" pitchFamily="18" charset="0"/>
              </a:rPr>
              <a:pPr/>
              <a:t>10</a:t>
            </a:fld>
            <a:endParaRPr lang="en-US" altLang="en-US" sz="1300" smtClean="0">
              <a:latin typeface="Times New Roman" panose="02020603050405020304" pitchFamily="18" charset="0"/>
            </a:endParaRPr>
          </a:p>
        </p:txBody>
      </p:sp>
    </p:spTree>
    <p:extLst>
      <p:ext uri="{BB962C8B-B14F-4D97-AF65-F5344CB8AC3E}">
        <p14:creationId xmlns:p14="http://schemas.microsoft.com/office/powerpoint/2010/main" val="2812408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23925">
              <a:spcBef>
                <a:spcPct val="30000"/>
              </a:spcBef>
              <a:defRPr sz="1200">
                <a:solidFill>
                  <a:schemeClr val="tx1"/>
                </a:solidFill>
                <a:latin typeface="Times New Roman" panose="02020603050405020304" pitchFamily="18" charset="0"/>
              </a:defRPr>
            </a:lvl1pPr>
            <a:lvl2pPr marL="742950" indent="-285750" defTabSz="923925">
              <a:spcBef>
                <a:spcPct val="30000"/>
              </a:spcBef>
              <a:defRPr sz="1200">
                <a:solidFill>
                  <a:schemeClr val="tx1"/>
                </a:solidFill>
                <a:latin typeface="Times New Roman" panose="02020603050405020304" pitchFamily="18" charset="0"/>
              </a:defRPr>
            </a:lvl2pPr>
            <a:lvl3pPr marL="1143000" indent="-228600" defTabSz="923925">
              <a:spcBef>
                <a:spcPct val="30000"/>
              </a:spcBef>
              <a:defRPr sz="1200">
                <a:solidFill>
                  <a:schemeClr val="tx1"/>
                </a:solidFill>
                <a:latin typeface="Times New Roman" panose="02020603050405020304" pitchFamily="18" charset="0"/>
              </a:defRPr>
            </a:lvl3pPr>
            <a:lvl4pPr marL="1600200" indent="-228600" defTabSz="923925">
              <a:spcBef>
                <a:spcPct val="30000"/>
              </a:spcBef>
              <a:defRPr sz="1200">
                <a:solidFill>
                  <a:schemeClr val="tx1"/>
                </a:solidFill>
                <a:latin typeface="Times New Roman" panose="02020603050405020304" pitchFamily="18" charset="0"/>
              </a:defRPr>
            </a:lvl4pPr>
            <a:lvl5pPr marL="2057400" indent="-228600" defTabSz="923925">
              <a:spcBef>
                <a:spcPct val="30000"/>
              </a:spcBef>
              <a:defRPr sz="1200">
                <a:solidFill>
                  <a:schemeClr val="tx1"/>
                </a:solidFill>
                <a:latin typeface="Times New Roman" panose="02020603050405020304" pitchFamily="18" charset="0"/>
              </a:defRPr>
            </a:lvl5pPr>
            <a:lvl6pPr marL="2514600" indent="-228600" defTabSz="9239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39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39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39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E0C9EC6-6D1A-48DC-AEC0-6EDEF6E6C8C4}" type="slidenum">
              <a:rPr lang="en-US" altLang="en-US" sz="1300" smtClean="0"/>
              <a:pPr>
                <a:spcBef>
                  <a:spcPct val="0"/>
                </a:spcBef>
              </a:pPr>
              <a:t>11</a:t>
            </a:fld>
            <a:endParaRPr lang="en-US" altLang="en-US" sz="1300" smtClean="0"/>
          </a:p>
        </p:txBody>
      </p:sp>
      <p:sp>
        <p:nvSpPr>
          <p:cNvPr id="11267" name="Rectangle 2"/>
          <p:cNvSpPr>
            <a:spLocks noGrp="1" noRot="1" noChangeAspect="1" noChangeArrowheads="1" noTextEdit="1"/>
          </p:cNvSpPr>
          <p:nvPr>
            <p:ph type="sldImg"/>
          </p:nvPr>
        </p:nvSpPr>
        <p:spPr>
          <a:xfrm>
            <a:off x="409575" y="696913"/>
            <a:ext cx="6196013" cy="3486150"/>
          </a:xfrm>
          <a:ln/>
        </p:spPr>
      </p:sp>
      <p:sp>
        <p:nvSpPr>
          <p:cNvPr id="11268" name="Rectangle 3"/>
          <p:cNvSpPr>
            <a:spLocks noGrp="1" noChangeArrowheads="1"/>
          </p:cNvSpPr>
          <p:nvPr>
            <p:ph type="body" idx="1"/>
          </p:nvPr>
        </p:nvSpPr>
        <p:spPr>
          <a:xfrm>
            <a:off x="931863" y="4416425"/>
            <a:ext cx="5146675" cy="4183063"/>
          </a:xfrm>
          <a:noFill/>
        </p:spPr>
        <p:txBody>
          <a:bodyPr/>
          <a:lstStyle/>
          <a:p>
            <a:pPr eaLnBrk="1" hangingPunct="1"/>
            <a:endParaRPr lang="en-US" altLang="en-US" smtClean="0"/>
          </a:p>
        </p:txBody>
      </p:sp>
    </p:spTree>
    <p:extLst>
      <p:ext uri="{BB962C8B-B14F-4D97-AF65-F5344CB8AC3E}">
        <p14:creationId xmlns:p14="http://schemas.microsoft.com/office/powerpoint/2010/main" val="32745840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a:extLst>
              <a:ext uri="{28A0092B-C50C-407E-A947-70E740481C1C}">
                <a14:useLocalDpi xmlns:a14="http://schemas.microsoft.com/office/drawing/2010/main" val="0"/>
              </a:ext>
            </a:extLst>
          </a:blip>
          <a:srcRect r="1144"/>
          <a:stretch>
            <a:fillRect/>
          </a:stretch>
        </p:blipFill>
        <p:spPr bwMode="auto">
          <a:xfrm>
            <a:off x="19052" y="-9525"/>
            <a:ext cx="12211049"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14401" y="5670550"/>
            <a:ext cx="2901951"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8152" name="Rectangle 8"/>
          <p:cNvSpPr>
            <a:spLocks noGrp="1" noChangeArrowheads="1"/>
          </p:cNvSpPr>
          <p:nvPr>
            <p:ph type="ctrTitle" sz="quarter"/>
          </p:nvPr>
        </p:nvSpPr>
        <p:spPr>
          <a:xfrm>
            <a:off x="914400" y="2130426"/>
            <a:ext cx="10363200" cy="733425"/>
          </a:xfrm>
        </p:spPr>
        <p:txBody>
          <a:bodyPr/>
          <a:lstStyle>
            <a:lvl1pPr>
              <a:defRPr sz="3600" baseline="-10000"/>
            </a:lvl1pPr>
          </a:lstStyle>
          <a:p>
            <a:pPr lvl="0"/>
            <a:r>
              <a:rPr lang="en-US" noProof="0" smtClean="0"/>
              <a:t>Click to edit Master title style</a:t>
            </a:r>
          </a:p>
        </p:txBody>
      </p:sp>
      <p:sp>
        <p:nvSpPr>
          <p:cNvPr id="518153" name="Rectangle 9"/>
          <p:cNvSpPr>
            <a:spLocks noGrp="1" noChangeArrowheads="1"/>
          </p:cNvSpPr>
          <p:nvPr>
            <p:ph type="subTitle" idx="1"/>
          </p:nvPr>
        </p:nvSpPr>
        <p:spPr>
          <a:xfrm>
            <a:off x="1828800" y="3632200"/>
            <a:ext cx="8534400" cy="762000"/>
          </a:xfrm>
        </p:spPr>
        <p:txBody>
          <a:bodyPr/>
          <a:lstStyle>
            <a:lvl1pPr marL="0" indent="0">
              <a:buFontTx/>
              <a:buNone/>
              <a:defRPr/>
            </a:lvl1pPr>
          </a:lstStyle>
          <a:p>
            <a:pPr lvl="0"/>
            <a:r>
              <a:rPr lang="en-US" noProof="0" smtClean="0"/>
              <a:t>October 25-31, 2007</a:t>
            </a:r>
          </a:p>
        </p:txBody>
      </p:sp>
    </p:spTree>
    <p:extLst>
      <p:ext uri="{BB962C8B-B14F-4D97-AF65-F5344CB8AC3E}">
        <p14:creationId xmlns:p14="http://schemas.microsoft.com/office/powerpoint/2010/main" val="172869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fld id="{AF60EEF8-44D8-4F86-8F3F-CDC1BEB8964B}" type="slidenum">
              <a:rPr lang="en-US"/>
              <a:pPr>
                <a:defRPr/>
              </a:pPr>
              <a:t>‹#›</a:t>
            </a:fld>
            <a:endParaRPr lang="en-US"/>
          </a:p>
        </p:txBody>
      </p:sp>
    </p:spTree>
    <p:extLst>
      <p:ext uri="{BB962C8B-B14F-4D97-AF65-F5344CB8AC3E}">
        <p14:creationId xmlns:p14="http://schemas.microsoft.com/office/powerpoint/2010/main" val="137254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93152" y="228601"/>
            <a:ext cx="2595033"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3818" y="228601"/>
            <a:ext cx="7586133"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fld id="{0B036F6B-1DA9-4BD0-8C1C-04690887C983}" type="slidenum">
              <a:rPr lang="en-US"/>
              <a:pPr>
                <a:defRPr/>
              </a:pPr>
              <a:t>‹#›</a:t>
            </a:fld>
            <a:endParaRPr lang="en-US"/>
          </a:p>
        </p:txBody>
      </p:sp>
    </p:spTree>
    <p:extLst>
      <p:ext uri="{BB962C8B-B14F-4D97-AF65-F5344CB8AC3E}">
        <p14:creationId xmlns:p14="http://schemas.microsoft.com/office/powerpoint/2010/main" val="654689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03818" y="228601"/>
            <a:ext cx="10384367" cy="1058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574801"/>
            <a:ext cx="5080000" cy="4733925"/>
          </a:xfrm>
        </p:spPr>
        <p:txBody>
          <a:bodyPr/>
          <a:lstStyle/>
          <a:p>
            <a:pPr lvl="0"/>
            <a:endParaRPr lang="en-US" noProof="0" smtClean="0"/>
          </a:p>
        </p:txBody>
      </p:sp>
      <p:sp>
        <p:nvSpPr>
          <p:cNvPr id="4" name="Text Placeholder 3"/>
          <p:cNvSpPr>
            <a:spLocks noGrp="1"/>
          </p:cNvSpPr>
          <p:nvPr>
            <p:ph type="body" sz="half" idx="2"/>
          </p:nvPr>
        </p:nvSpPr>
        <p:spPr>
          <a:xfrm>
            <a:off x="6197600" y="1574801"/>
            <a:ext cx="5080000" cy="4733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fld id="{2E0866BA-7C48-409B-B35E-65BBFCA63B84}" type="slidenum">
              <a:rPr lang="en-US"/>
              <a:pPr>
                <a:defRPr/>
              </a:pPr>
              <a:t>‹#›</a:t>
            </a:fld>
            <a:endParaRPr lang="en-US"/>
          </a:p>
        </p:txBody>
      </p:sp>
    </p:spTree>
    <p:extLst>
      <p:ext uri="{BB962C8B-B14F-4D97-AF65-F5344CB8AC3E}">
        <p14:creationId xmlns:p14="http://schemas.microsoft.com/office/powerpoint/2010/main" val="2206970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03818" y="228601"/>
            <a:ext cx="10384367" cy="10588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574801"/>
            <a:ext cx="5080000" cy="229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574801"/>
            <a:ext cx="5080000" cy="229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4017963"/>
            <a:ext cx="5080000" cy="2290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4017963"/>
            <a:ext cx="5080000" cy="2290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fld id="{CDEA61F3-C381-44C9-B68B-1A26BC22EC7A}" type="slidenum">
              <a:rPr lang="en-US"/>
              <a:pPr>
                <a:defRPr/>
              </a:pPr>
              <a:t>‹#›</a:t>
            </a:fld>
            <a:endParaRPr lang="en-US"/>
          </a:p>
        </p:txBody>
      </p:sp>
    </p:spTree>
    <p:extLst>
      <p:ext uri="{BB962C8B-B14F-4D97-AF65-F5344CB8AC3E}">
        <p14:creationId xmlns:p14="http://schemas.microsoft.com/office/powerpoint/2010/main" val="21353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fld id="{340461E3-7B9E-4351-B40E-2D3B91532352}" type="slidenum">
              <a:rPr lang="en-US"/>
              <a:pPr>
                <a:defRPr/>
              </a:pPr>
              <a:t>‹#›</a:t>
            </a:fld>
            <a:endParaRPr lang="en-US"/>
          </a:p>
        </p:txBody>
      </p:sp>
    </p:spTree>
    <p:extLst>
      <p:ext uri="{BB962C8B-B14F-4D97-AF65-F5344CB8AC3E}">
        <p14:creationId xmlns:p14="http://schemas.microsoft.com/office/powerpoint/2010/main" val="268952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5708585B-FCB9-4B56-A274-04CE9DF3ADEB}" type="slidenum">
              <a:rPr lang="en-US"/>
              <a:pPr>
                <a:defRPr/>
              </a:pPr>
              <a:t>‹#›</a:t>
            </a:fld>
            <a:endParaRPr lang="en-US"/>
          </a:p>
        </p:txBody>
      </p:sp>
    </p:spTree>
    <p:extLst>
      <p:ext uri="{BB962C8B-B14F-4D97-AF65-F5344CB8AC3E}">
        <p14:creationId xmlns:p14="http://schemas.microsoft.com/office/powerpoint/2010/main" val="156421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574801"/>
            <a:ext cx="508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574801"/>
            <a:ext cx="508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fld id="{ECA071A9-C914-4FBC-A3FB-86325D831E82}" type="slidenum">
              <a:rPr lang="en-US"/>
              <a:pPr>
                <a:defRPr/>
              </a:pPr>
              <a:t>‹#›</a:t>
            </a:fld>
            <a:endParaRPr lang="en-US"/>
          </a:p>
        </p:txBody>
      </p:sp>
    </p:spTree>
    <p:extLst>
      <p:ext uri="{BB962C8B-B14F-4D97-AF65-F5344CB8AC3E}">
        <p14:creationId xmlns:p14="http://schemas.microsoft.com/office/powerpoint/2010/main" val="24778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fld id="{6C3DCD1C-C2A5-40EC-88D4-F53F30560A8A}" type="slidenum">
              <a:rPr lang="en-US"/>
              <a:pPr>
                <a:defRPr/>
              </a:pPr>
              <a:t>‹#›</a:t>
            </a:fld>
            <a:endParaRPr lang="en-US"/>
          </a:p>
        </p:txBody>
      </p:sp>
    </p:spTree>
    <p:extLst>
      <p:ext uri="{BB962C8B-B14F-4D97-AF65-F5344CB8AC3E}">
        <p14:creationId xmlns:p14="http://schemas.microsoft.com/office/powerpoint/2010/main" val="114910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fld id="{DB4E9FDB-48BE-4B81-B518-34A6FB98404E}" type="slidenum">
              <a:rPr lang="en-US"/>
              <a:pPr>
                <a:defRPr/>
              </a:pPr>
              <a:t>‹#›</a:t>
            </a:fld>
            <a:endParaRPr lang="en-US"/>
          </a:p>
        </p:txBody>
      </p:sp>
    </p:spTree>
    <p:extLst>
      <p:ext uri="{BB962C8B-B14F-4D97-AF65-F5344CB8AC3E}">
        <p14:creationId xmlns:p14="http://schemas.microsoft.com/office/powerpoint/2010/main" val="133548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020FF120-0157-4818-8AC4-285652F67076}" type="slidenum">
              <a:rPr lang="en-US"/>
              <a:pPr>
                <a:defRPr/>
              </a:pPr>
              <a:t>‹#›</a:t>
            </a:fld>
            <a:endParaRPr lang="en-US"/>
          </a:p>
        </p:txBody>
      </p:sp>
    </p:spTree>
    <p:extLst>
      <p:ext uri="{BB962C8B-B14F-4D97-AF65-F5344CB8AC3E}">
        <p14:creationId xmlns:p14="http://schemas.microsoft.com/office/powerpoint/2010/main" val="1571858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3BAF1E9E-1009-4573-B9B1-1F054CD0DFDF}" type="slidenum">
              <a:rPr lang="en-US"/>
              <a:pPr>
                <a:defRPr/>
              </a:pPr>
              <a:t>‹#›</a:t>
            </a:fld>
            <a:endParaRPr lang="en-US"/>
          </a:p>
        </p:txBody>
      </p:sp>
    </p:spTree>
    <p:extLst>
      <p:ext uri="{BB962C8B-B14F-4D97-AF65-F5344CB8AC3E}">
        <p14:creationId xmlns:p14="http://schemas.microsoft.com/office/powerpoint/2010/main" val="2131444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54E797CE-5FB7-49FE-B683-8F31B220EF20}" type="slidenum">
              <a:rPr lang="en-US"/>
              <a:pPr>
                <a:defRPr/>
              </a:pPr>
              <a:t>‹#›</a:t>
            </a:fld>
            <a:endParaRPr lang="en-US"/>
          </a:p>
        </p:txBody>
      </p:sp>
    </p:spTree>
    <p:extLst>
      <p:ext uri="{BB962C8B-B14F-4D97-AF65-F5344CB8AC3E}">
        <p14:creationId xmlns:p14="http://schemas.microsoft.com/office/powerpoint/2010/main" val="2000722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3818" y="228601"/>
            <a:ext cx="10384367"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Title: </a:t>
            </a:r>
          </a:p>
        </p:txBody>
      </p:sp>
      <p:sp>
        <p:nvSpPr>
          <p:cNvPr id="1027" name="Rectangle 3"/>
          <p:cNvSpPr>
            <a:spLocks noGrp="1" noChangeArrowheads="1"/>
          </p:cNvSpPr>
          <p:nvPr>
            <p:ph type="body" idx="1"/>
          </p:nvPr>
        </p:nvSpPr>
        <p:spPr bwMode="auto">
          <a:xfrm>
            <a:off x="914400" y="1574801"/>
            <a:ext cx="103632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7124" name="Rectangle 4"/>
          <p:cNvSpPr>
            <a:spLocks noGrp="1" noChangeArrowheads="1"/>
          </p:cNvSpPr>
          <p:nvPr>
            <p:ph type="ftr" sz="quarter" idx="3"/>
          </p:nvPr>
        </p:nvSpPr>
        <p:spPr bwMode="auto">
          <a:xfrm>
            <a:off x="11277600" y="6170613"/>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a:lvl1pPr>
          </a:lstStyle>
          <a:p>
            <a:pPr>
              <a:defRPr/>
            </a:pPr>
            <a:fld id="{6F971045-2E82-4F6F-9182-ECD21162A80D}" type="slidenum">
              <a:rPr lang="en-US"/>
              <a:pPr>
                <a:defRPr/>
              </a:pPr>
              <a:t>‹#›</a:t>
            </a:fld>
            <a:endParaRPr lang="en-US"/>
          </a:p>
        </p:txBody>
      </p:sp>
      <p:pic>
        <p:nvPicPr>
          <p:cNvPr id="1029" name="Picture 5"/>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109200" y="6281738"/>
            <a:ext cx="18034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noChangeArrowheads="1"/>
          </p:cNvPicPr>
          <p:nvPr userDrawn="1"/>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789" y="6286313"/>
            <a:ext cx="1936377" cy="54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6"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4" r:id="rId12"/>
    <p:sldLayoutId id="2147484115"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anose="02020603050405020304"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keresearch.com/" TargetMode="External"/><Relationship Id="rId7"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lakeresearch.com/" TargetMode="External"/><Relationship Id="rId4" Type="http://schemas.openxmlformats.org/officeDocument/2006/relationships/hyperlink" Target="mailto:clake@lakeresear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6081668" y="4655618"/>
            <a:ext cx="4002087" cy="1352550"/>
          </a:xfrm>
        </p:spPr>
        <p:txBody>
          <a:bodyPr/>
          <a:lstStyle/>
          <a:p>
            <a:pPr eaLnBrk="1" hangingPunct="1">
              <a:spcBef>
                <a:spcPct val="0"/>
              </a:spcBef>
            </a:pPr>
            <a:r>
              <a:rPr lang="en-US" altLang="en-US" sz="2000" b="1" dirty="0"/>
              <a:t>Celinda Lake</a:t>
            </a:r>
          </a:p>
          <a:p>
            <a:pPr eaLnBrk="1" hangingPunct="1">
              <a:spcBef>
                <a:spcPct val="0"/>
              </a:spcBef>
            </a:pPr>
            <a:r>
              <a:rPr lang="en-US" altLang="en-US" sz="2000" b="1" dirty="0"/>
              <a:t>April 6, 2016</a:t>
            </a:r>
          </a:p>
          <a:p>
            <a:pPr eaLnBrk="1" hangingPunct="1">
              <a:spcBef>
                <a:spcPct val="0"/>
              </a:spcBef>
            </a:pPr>
            <a:endParaRPr lang="en-US" altLang="en-US" sz="2000" b="1" dirty="0"/>
          </a:p>
          <a:p>
            <a:pPr eaLnBrk="1" hangingPunct="1">
              <a:spcBef>
                <a:spcPct val="0"/>
              </a:spcBef>
            </a:pPr>
            <a:r>
              <a:rPr lang="en-US" altLang="en-US" sz="2000" b="1" dirty="0"/>
              <a:t>Lake Research Partners</a:t>
            </a:r>
          </a:p>
          <a:p>
            <a:pPr eaLnBrk="1" hangingPunct="1"/>
            <a:r>
              <a:rPr lang="en-US" altLang="en-US" sz="1200" dirty="0"/>
              <a:t>Washington, DC | Berkeley, CA | New York, NY</a:t>
            </a:r>
          </a:p>
          <a:p>
            <a:pPr eaLnBrk="1" hangingPunct="1">
              <a:spcBef>
                <a:spcPct val="0"/>
              </a:spcBef>
              <a:buClrTx/>
            </a:pPr>
            <a:r>
              <a:rPr lang="en-US" altLang="en-US" sz="1200" dirty="0">
                <a:hlinkClick r:id="rId3"/>
              </a:rPr>
              <a:t>LakeResearch.com</a:t>
            </a:r>
            <a:endParaRPr lang="en-US" altLang="en-US" sz="1200" dirty="0"/>
          </a:p>
          <a:p>
            <a:pPr eaLnBrk="1" hangingPunct="1"/>
            <a:r>
              <a:rPr lang="en-US" altLang="en-US" sz="1200" dirty="0"/>
              <a:t>202.776.9066</a:t>
            </a:r>
          </a:p>
        </p:txBody>
      </p:sp>
      <p:sp>
        <p:nvSpPr>
          <p:cNvPr id="5123" name="Rectangle 3"/>
          <p:cNvSpPr>
            <a:spLocks noChangeArrowheads="1"/>
          </p:cNvSpPr>
          <p:nvPr/>
        </p:nvSpPr>
        <p:spPr bwMode="auto">
          <a:xfrm>
            <a:off x="2583543" y="2688666"/>
            <a:ext cx="7315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Char char="•"/>
              <a:defRPr sz="2400">
                <a:solidFill>
                  <a:schemeClr val="tx1"/>
                </a:solidFill>
                <a:latin typeface="Calibri" panose="020F0502020204030204" pitchFamily="34" charset="0"/>
              </a:defRPr>
            </a:lvl1pPr>
            <a:lvl2pPr marL="742950" indent="-285750">
              <a:spcBef>
                <a:spcPct val="20000"/>
              </a:spcBef>
              <a:buClr>
                <a:schemeClr val="tx2"/>
              </a:buClr>
              <a:buFont typeface="Times New Roman" panose="02020603050405020304" pitchFamily="18" charset="0"/>
              <a:buChar char="–"/>
              <a:defRPr sz="2000">
                <a:solidFill>
                  <a:schemeClr val="tx1"/>
                </a:solidFill>
                <a:latin typeface="Calibri" panose="020F0502020204030204" pitchFamily="34" charset="0"/>
              </a:defRPr>
            </a:lvl2pPr>
            <a:lvl3pPr marL="1143000" indent="-228600">
              <a:spcBef>
                <a:spcPct val="20000"/>
              </a:spcBef>
              <a:buClr>
                <a:schemeClr val="tx2"/>
              </a:buClr>
              <a:buChar char="•"/>
              <a:defRPr>
                <a:solidFill>
                  <a:schemeClr val="tx1"/>
                </a:solidFill>
                <a:latin typeface="Calibri" panose="020F0502020204030204" pitchFamily="34" charset="0"/>
              </a:defRPr>
            </a:lvl3pPr>
            <a:lvl4pPr marL="1600200" indent="-228600">
              <a:spcBef>
                <a:spcPct val="20000"/>
              </a:spcBef>
              <a:buClr>
                <a:schemeClr val="tx2"/>
              </a:buClr>
              <a:buChar char="–"/>
              <a:defRPr sz="1600">
                <a:solidFill>
                  <a:schemeClr val="tx1"/>
                </a:solidFill>
                <a:latin typeface="Calibri" panose="020F0502020204030204" pitchFamily="34" charset="0"/>
              </a:defRPr>
            </a:lvl4pPr>
            <a:lvl5pPr marL="2057400" indent="-228600">
              <a:spcBef>
                <a:spcPct val="20000"/>
              </a:spcBef>
              <a:buClr>
                <a:schemeClr val="tx2"/>
              </a:buClr>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9pPr>
          </a:lstStyle>
          <a:p>
            <a:pPr algn="ctr" eaLnBrk="1" hangingPunct="1">
              <a:spcBef>
                <a:spcPct val="0"/>
              </a:spcBef>
              <a:buClrTx/>
              <a:buFontTx/>
              <a:buNone/>
            </a:pPr>
            <a:r>
              <a:rPr lang="en-US" altLang="en-US" sz="4000" b="1" dirty="0">
                <a:solidFill>
                  <a:srgbClr val="0085B4"/>
                </a:solidFill>
              </a:rPr>
              <a:t>Voter Support for Food System Improvement</a:t>
            </a:r>
            <a:endParaRPr lang="en-US" altLang="en-US" sz="2000" dirty="0">
              <a:solidFill>
                <a:srgbClr val="5F5F5F"/>
              </a:solidFill>
            </a:endParaRPr>
          </a:p>
        </p:txBody>
      </p:sp>
      <p:pic>
        <p:nvPicPr>
          <p:cNvPr id="1030" name="Picture 6" descr="http://newcity.com/wp-content/uploads/2014/07/fpa_stacked_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6762" y="431903"/>
            <a:ext cx="1527401" cy="146787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bluegreenalliance.org/members/large-logo/ucs2-larg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8800" y="431902"/>
            <a:ext cx="2462835" cy="11095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61482" y="4499107"/>
            <a:ext cx="2477963" cy="92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853623" y="431903"/>
            <a:ext cx="2456089" cy="124358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1864" y="228601"/>
            <a:ext cx="7966075" cy="1058863"/>
          </a:xfrm>
        </p:spPr>
        <p:txBody>
          <a:bodyPr/>
          <a:lstStyle/>
          <a:p>
            <a:pPr algn="ctr"/>
            <a:r>
              <a:rPr lang="en-US" altLang="en-US" sz="2400" b="1" dirty="0"/>
              <a:t>Methodology</a:t>
            </a:r>
          </a:p>
        </p:txBody>
      </p:sp>
      <p:sp>
        <p:nvSpPr>
          <p:cNvPr id="8195" name="Footer Placeholder 3"/>
          <p:cNvSpPr>
            <a:spLocks noGrp="1"/>
          </p:cNvSpPr>
          <p:nvPr>
            <p:ph type="ftr" sz="quarter" idx="10"/>
          </p:nvPr>
        </p:nvSpPr>
        <p:spPr>
          <a:noFill/>
        </p:spPr>
        <p:txBody>
          <a:bodyPr/>
          <a:lstStyle>
            <a:lvl1pPr>
              <a:spcBef>
                <a:spcPct val="20000"/>
              </a:spcBef>
              <a:buClr>
                <a:schemeClr val="tx2"/>
              </a:buClr>
              <a:buChar char="•"/>
              <a:defRPr sz="2400">
                <a:solidFill>
                  <a:schemeClr val="tx1"/>
                </a:solidFill>
                <a:latin typeface="Calibri" panose="020F0502020204030204" pitchFamily="34" charset="0"/>
              </a:defRPr>
            </a:lvl1pPr>
            <a:lvl2pPr marL="742950" indent="-285750">
              <a:spcBef>
                <a:spcPct val="20000"/>
              </a:spcBef>
              <a:buClr>
                <a:schemeClr val="tx2"/>
              </a:buClr>
              <a:buFont typeface="Times New Roman" panose="02020603050405020304" pitchFamily="18" charset="0"/>
              <a:buChar char="–"/>
              <a:defRPr sz="2000">
                <a:solidFill>
                  <a:schemeClr val="tx1"/>
                </a:solidFill>
                <a:latin typeface="Calibri" panose="020F0502020204030204" pitchFamily="34" charset="0"/>
              </a:defRPr>
            </a:lvl2pPr>
            <a:lvl3pPr marL="1143000" indent="-228600">
              <a:spcBef>
                <a:spcPct val="20000"/>
              </a:spcBef>
              <a:buClr>
                <a:schemeClr val="tx2"/>
              </a:buClr>
              <a:buChar char="•"/>
              <a:defRPr>
                <a:solidFill>
                  <a:schemeClr val="tx1"/>
                </a:solidFill>
                <a:latin typeface="Calibri" panose="020F0502020204030204" pitchFamily="34" charset="0"/>
              </a:defRPr>
            </a:lvl3pPr>
            <a:lvl4pPr marL="1600200" indent="-228600">
              <a:spcBef>
                <a:spcPct val="20000"/>
              </a:spcBef>
              <a:buClr>
                <a:schemeClr val="tx2"/>
              </a:buClr>
              <a:buChar char="–"/>
              <a:defRPr sz="1600">
                <a:solidFill>
                  <a:schemeClr val="tx1"/>
                </a:solidFill>
                <a:latin typeface="Calibri" panose="020F0502020204030204" pitchFamily="34" charset="0"/>
              </a:defRPr>
            </a:lvl4pPr>
            <a:lvl5pPr marL="2057400" indent="-228600">
              <a:spcBef>
                <a:spcPct val="20000"/>
              </a:spcBef>
              <a:buClr>
                <a:schemeClr val="tx2"/>
              </a:buClr>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9pPr>
          </a:lstStyle>
          <a:p>
            <a:pPr>
              <a:spcBef>
                <a:spcPct val="0"/>
              </a:spcBef>
              <a:buClrTx/>
              <a:buFontTx/>
              <a:buNone/>
            </a:pPr>
            <a:fld id="{6AAE3A46-3B25-47E9-B757-91104BADDD7C}" type="slidenum">
              <a:rPr lang="en-US" altLang="en-US" sz="900"/>
              <a:pPr>
                <a:spcBef>
                  <a:spcPct val="0"/>
                </a:spcBef>
                <a:buClrTx/>
                <a:buFontTx/>
                <a:buNone/>
              </a:pPr>
              <a:t>10</a:t>
            </a:fld>
            <a:endParaRPr lang="en-US" altLang="en-US" sz="900"/>
          </a:p>
        </p:txBody>
      </p:sp>
      <p:sp>
        <p:nvSpPr>
          <p:cNvPr id="8196" name="Content Placeholder 1"/>
          <p:cNvSpPr>
            <a:spLocks noGrp="1"/>
          </p:cNvSpPr>
          <p:nvPr>
            <p:ph idx="1"/>
          </p:nvPr>
        </p:nvSpPr>
        <p:spPr>
          <a:xfrm>
            <a:off x="2209800" y="1362076"/>
            <a:ext cx="7772400" cy="4733925"/>
          </a:xfrm>
        </p:spPr>
        <p:txBody>
          <a:bodyPr/>
          <a:lstStyle/>
          <a:p>
            <a:r>
              <a:rPr lang="en-US" altLang="en-US" sz="1800" dirty="0"/>
              <a:t>Lake Research Partners and Bellwether Research and Consulting conducted focus groups in August of 2015 with the following audiences. Participants were recruited to reflect a mix of partisanship and education levels. </a:t>
            </a:r>
          </a:p>
          <a:p>
            <a:endParaRPr lang="en-US" altLang="en-US" sz="1800" dirty="0"/>
          </a:p>
          <a:p>
            <a:endParaRPr lang="en-US" altLang="en-US" sz="1800" dirty="0"/>
          </a:p>
          <a:p>
            <a:endParaRPr lang="en-US" altLang="en-US" sz="1800" dirty="0"/>
          </a:p>
          <a:p>
            <a:endParaRPr lang="en-US" altLang="en-US" sz="1800" dirty="0"/>
          </a:p>
          <a:p>
            <a:endParaRPr lang="en-US" altLang="en-US" sz="1800" dirty="0"/>
          </a:p>
          <a:p>
            <a:endParaRPr lang="en-US" altLang="en-US" sz="1800" dirty="0"/>
          </a:p>
          <a:p>
            <a:r>
              <a:rPr lang="en-US" altLang="en-US" sz="1800" dirty="0"/>
              <a:t>Lake Research Partners and Bellwether Research and Consulting designed and administered a national survey of 1000 registered likely 2016 voters conducted by telephone from September 16th through 24</a:t>
            </a:r>
            <a:r>
              <a:rPr lang="en-US" altLang="en-US" sz="1800" baseline="30000" dirty="0"/>
              <a:t>th</a:t>
            </a:r>
            <a:r>
              <a:rPr lang="en-US" altLang="en-US" sz="1800" dirty="0"/>
              <a:t>, with 35 percent reached by cell phone. The margin of error for survey is +/- 3.1% at the 95% confidence interval. </a:t>
            </a:r>
          </a:p>
        </p:txBody>
      </p:sp>
      <p:graphicFrame>
        <p:nvGraphicFramePr>
          <p:cNvPr id="2" name="Table 1"/>
          <p:cNvGraphicFramePr>
            <a:graphicFrameLocks noGrp="1"/>
          </p:cNvGraphicFramePr>
          <p:nvPr>
            <p:extLst/>
          </p:nvPr>
        </p:nvGraphicFramePr>
        <p:xfrm>
          <a:off x="3691346" y="2467428"/>
          <a:ext cx="4480560" cy="1493520"/>
        </p:xfrm>
        <a:graphic>
          <a:graphicData uri="http://schemas.openxmlformats.org/drawingml/2006/table">
            <a:tbl>
              <a:tblPr firstRow="1" firstCol="1" bandRow="1">
                <a:tableStyleId>{5C22544A-7EE6-4342-B048-85BDC9FD1C3A}</a:tableStyleId>
              </a:tblPr>
              <a:tblGrid>
                <a:gridCol w="12801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175124">
                <a:tc>
                  <a:txBody>
                    <a:bodyPr/>
                    <a:lstStyle/>
                    <a:p>
                      <a:pPr marL="0" marR="0" algn="ctr">
                        <a:spcBef>
                          <a:spcPts val="0"/>
                        </a:spcBef>
                        <a:spcAft>
                          <a:spcPts val="0"/>
                        </a:spcAft>
                      </a:pPr>
                      <a:r>
                        <a:rPr lang="en-US" sz="1400" dirty="0">
                          <a:effectLst/>
                        </a:rPr>
                        <a:t>City</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solidFill>
                  </a:tcPr>
                </a:tc>
                <a:tc>
                  <a:txBody>
                    <a:bodyPr/>
                    <a:lstStyle/>
                    <a:p>
                      <a:pPr marL="0" marR="0" algn="ctr">
                        <a:spcBef>
                          <a:spcPts val="0"/>
                        </a:spcBef>
                        <a:spcAft>
                          <a:spcPts val="0"/>
                        </a:spcAft>
                      </a:pPr>
                      <a:r>
                        <a:rPr lang="en-US" sz="1400" dirty="0">
                          <a:effectLst/>
                        </a:rPr>
                        <a:t>Date</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solidFill>
                  </a:tcPr>
                </a:tc>
                <a:tc>
                  <a:txBody>
                    <a:bodyPr/>
                    <a:lstStyle/>
                    <a:p>
                      <a:pPr marL="0" marR="0" algn="ctr">
                        <a:spcBef>
                          <a:spcPts val="0"/>
                        </a:spcBef>
                        <a:spcAft>
                          <a:spcPts val="0"/>
                        </a:spcAft>
                      </a:pPr>
                      <a:r>
                        <a:rPr lang="en-US" sz="1400">
                          <a:effectLst/>
                        </a:rPr>
                        <a:t>Composition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solidFill>
                      <a:srgbClr val="0070C0"/>
                    </a:solidFill>
                  </a:tcPr>
                </a:tc>
                <a:extLst>
                  <a:ext uri="{0D108BD9-81ED-4DB2-BD59-A6C34878D82A}">
                    <a16:rowId xmlns:a16="http://schemas.microsoft.com/office/drawing/2014/main" val="10000"/>
                  </a:ext>
                </a:extLst>
              </a:tr>
              <a:tr h="160020">
                <a:tc rowSpan="2">
                  <a:txBody>
                    <a:bodyPr/>
                    <a:lstStyle/>
                    <a:p>
                      <a:pPr marL="0" marR="0" algn="ctr">
                        <a:spcBef>
                          <a:spcPts val="0"/>
                        </a:spcBef>
                        <a:spcAft>
                          <a:spcPts val="0"/>
                        </a:spcAft>
                      </a:pPr>
                      <a:r>
                        <a:rPr lang="en-US" sz="1400" dirty="0">
                          <a:solidFill>
                            <a:schemeClr val="tx1"/>
                          </a:solidFill>
                          <a:effectLst/>
                        </a:rPr>
                        <a:t>Des Moines, IA</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alpha val="50000"/>
                      </a:srgbClr>
                    </a:solidFill>
                  </a:tcPr>
                </a:tc>
                <a:tc rowSpan="2">
                  <a:txBody>
                    <a:bodyPr/>
                    <a:lstStyle/>
                    <a:p>
                      <a:pPr marL="0" marR="0" algn="ctr">
                        <a:spcBef>
                          <a:spcPts val="0"/>
                        </a:spcBef>
                        <a:spcAft>
                          <a:spcPts val="0"/>
                        </a:spcAft>
                      </a:pPr>
                      <a:r>
                        <a:rPr lang="en-US" sz="1400" dirty="0">
                          <a:solidFill>
                            <a:schemeClr val="tx1"/>
                          </a:solidFill>
                          <a:effectLst/>
                        </a:rPr>
                        <a:t>August 5</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alpha val="50000"/>
                      </a:srgbClr>
                    </a:solidFill>
                  </a:tcPr>
                </a:tc>
                <a:tc>
                  <a:txBody>
                    <a:bodyPr/>
                    <a:lstStyle/>
                    <a:p>
                      <a:pPr marL="0" marR="0">
                        <a:spcBef>
                          <a:spcPts val="0"/>
                        </a:spcBef>
                        <a:spcAft>
                          <a:spcPts val="0"/>
                        </a:spcAft>
                      </a:pPr>
                      <a:r>
                        <a:rPr lang="en-US" sz="1400" dirty="0">
                          <a:solidFill>
                            <a:schemeClr val="tx1"/>
                          </a:solidFill>
                          <a:effectLst/>
                        </a:rPr>
                        <a:t>White married mothers</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solidFill>
                      <a:srgbClr val="0070C0">
                        <a:alpha val="50000"/>
                      </a:srgbClr>
                    </a:solidFill>
                  </a:tcPr>
                </a:tc>
                <a:extLst>
                  <a:ext uri="{0D108BD9-81ED-4DB2-BD59-A6C34878D82A}">
                    <a16:rowId xmlns:a16="http://schemas.microsoft.com/office/drawing/2014/main" val="10001"/>
                  </a:ext>
                </a:extLst>
              </a:tr>
              <a:tr h="5080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solidFill>
                            <a:schemeClr val="tx1"/>
                          </a:solidFill>
                          <a:effectLst/>
                        </a:rPr>
                        <a:t>White unmarried women</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solidFill>
                      <a:srgbClr val="0070C0">
                        <a:alpha val="50000"/>
                      </a:srgbClr>
                    </a:solidFill>
                  </a:tcPr>
                </a:tc>
                <a:extLst>
                  <a:ext uri="{0D108BD9-81ED-4DB2-BD59-A6C34878D82A}">
                    <a16:rowId xmlns:a16="http://schemas.microsoft.com/office/drawing/2014/main" val="10002"/>
                  </a:ext>
                </a:extLst>
              </a:tr>
              <a:tr h="114300">
                <a:tc rowSpan="2">
                  <a:txBody>
                    <a:bodyPr/>
                    <a:lstStyle/>
                    <a:p>
                      <a:pPr marL="0" marR="0" algn="ctr">
                        <a:spcBef>
                          <a:spcPts val="0"/>
                        </a:spcBef>
                        <a:spcAft>
                          <a:spcPts val="0"/>
                        </a:spcAft>
                      </a:pPr>
                      <a:r>
                        <a:rPr lang="en-US" sz="1400" dirty="0">
                          <a:solidFill>
                            <a:schemeClr val="tx1"/>
                          </a:solidFill>
                          <a:effectLst/>
                        </a:rPr>
                        <a:t>Raleigh, NC</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alpha val="25000"/>
                      </a:srgbClr>
                    </a:solidFill>
                  </a:tcPr>
                </a:tc>
                <a:tc rowSpan="2">
                  <a:txBody>
                    <a:bodyPr/>
                    <a:lstStyle/>
                    <a:p>
                      <a:pPr marL="0" marR="0" algn="ctr">
                        <a:spcBef>
                          <a:spcPts val="0"/>
                        </a:spcBef>
                        <a:spcAft>
                          <a:spcPts val="0"/>
                        </a:spcAft>
                      </a:pPr>
                      <a:r>
                        <a:rPr lang="en-US" sz="1400" dirty="0">
                          <a:solidFill>
                            <a:schemeClr val="tx1"/>
                          </a:solidFill>
                          <a:effectLst/>
                        </a:rPr>
                        <a:t>August 11</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alpha val="25000"/>
                      </a:srgbClr>
                    </a:solidFill>
                  </a:tcPr>
                </a:tc>
                <a:tc>
                  <a:txBody>
                    <a:bodyPr/>
                    <a:lstStyle/>
                    <a:p>
                      <a:pPr marL="0" marR="0">
                        <a:spcBef>
                          <a:spcPts val="0"/>
                        </a:spcBef>
                        <a:spcAft>
                          <a:spcPts val="0"/>
                        </a:spcAft>
                      </a:pPr>
                      <a:r>
                        <a:rPr lang="en-US" sz="1400" dirty="0">
                          <a:solidFill>
                            <a:schemeClr val="tx1"/>
                          </a:solidFill>
                          <a:effectLst/>
                        </a:rPr>
                        <a:t>White suburban mothers</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solidFill>
                      <a:srgbClr val="0070C0">
                        <a:alpha val="25000"/>
                      </a:srgbClr>
                    </a:solidFill>
                  </a:tcPr>
                </a:tc>
                <a:extLst>
                  <a:ext uri="{0D108BD9-81ED-4DB2-BD59-A6C34878D82A}">
                    <a16:rowId xmlns:a16="http://schemas.microsoft.com/office/drawing/2014/main" val="10003"/>
                  </a:ext>
                </a:extLst>
              </a:tr>
              <a:tr h="5080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solidFill>
                            <a:schemeClr val="tx1"/>
                          </a:solidFill>
                          <a:effectLst/>
                        </a:rPr>
                        <a:t>African American mothers</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solidFill>
                      <a:srgbClr val="0070C0">
                        <a:alpha val="25000"/>
                      </a:srgbClr>
                    </a:solidFill>
                  </a:tcPr>
                </a:tc>
                <a:extLst>
                  <a:ext uri="{0D108BD9-81ED-4DB2-BD59-A6C34878D82A}">
                    <a16:rowId xmlns:a16="http://schemas.microsoft.com/office/drawing/2014/main" val="10004"/>
                  </a:ext>
                </a:extLst>
              </a:tr>
              <a:tr h="50800">
                <a:tc rowSpan="2">
                  <a:txBody>
                    <a:bodyPr/>
                    <a:lstStyle/>
                    <a:p>
                      <a:pPr marL="0" marR="0" algn="ctr">
                        <a:spcBef>
                          <a:spcPts val="0"/>
                        </a:spcBef>
                        <a:spcAft>
                          <a:spcPts val="0"/>
                        </a:spcAft>
                      </a:pPr>
                      <a:r>
                        <a:rPr lang="en-US" sz="1400" dirty="0">
                          <a:solidFill>
                            <a:schemeClr val="tx1"/>
                          </a:solidFill>
                          <a:effectLst/>
                        </a:rPr>
                        <a:t>Denver, CO</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alpha val="50000"/>
                      </a:srgbClr>
                    </a:solidFill>
                  </a:tcPr>
                </a:tc>
                <a:tc rowSpan="2">
                  <a:txBody>
                    <a:bodyPr/>
                    <a:lstStyle/>
                    <a:p>
                      <a:pPr marL="0" marR="0" algn="ctr">
                        <a:spcBef>
                          <a:spcPts val="0"/>
                        </a:spcBef>
                        <a:spcAft>
                          <a:spcPts val="0"/>
                        </a:spcAft>
                      </a:pPr>
                      <a:r>
                        <a:rPr lang="en-US" sz="1400" dirty="0">
                          <a:solidFill>
                            <a:schemeClr val="tx1"/>
                          </a:solidFill>
                          <a:effectLst/>
                        </a:rPr>
                        <a:t>August 13</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solidFill>
                      <a:srgbClr val="0070C0">
                        <a:alpha val="50000"/>
                      </a:srgbClr>
                    </a:solidFill>
                  </a:tcPr>
                </a:tc>
                <a:tc>
                  <a:txBody>
                    <a:bodyPr/>
                    <a:lstStyle/>
                    <a:p>
                      <a:pPr marL="0" marR="0">
                        <a:spcBef>
                          <a:spcPts val="0"/>
                        </a:spcBef>
                        <a:spcAft>
                          <a:spcPts val="0"/>
                        </a:spcAft>
                      </a:pPr>
                      <a:r>
                        <a:rPr lang="en-US" sz="1400" dirty="0">
                          <a:solidFill>
                            <a:schemeClr val="tx1"/>
                          </a:solidFill>
                          <a:effectLst/>
                        </a:rPr>
                        <a:t>White suburban fathers</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solidFill>
                      <a:srgbClr val="0070C0">
                        <a:alpha val="50000"/>
                      </a:srgbClr>
                    </a:solidFill>
                  </a:tcPr>
                </a:tc>
                <a:extLst>
                  <a:ext uri="{0D108BD9-81ED-4DB2-BD59-A6C34878D82A}">
                    <a16:rowId xmlns:a16="http://schemas.microsoft.com/office/drawing/2014/main" val="10005"/>
                  </a:ext>
                </a:extLst>
              </a:tr>
              <a:tr h="5080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solidFill>
                            <a:schemeClr val="tx1"/>
                          </a:solidFill>
                          <a:effectLst/>
                        </a:rPr>
                        <a:t>Latina mothers</a:t>
                      </a:r>
                      <a:endParaRPr lang="en-US" sz="14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solidFill>
                      <a:srgbClr val="0070C0">
                        <a:alpha val="5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7549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big puzzle"/>
          <p:cNvPicPr>
            <a:picLocks noChangeAspect="1" noChangeArrowheads="1"/>
          </p:cNvPicPr>
          <p:nvPr/>
        </p:nvPicPr>
        <p:blipFill>
          <a:blip r:embed="rId3">
            <a:extLst>
              <a:ext uri="{28A0092B-C50C-407E-A947-70E740481C1C}">
                <a14:useLocalDpi xmlns:a14="http://schemas.microsoft.com/office/drawing/2010/main" val="0"/>
              </a:ext>
            </a:extLst>
          </a:blip>
          <a:srcRect l="18263" t="13489" r="2809" b="21077"/>
          <a:stretch>
            <a:fillRect/>
          </a:stretch>
        </p:blipFill>
        <p:spPr bwMode="auto">
          <a:xfrm>
            <a:off x="1524000" y="-7938"/>
            <a:ext cx="9131300" cy="689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6"/>
          <p:cNvSpPr txBox="1">
            <a:spLocks noChangeArrowheads="1"/>
          </p:cNvSpPr>
          <p:nvPr/>
        </p:nvSpPr>
        <p:spPr bwMode="auto">
          <a:xfrm>
            <a:off x="5548313" y="3425826"/>
            <a:ext cx="2811916" cy="2436813"/>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2400">
                <a:solidFill>
                  <a:schemeClr val="tx1"/>
                </a:solidFill>
                <a:latin typeface="Calibri" panose="020F0502020204030204" pitchFamily="34" charset="0"/>
              </a:defRPr>
            </a:lvl1pPr>
            <a:lvl2pPr marL="742950" indent="-285750">
              <a:spcBef>
                <a:spcPct val="20000"/>
              </a:spcBef>
              <a:buClr>
                <a:schemeClr val="tx2"/>
              </a:buClr>
              <a:buFont typeface="Times New Roman" panose="02020603050405020304" pitchFamily="18" charset="0"/>
              <a:buChar char="–"/>
              <a:defRPr sz="2000">
                <a:solidFill>
                  <a:schemeClr val="tx1"/>
                </a:solidFill>
                <a:latin typeface="Calibri" panose="020F0502020204030204" pitchFamily="34" charset="0"/>
              </a:defRPr>
            </a:lvl2pPr>
            <a:lvl3pPr marL="1143000" indent="-228600">
              <a:spcBef>
                <a:spcPct val="20000"/>
              </a:spcBef>
              <a:buClr>
                <a:schemeClr val="tx2"/>
              </a:buClr>
              <a:buChar char="•"/>
              <a:defRPr>
                <a:solidFill>
                  <a:schemeClr val="tx1"/>
                </a:solidFill>
                <a:latin typeface="Calibri" panose="020F0502020204030204" pitchFamily="34" charset="0"/>
              </a:defRPr>
            </a:lvl3pPr>
            <a:lvl4pPr marL="1600200" indent="-228600">
              <a:spcBef>
                <a:spcPct val="20000"/>
              </a:spcBef>
              <a:buClr>
                <a:schemeClr val="tx2"/>
              </a:buClr>
              <a:buChar char="–"/>
              <a:defRPr sz="1600">
                <a:solidFill>
                  <a:schemeClr val="tx1"/>
                </a:solidFill>
                <a:latin typeface="Calibri" panose="020F0502020204030204" pitchFamily="34" charset="0"/>
              </a:defRPr>
            </a:lvl4pPr>
            <a:lvl5pPr marL="2057400" indent="-228600">
              <a:spcBef>
                <a:spcPct val="20000"/>
              </a:spcBef>
              <a:buClr>
                <a:schemeClr val="tx2"/>
              </a:buClr>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9pPr>
          </a:lstStyle>
          <a:p>
            <a:pPr eaLnBrk="1" hangingPunct="1">
              <a:spcBef>
                <a:spcPct val="0"/>
              </a:spcBef>
              <a:buClrTx/>
              <a:buFontTx/>
              <a:buNone/>
            </a:pPr>
            <a:r>
              <a:rPr lang="en-US" altLang="en-US" sz="1200" dirty="0"/>
              <a:t>Celinda Lake</a:t>
            </a:r>
          </a:p>
          <a:p>
            <a:pPr eaLnBrk="1" hangingPunct="1">
              <a:spcBef>
                <a:spcPct val="0"/>
              </a:spcBef>
              <a:buClrTx/>
              <a:buFontTx/>
              <a:buNone/>
            </a:pPr>
            <a:r>
              <a:rPr lang="en-US" altLang="en-US" sz="1200" dirty="0">
                <a:hlinkClick r:id="rId4"/>
              </a:rPr>
              <a:t>clake@lakeresearch.com</a:t>
            </a:r>
            <a:endParaRPr lang="en-US" altLang="en-US" sz="1200" dirty="0"/>
          </a:p>
          <a:p>
            <a:pPr eaLnBrk="1" hangingPunct="1">
              <a:spcBef>
                <a:spcPct val="0"/>
              </a:spcBef>
              <a:buClrTx/>
              <a:buFontTx/>
              <a:buNone/>
            </a:pPr>
            <a:r>
              <a:rPr lang="en-US" altLang="en-US" sz="1200" dirty="0"/>
              <a:t>@celindalake</a:t>
            </a:r>
          </a:p>
          <a:p>
            <a:pPr eaLnBrk="1" hangingPunct="1">
              <a:spcBef>
                <a:spcPct val="0"/>
              </a:spcBef>
              <a:buClrTx/>
              <a:buFontTx/>
              <a:buNone/>
            </a:pPr>
            <a:endParaRPr lang="en-US" altLang="en-US" sz="1200" dirty="0"/>
          </a:p>
          <a:p>
            <a:pPr eaLnBrk="1" hangingPunct="1">
              <a:spcBef>
                <a:spcPct val="0"/>
              </a:spcBef>
              <a:buClrTx/>
              <a:buFontTx/>
              <a:buNone/>
            </a:pPr>
            <a:endParaRPr lang="en-US" altLang="en-US" sz="1200" dirty="0"/>
          </a:p>
          <a:p>
            <a:pPr eaLnBrk="1" hangingPunct="1">
              <a:spcBef>
                <a:spcPct val="0"/>
              </a:spcBef>
              <a:buClrTx/>
              <a:buFontTx/>
              <a:buNone/>
            </a:pPr>
            <a:endParaRPr lang="en-US" altLang="en-US" sz="1200" dirty="0"/>
          </a:p>
          <a:p>
            <a:pPr eaLnBrk="1" hangingPunct="1">
              <a:spcBef>
                <a:spcPct val="0"/>
              </a:spcBef>
              <a:buClrTx/>
              <a:buFontTx/>
              <a:buNone/>
            </a:pPr>
            <a:endParaRPr lang="en-US" altLang="en-US" sz="1200" dirty="0"/>
          </a:p>
        </p:txBody>
      </p:sp>
      <p:sp>
        <p:nvSpPr>
          <p:cNvPr id="10244" name="Text Box 8"/>
          <p:cNvSpPr txBox="1">
            <a:spLocks noChangeArrowheads="1"/>
          </p:cNvSpPr>
          <p:nvPr/>
        </p:nvSpPr>
        <p:spPr bwMode="auto">
          <a:xfrm>
            <a:off x="5540375" y="2476500"/>
            <a:ext cx="5092700" cy="895350"/>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Char char="•"/>
              <a:defRPr sz="2400">
                <a:solidFill>
                  <a:schemeClr val="tx1"/>
                </a:solidFill>
                <a:latin typeface="Calibri" panose="020F0502020204030204" pitchFamily="34" charset="0"/>
              </a:defRPr>
            </a:lvl1pPr>
            <a:lvl2pPr marL="742950" indent="-285750">
              <a:spcBef>
                <a:spcPct val="20000"/>
              </a:spcBef>
              <a:buClr>
                <a:schemeClr val="tx2"/>
              </a:buClr>
              <a:buFont typeface="Times New Roman" panose="02020603050405020304" pitchFamily="18" charset="0"/>
              <a:buChar char="–"/>
              <a:defRPr sz="2000">
                <a:solidFill>
                  <a:schemeClr val="tx1"/>
                </a:solidFill>
                <a:latin typeface="Calibri" panose="020F0502020204030204" pitchFamily="34" charset="0"/>
              </a:defRPr>
            </a:lvl2pPr>
            <a:lvl3pPr marL="1143000" indent="-228600">
              <a:spcBef>
                <a:spcPct val="20000"/>
              </a:spcBef>
              <a:buClr>
                <a:schemeClr val="tx2"/>
              </a:buClr>
              <a:buChar char="•"/>
              <a:defRPr>
                <a:solidFill>
                  <a:schemeClr val="tx1"/>
                </a:solidFill>
                <a:latin typeface="Calibri" panose="020F0502020204030204" pitchFamily="34" charset="0"/>
              </a:defRPr>
            </a:lvl3pPr>
            <a:lvl4pPr marL="1600200" indent="-228600">
              <a:spcBef>
                <a:spcPct val="20000"/>
              </a:spcBef>
              <a:buClr>
                <a:schemeClr val="tx2"/>
              </a:buClr>
              <a:buChar char="–"/>
              <a:defRPr sz="1600">
                <a:solidFill>
                  <a:schemeClr val="tx1"/>
                </a:solidFill>
                <a:latin typeface="Calibri" panose="020F0502020204030204" pitchFamily="34" charset="0"/>
              </a:defRPr>
            </a:lvl4pPr>
            <a:lvl5pPr marL="2057400" indent="-228600">
              <a:spcBef>
                <a:spcPct val="20000"/>
              </a:spcBef>
              <a:buClr>
                <a:schemeClr val="tx2"/>
              </a:buClr>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tx2"/>
              </a:buClr>
              <a:buChar char="»"/>
              <a:defRPr sz="1600">
                <a:solidFill>
                  <a:schemeClr val="tx1"/>
                </a:solidFill>
                <a:latin typeface="Calibri" panose="020F0502020204030204" pitchFamily="34" charset="0"/>
              </a:defRPr>
            </a:lvl9pPr>
          </a:lstStyle>
          <a:p>
            <a:pPr eaLnBrk="1" hangingPunct="1">
              <a:spcBef>
                <a:spcPct val="0"/>
              </a:spcBef>
              <a:buClrTx/>
              <a:buFontTx/>
              <a:buNone/>
            </a:pPr>
            <a:r>
              <a:rPr lang="en-US" altLang="en-US" sz="2000"/>
              <a:t>Washington, DC | Berkeley, CA | New York, NY</a:t>
            </a:r>
          </a:p>
          <a:p>
            <a:pPr eaLnBrk="1" hangingPunct="1">
              <a:spcBef>
                <a:spcPct val="0"/>
              </a:spcBef>
              <a:buClrTx/>
              <a:buFontTx/>
              <a:buNone/>
            </a:pPr>
            <a:r>
              <a:rPr lang="en-US" altLang="en-US" sz="1600">
                <a:hlinkClick r:id="rId5"/>
              </a:rPr>
              <a:t>LakeResearch.com</a:t>
            </a:r>
            <a:endParaRPr lang="en-US" altLang="en-US" sz="1600"/>
          </a:p>
          <a:p>
            <a:pPr eaLnBrk="1" hangingPunct="1">
              <a:spcBef>
                <a:spcPct val="0"/>
              </a:spcBef>
              <a:buClrTx/>
              <a:buFontTx/>
              <a:buNone/>
            </a:pPr>
            <a:r>
              <a:rPr lang="en-US" altLang="en-US" sz="1600"/>
              <a:t>202.776.9066</a:t>
            </a:r>
          </a:p>
        </p:txBody>
      </p:sp>
      <p:pic>
        <p:nvPicPr>
          <p:cNvPr id="10245" name="Pictur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882776" y="2476500"/>
            <a:ext cx="3444875"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Focus group participants understand there is a problem and want change.</a:t>
            </a:r>
            <a:endParaRPr lang="en-US" b="1" dirty="0"/>
          </a:p>
        </p:txBody>
      </p:sp>
      <p:sp>
        <p:nvSpPr>
          <p:cNvPr id="3" name="Content Placeholder 2"/>
          <p:cNvSpPr>
            <a:spLocks noGrp="1"/>
          </p:cNvSpPr>
          <p:nvPr>
            <p:ph idx="1"/>
          </p:nvPr>
        </p:nvSpPr>
        <p:spPr/>
        <p:txBody>
          <a:bodyPr/>
          <a:lstStyle/>
          <a:p>
            <a:endParaRPr lang="en-US" sz="2000" dirty="0"/>
          </a:p>
          <a:p>
            <a:endParaRPr lang="en-US" sz="2000" dirty="0"/>
          </a:p>
          <a:p>
            <a:endParaRPr lang="en-US" sz="2000" dirty="0"/>
          </a:p>
          <a:p>
            <a:endParaRPr lang="en-US" sz="2000" dirty="0"/>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2</a:t>
            </a:fld>
            <a:endParaRPr lang="en-US"/>
          </a:p>
        </p:txBody>
      </p:sp>
      <p:sp>
        <p:nvSpPr>
          <p:cNvPr id="5" name="Rounded Rectangular Callout 4"/>
          <p:cNvSpPr/>
          <p:nvPr/>
        </p:nvSpPr>
        <p:spPr bwMode="auto">
          <a:xfrm>
            <a:off x="2201863" y="1634848"/>
            <a:ext cx="2704548" cy="1328023"/>
          </a:xfrm>
          <a:prstGeom prst="wedgeRoundRectCallout">
            <a:avLst>
              <a:gd name="adj1" fmla="val 36866"/>
              <a:gd name="adj2" fmla="val 65164"/>
              <a:gd name="adj3" fmla="val 16667"/>
            </a:avLst>
          </a:prstGeom>
          <a:solidFill>
            <a:schemeClr val="accent6">
              <a:lumMod val="20000"/>
              <a:lumOff val="80000"/>
            </a:schemeClr>
          </a:solidFill>
          <a:ln w="31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r>
              <a:rPr lang="en-US" sz="1800" dirty="0"/>
              <a:t>“Our food system is not meeting everyone’s needs.” –white married mother, Des Moines, IA</a:t>
            </a:r>
          </a:p>
        </p:txBody>
      </p:sp>
      <p:sp>
        <p:nvSpPr>
          <p:cNvPr id="6" name="Rounded Rectangular Callout 5"/>
          <p:cNvSpPr/>
          <p:nvPr/>
        </p:nvSpPr>
        <p:spPr bwMode="auto">
          <a:xfrm>
            <a:off x="2834157" y="3872895"/>
            <a:ext cx="2758055" cy="1940957"/>
          </a:xfrm>
          <a:prstGeom prst="wedgeRoundRectCallout">
            <a:avLst>
              <a:gd name="adj1" fmla="val -40304"/>
              <a:gd name="adj2" fmla="val 63996"/>
              <a:gd name="adj3" fmla="val 16667"/>
            </a:avLst>
          </a:prstGeom>
          <a:solidFill>
            <a:schemeClr val="accent1">
              <a:lumMod val="20000"/>
              <a:lumOff val="80000"/>
            </a:schemeClr>
          </a:solidFill>
          <a:ln w="31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r>
              <a:rPr lang="en-US" sz="1800" dirty="0"/>
              <a:t>“I think that if they're going to subsidize junk food, why can't they flip it and subsidize healthy food.” –Latina mother, Denver, CO</a:t>
            </a:r>
          </a:p>
        </p:txBody>
      </p:sp>
      <p:sp>
        <p:nvSpPr>
          <p:cNvPr id="7" name="Rounded Rectangular Callout 6"/>
          <p:cNvSpPr/>
          <p:nvPr/>
        </p:nvSpPr>
        <p:spPr bwMode="auto">
          <a:xfrm>
            <a:off x="5592212" y="1481614"/>
            <a:ext cx="4131297" cy="2247424"/>
          </a:xfrm>
          <a:prstGeom prst="wedgeRoundRectCallout">
            <a:avLst>
              <a:gd name="adj1" fmla="val -35940"/>
              <a:gd name="adj2" fmla="val 68312"/>
              <a:gd name="adj3" fmla="val 16667"/>
            </a:avLst>
          </a:prstGeom>
          <a:solidFill>
            <a:schemeClr val="bg2">
              <a:lumMod val="20000"/>
              <a:lumOff val="80000"/>
            </a:schemeClr>
          </a:solidFill>
          <a:ln w="31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r>
              <a:rPr lang="en-US" sz="1800" dirty="0"/>
              <a:t>“There needs to be a legislative push period…These are policies, regulations that allow all this stuff to happen.  And if the politicians are more on board what the masses want…we'll put in place policies that won't allow it.” –Latina mother, Denver, CO</a:t>
            </a:r>
          </a:p>
        </p:txBody>
      </p:sp>
      <p:sp>
        <p:nvSpPr>
          <p:cNvPr id="8" name="Rounded Rectangular Callout 7"/>
          <p:cNvSpPr/>
          <p:nvPr/>
        </p:nvSpPr>
        <p:spPr bwMode="auto">
          <a:xfrm>
            <a:off x="7116931" y="4174906"/>
            <a:ext cx="2631739" cy="1940957"/>
          </a:xfrm>
          <a:prstGeom prst="wedgeRoundRectCallout">
            <a:avLst>
              <a:gd name="adj1" fmla="val -62196"/>
              <a:gd name="adj2" fmla="val 3425"/>
              <a:gd name="adj3" fmla="val 16667"/>
            </a:avLst>
          </a:prstGeom>
          <a:solidFill>
            <a:schemeClr val="tx2">
              <a:lumMod val="40000"/>
              <a:lumOff val="60000"/>
            </a:schemeClr>
          </a:solidFill>
          <a:ln w="31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r>
              <a:rPr lang="en-US" sz="1800" dirty="0"/>
              <a:t>“The children deserve a future where healthy food is accessible to everybody.” – White Suburban Mother, Raleigh </a:t>
            </a:r>
          </a:p>
        </p:txBody>
      </p:sp>
    </p:spTree>
    <p:extLst>
      <p:ext uri="{BB962C8B-B14F-4D97-AF65-F5344CB8AC3E}">
        <p14:creationId xmlns:p14="http://schemas.microsoft.com/office/powerpoint/2010/main" val="10305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Voters give high marks for the availability of food in America, but affordability, particularly for healthy food lags behind. </a:t>
            </a:r>
            <a:endParaRPr lang="en-US" b="1" dirty="0"/>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3</a:t>
            </a:fld>
            <a:endParaRPr lang="en-US"/>
          </a:p>
        </p:txBody>
      </p:sp>
      <p:sp>
        <p:nvSpPr>
          <p:cNvPr id="5" name="TextBox 4"/>
          <p:cNvSpPr txBox="1"/>
          <p:nvPr/>
        </p:nvSpPr>
        <p:spPr>
          <a:xfrm>
            <a:off x="2002970" y="1480457"/>
            <a:ext cx="8229600" cy="365760"/>
          </a:xfrm>
          <a:prstGeom prst="rect">
            <a:avLst/>
          </a:prstGeom>
          <a:solidFill>
            <a:schemeClr val="bg1">
              <a:lumMod val="85000"/>
            </a:schemeClr>
          </a:solidFill>
        </p:spPr>
        <p:txBody>
          <a:bodyPr wrap="square" rtlCol="0" anchor="ctr">
            <a:noAutofit/>
          </a:bodyPr>
          <a:lstStyle/>
          <a:p>
            <a:pPr algn="ctr"/>
            <a:r>
              <a:rPr lang="en-US" sz="1400" b="1" dirty="0"/>
              <a:t>What grade would you give this? (A-F Scale, A=Excellent, F=Failure)</a:t>
            </a:r>
            <a:endParaRPr lang="en-US" b="1" dirty="0"/>
          </a:p>
        </p:txBody>
      </p:sp>
      <p:graphicFrame>
        <p:nvGraphicFramePr>
          <p:cNvPr id="9" name="Chart 8"/>
          <p:cNvGraphicFramePr/>
          <p:nvPr>
            <p:extLst>
              <p:ext uri="{D42A27DB-BD31-4B8C-83A1-F6EECF244321}">
                <p14:modId xmlns:p14="http://schemas.microsoft.com/office/powerpoint/2010/main" val="799307758"/>
              </p:ext>
            </p:extLst>
          </p:nvPr>
        </p:nvGraphicFramePr>
        <p:xfrm>
          <a:off x="2002970" y="1914049"/>
          <a:ext cx="8229600" cy="425656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990139" y="2627084"/>
            <a:ext cx="445633" cy="369332"/>
          </a:xfrm>
          <a:prstGeom prst="rect">
            <a:avLst/>
          </a:prstGeom>
          <a:noFill/>
        </p:spPr>
        <p:txBody>
          <a:bodyPr wrap="square" rtlCol="0">
            <a:spAutoFit/>
          </a:bodyPr>
          <a:lstStyle/>
          <a:p>
            <a:r>
              <a:rPr lang="en-US" sz="1800" b="1" dirty="0"/>
              <a:t>77</a:t>
            </a:r>
            <a:endParaRPr lang="en-US" sz="1800" b="1" dirty="0"/>
          </a:p>
        </p:txBody>
      </p:sp>
      <p:sp>
        <p:nvSpPr>
          <p:cNvPr id="7" name="TextBox 6"/>
          <p:cNvSpPr txBox="1"/>
          <p:nvPr/>
        </p:nvSpPr>
        <p:spPr>
          <a:xfrm>
            <a:off x="9982201" y="3340119"/>
            <a:ext cx="445633" cy="369332"/>
          </a:xfrm>
          <a:prstGeom prst="rect">
            <a:avLst/>
          </a:prstGeom>
          <a:noFill/>
        </p:spPr>
        <p:txBody>
          <a:bodyPr wrap="square" rtlCol="0">
            <a:spAutoFit/>
          </a:bodyPr>
          <a:lstStyle/>
          <a:p>
            <a:r>
              <a:rPr lang="en-US" sz="1800" b="1" dirty="0"/>
              <a:t>45</a:t>
            </a:r>
            <a:endParaRPr lang="en-US" sz="1800" b="1" dirty="0"/>
          </a:p>
        </p:txBody>
      </p:sp>
      <p:sp>
        <p:nvSpPr>
          <p:cNvPr id="8" name="TextBox 7"/>
          <p:cNvSpPr txBox="1"/>
          <p:nvPr/>
        </p:nvSpPr>
        <p:spPr>
          <a:xfrm>
            <a:off x="9953172" y="4792535"/>
            <a:ext cx="445633" cy="369332"/>
          </a:xfrm>
          <a:prstGeom prst="rect">
            <a:avLst/>
          </a:prstGeom>
          <a:noFill/>
        </p:spPr>
        <p:txBody>
          <a:bodyPr wrap="square" rtlCol="0">
            <a:spAutoFit/>
          </a:bodyPr>
          <a:lstStyle/>
          <a:p>
            <a:r>
              <a:rPr lang="en-US" sz="1800" b="1" dirty="0"/>
              <a:t>62</a:t>
            </a:r>
            <a:endParaRPr lang="en-US" sz="1800" b="1" dirty="0"/>
          </a:p>
        </p:txBody>
      </p:sp>
      <p:sp>
        <p:nvSpPr>
          <p:cNvPr id="10" name="TextBox 9"/>
          <p:cNvSpPr txBox="1"/>
          <p:nvPr/>
        </p:nvSpPr>
        <p:spPr>
          <a:xfrm>
            <a:off x="9945234" y="5505570"/>
            <a:ext cx="445633" cy="369332"/>
          </a:xfrm>
          <a:prstGeom prst="rect">
            <a:avLst/>
          </a:prstGeom>
          <a:noFill/>
        </p:spPr>
        <p:txBody>
          <a:bodyPr wrap="square" rtlCol="0">
            <a:spAutoFit/>
          </a:bodyPr>
          <a:lstStyle/>
          <a:p>
            <a:r>
              <a:rPr lang="en-US" sz="1800" b="1" dirty="0"/>
              <a:t>38</a:t>
            </a:r>
            <a:endParaRPr lang="en-US" sz="1800" b="1" dirty="0"/>
          </a:p>
        </p:txBody>
      </p:sp>
      <p:sp>
        <p:nvSpPr>
          <p:cNvPr id="6" name="Rectangle 5"/>
          <p:cNvSpPr/>
          <p:nvPr/>
        </p:nvSpPr>
        <p:spPr>
          <a:xfrm>
            <a:off x="9673936" y="2238711"/>
            <a:ext cx="987258" cy="338554"/>
          </a:xfrm>
          <a:prstGeom prst="rect">
            <a:avLst/>
          </a:prstGeom>
        </p:spPr>
        <p:txBody>
          <a:bodyPr wrap="none">
            <a:spAutoFit/>
          </a:bodyPr>
          <a:lstStyle/>
          <a:p>
            <a:r>
              <a:rPr lang="en-US" sz="1600" b="1" dirty="0"/>
              <a:t>Total A+B</a:t>
            </a:r>
          </a:p>
        </p:txBody>
      </p:sp>
    </p:spTree>
    <p:extLst>
      <p:ext uri="{BB962C8B-B14F-4D97-AF65-F5344CB8AC3E}">
        <p14:creationId xmlns:p14="http://schemas.microsoft.com/office/powerpoint/2010/main" val="336901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417" y="228601"/>
            <a:ext cx="8030707" cy="1058863"/>
          </a:xfrm>
        </p:spPr>
        <p:txBody>
          <a:bodyPr/>
          <a:lstStyle/>
          <a:p>
            <a:pPr algn="ctr"/>
            <a:r>
              <a:rPr lang="en-US" b="1" dirty="0" smtClean="0"/>
              <a:t>Voters across party lines rate the affordability of food/healthy food significantly lower than availability. </a:t>
            </a:r>
            <a:endParaRPr lang="en-US" b="1" dirty="0"/>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4</a:t>
            </a:fld>
            <a:endParaRPr lang="en-US"/>
          </a:p>
        </p:txBody>
      </p:sp>
      <p:sp>
        <p:nvSpPr>
          <p:cNvPr id="5" name="TextBox 4"/>
          <p:cNvSpPr txBox="1"/>
          <p:nvPr/>
        </p:nvSpPr>
        <p:spPr>
          <a:xfrm>
            <a:off x="2002970" y="1480457"/>
            <a:ext cx="8229600" cy="365760"/>
          </a:xfrm>
          <a:prstGeom prst="rect">
            <a:avLst/>
          </a:prstGeom>
          <a:solidFill>
            <a:schemeClr val="bg1">
              <a:lumMod val="85000"/>
            </a:schemeClr>
          </a:solidFill>
        </p:spPr>
        <p:txBody>
          <a:bodyPr wrap="square" rtlCol="0" anchor="ctr">
            <a:noAutofit/>
          </a:bodyPr>
          <a:lstStyle/>
          <a:p>
            <a:pPr algn="ctr"/>
            <a:r>
              <a:rPr lang="en-US" sz="1400" b="1" dirty="0"/>
              <a:t>What grade would you give this? (A-F Scale, A=Excellent, F=Failure)</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1940892335"/>
              </p:ext>
            </p:extLst>
          </p:nvPr>
        </p:nvGraphicFramePr>
        <p:xfrm>
          <a:off x="2002970" y="2039211"/>
          <a:ext cx="8229600" cy="3766502"/>
        </p:xfrm>
        <a:graphic>
          <a:graphicData uri="http://schemas.openxmlformats.org/drawingml/2006/table">
            <a:tbl>
              <a:tblPr firstRow="1" bandRow="1">
                <a:tableStyleId>{5C22544A-7EE6-4342-B048-85BDC9FD1C3A}</a:tableStyleId>
              </a:tblPr>
              <a:tblGrid>
                <a:gridCol w="4206240">
                  <a:extLst>
                    <a:ext uri="{9D8B030D-6E8A-4147-A177-3AD203B41FA5}">
                      <a16:colId xmlns:a16="http://schemas.microsoft.com/office/drawing/2014/main" val="20000"/>
                    </a:ext>
                  </a:extLst>
                </a:gridCol>
                <a:gridCol w="100584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gridCol w="1005840">
                  <a:extLst>
                    <a:ext uri="{9D8B030D-6E8A-4147-A177-3AD203B41FA5}">
                      <a16:colId xmlns:a16="http://schemas.microsoft.com/office/drawing/2014/main" val="20003"/>
                    </a:ext>
                  </a:extLst>
                </a:gridCol>
                <a:gridCol w="1005840">
                  <a:extLst>
                    <a:ext uri="{9D8B030D-6E8A-4147-A177-3AD203B41FA5}">
                      <a16:colId xmlns:a16="http://schemas.microsoft.com/office/drawing/2014/main" val="20004"/>
                    </a:ext>
                  </a:extLst>
                </a:gridCol>
              </a:tblGrid>
              <a:tr h="372511">
                <a:tc rowSpan="2">
                  <a:txBody>
                    <a:bodyPr/>
                    <a:lstStyle/>
                    <a:p>
                      <a:pPr algn="ctr"/>
                      <a:r>
                        <a:rPr lang="en-US" sz="1400" b="1" dirty="0" smtClean="0">
                          <a:solidFill>
                            <a:schemeClr val="bg1"/>
                          </a:solidFill>
                        </a:rPr>
                        <a:t>% Rating A or B</a:t>
                      </a:r>
                      <a:endParaRPr lang="en-US" sz="14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rowSpan="2">
                  <a:txBody>
                    <a:bodyPr/>
                    <a:lstStyle/>
                    <a:p>
                      <a:pPr algn="ctr"/>
                      <a:r>
                        <a:rPr lang="en-US" sz="1400" b="1" dirty="0" smtClean="0">
                          <a:solidFill>
                            <a:schemeClr val="bg1"/>
                          </a:solidFill>
                        </a:rPr>
                        <a:t>All</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gridSpan="3">
                  <a:txBody>
                    <a:bodyPr/>
                    <a:lstStyle/>
                    <a:p>
                      <a:pPr algn="ctr"/>
                      <a:r>
                        <a:rPr lang="en-US" sz="1400" b="1" dirty="0" smtClean="0">
                          <a:solidFill>
                            <a:schemeClr val="bg1"/>
                          </a:solidFill>
                        </a:rPr>
                        <a:t>Party ID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10000"/>
                  </a:ext>
                </a:extLst>
              </a:tr>
              <a:tr h="289731">
                <a:tc vMerge="1">
                  <a:txBody>
                    <a:bodyPr/>
                    <a:lstStyle/>
                    <a:p>
                      <a:endParaRPr lang="en-US" sz="1400" dirty="0"/>
                    </a:p>
                  </a:txBody>
                  <a:tcPr/>
                </a:tc>
                <a:tc vMerge="1">
                  <a:txBody>
                    <a:bodyPr/>
                    <a:lstStyle/>
                    <a:p>
                      <a:endParaRPr lang="en-US" sz="1400" dirty="0"/>
                    </a:p>
                  </a:txBody>
                  <a:tcPr/>
                </a:tc>
                <a:tc>
                  <a:txBody>
                    <a:bodyPr/>
                    <a:lstStyle/>
                    <a:p>
                      <a:pPr algn="ctr"/>
                      <a:r>
                        <a:rPr lang="en-US" sz="1400" b="1" dirty="0" smtClean="0">
                          <a:solidFill>
                            <a:schemeClr val="bg1"/>
                          </a:solidFill>
                        </a:rPr>
                        <a:t>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I</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R</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620852">
                <a:tc>
                  <a:txBody>
                    <a:bodyPr/>
                    <a:lstStyle/>
                    <a:p>
                      <a:r>
                        <a:rPr lang="en-US" sz="1800" b="1" dirty="0" smtClean="0"/>
                        <a:t>Availability of food in America</a:t>
                      </a:r>
                      <a:endParaRPr lang="en-US" sz="1800" b="1"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77</a:t>
                      </a:r>
                      <a:endParaRPr lang="en-US" sz="1800" b="1" dirty="0"/>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75</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73</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83</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extLst>
                  <a:ext uri="{0D108BD9-81ED-4DB2-BD59-A6C34878D82A}">
                    <a16:rowId xmlns:a16="http://schemas.microsoft.com/office/drawing/2014/main" val="10002"/>
                  </a:ext>
                </a:extLst>
              </a:tr>
              <a:tr h="620852">
                <a:tc>
                  <a:txBody>
                    <a:bodyPr/>
                    <a:lstStyle/>
                    <a:p>
                      <a:r>
                        <a:rPr lang="en-US" sz="1800" b="1" dirty="0" smtClean="0"/>
                        <a:t>Affordability</a:t>
                      </a:r>
                      <a:r>
                        <a:rPr lang="en-US" sz="1800" b="1" baseline="0" dirty="0" smtClean="0"/>
                        <a:t> of food in America</a:t>
                      </a:r>
                      <a:endParaRPr lang="en-US" sz="1800" b="1"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45</a:t>
                      </a:r>
                      <a:endParaRPr lang="en-US" sz="1800" b="1" dirty="0"/>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45</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43</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46</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extLst>
                  <a:ext uri="{0D108BD9-81ED-4DB2-BD59-A6C34878D82A}">
                    <a16:rowId xmlns:a16="http://schemas.microsoft.com/office/drawing/2014/main" val="10003"/>
                  </a:ext>
                </a:extLst>
              </a:tr>
              <a:tr h="620852">
                <a:tc>
                  <a:txBody>
                    <a:bodyPr/>
                    <a:lstStyle/>
                    <a:p>
                      <a:endParaRPr lang="en-US" sz="1800" b="1"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US" sz="1800" b="1" dirty="0"/>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r h="620852">
                <a:tc>
                  <a:txBody>
                    <a:bodyPr/>
                    <a:lstStyle/>
                    <a:p>
                      <a:r>
                        <a:rPr lang="en-US" sz="1800" b="1" dirty="0" smtClean="0"/>
                        <a:t>Availability of healthy food in America</a:t>
                      </a:r>
                      <a:endParaRPr lang="en-US" sz="1800" b="1"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62</a:t>
                      </a:r>
                      <a:endParaRPr lang="en-US" sz="1800" b="1" dirty="0"/>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54</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65</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72</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extLst>
                  <a:ext uri="{0D108BD9-81ED-4DB2-BD59-A6C34878D82A}">
                    <a16:rowId xmlns:a16="http://schemas.microsoft.com/office/drawing/2014/main" val="10005"/>
                  </a:ext>
                </a:extLst>
              </a:tr>
              <a:tr h="620852">
                <a:tc>
                  <a:txBody>
                    <a:bodyPr/>
                    <a:lstStyle/>
                    <a:p>
                      <a:r>
                        <a:rPr lang="en-US" sz="1800" b="1" dirty="0" smtClean="0"/>
                        <a:t>Affordability</a:t>
                      </a:r>
                      <a:r>
                        <a:rPr lang="en-US" sz="1800" b="1" baseline="0" dirty="0" smtClean="0"/>
                        <a:t> of healthy food in America</a:t>
                      </a:r>
                      <a:endParaRPr lang="en-US" sz="1800" b="1"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pPr algn="ctr"/>
                      <a:r>
                        <a:rPr lang="en-US" sz="1800" b="1" dirty="0" smtClean="0"/>
                        <a:t>39</a:t>
                      </a:r>
                      <a:endParaRPr lang="en-US" sz="1800" b="1" dirty="0"/>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35</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41</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45</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78037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Voters express the strongest concerns around the impacts of food to children and health.</a:t>
            </a:r>
            <a:endParaRPr lang="en-US" b="1" dirty="0"/>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5</a:t>
            </a:fld>
            <a:endParaRPr lang="en-US"/>
          </a:p>
        </p:txBody>
      </p:sp>
      <p:sp>
        <p:nvSpPr>
          <p:cNvPr id="5" name="TextBox 4"/>
          <p:cNvSpPr txBox="1"/>
          <p:nvPr/>
        </p:nvSpPr>
        <p:spPr>
          <a:xfrm>
            <a:off x="2002971" y="1480457"/>
            <a:ext cx="6604001" cy="522514"/>
          </a:xfrm>
          <a:prstGeom prst="rect">
            <a:avLst/>
          </a:prstGeom>
          <a:solidFill>
            <a:schemeClr val="bg1">
              <a:lumMod val="85000"/>
            </a:schemeClr>
          </a:solidFill>
        </p:spPr>
        <p:txBody>
          <a:bodyPr wrap="square" rtlCol="0" anchor="ctr">
            <a:noAutofit/>
          </a:bodyPr>
          <a:lstStyle/>
          <a:p>
            <a:pPr algn="ctr"/>
            <a:r>
              <a:rPr lang="en-US" sz="1400" b="1" dirty="0"/>
              <a:t>Does this raise very serious concerns, somewhat serious concerns, a little concern, or no concerns at all?</a:t>
            </a:r>
            <a:endParaRPr lang="en-US" b="1" dirty="0"/>
          </a:p>
        </p:txBody>
      </p:sp>
      <p:graphicFrame>
        <p:nvGraphicFramePr>
          <p:cNvPr id="9" name="Chart 8"/>
          <p:cNvGraphicFramePr/>
          <p:nvPr>
            <p:extLst>
              <p:ext uri="{D42A27DB-BD31-4B8C-83A1-F6EECF244321}">
                <p14:modId xmlns:p14="http://schemas.microsoft.com/office/powerpoint/2010/main" val="4120753332"/>
              </p:ext>
            </p:extLst>
          </p:nvPr>
        </p:nvGraphicFramePr>
        <p:xfrm>
          <a:off x="2002971" y="1846217"/>
          <a:ext cx="6604001" cy="43243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68267412"/>
              </p:ext>
            </p:extLst>
          </p:nvPr>
        </p:nvGraphicFramePr>
        <p:xfrm>
          <a:off x="8882379" y="1471340"/>
          <a:ext cx="1645920" cy="460248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tblGrid>
              <a:tr h="274320">
                <a:tc gridSpan="3">
                  <a:txBody>
                    <a:bodyPr/>
                    <a:lstStyle/>
                    <a:p>
                      <a:pPr algn="ctr"/>
                      <a:r>
                        <a:rPr lang="en-US" sz="1400" b="1" dirty="0" smtClean="0">
                          <a:solidFill>
                            <a:schemeClr val="bg1"/>
                          </a:solidFill>
                        </a:rPr>
                        <a:t>%</a:t>
                      </a:r>
                      <a:r>
                        <a:rPr lang="en-US" sz="1400" b="1" baseline="0" dirty="0" smtClean="0">
                          <a:solidFill>
                            <a:schemeClr val="bg1"/>
                          </a:solidFill>
                        </a:rPr>
                        <a:t> Very Serious</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10000"/>
                  </a:ext>
                </a:extLst>
              </a:tr>
              <a:tr h="124284">
                <a:tc>
                  <a:txBody>
                    <a:bodyPr/>
                    <a:lstStyle/>
                    <a:p>
                      <a:pPr algn="ctr"/>
                      <a:r>
                        <a:rPr lang="en-US" sz="1400" b="1" dirty="0" smtClean="0">
                          <a:solidFill>
                            <a:schemeClr val="bg1"/>
                          </a:solidFill>
                        </a:rPr>
                        <a:t>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I</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R</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1371600">
                <a:tc>
                  <a:txBody>
                    <a:bodyPr/>
                    <a:lstStyle/>
                    <a:p>
                      <a:pPr algn="ctr"/>
                      <a:r>
                        <a:rPr lang="en-US" sz="1800" b="1" dirty="0" smtClean="0"/>
                        <a:t>85</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83</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73</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extLst>
                  <a:ext uri="{0D108BD9-81ED-4DB2-BD59-A6C34878D82A}">
                    <a16:rowId xmlns:a16="http://schemas.microsoft.com/office/drawing/2014/main" val="10002"/>
                  </a:ext>
                </a:extLst>
              </a:tr>
              <a:tr h="1371600">
                <a:tc>
                  <a:txBody>
                    <a:bodyPr/>
                    <a:lstStyle/>
                    <a:p>
                      <a:pPr algn="ctr"/>
                      <a:r>
                        <a:rPr lang="en-US" sz="1800" b="1" dirty="0" smtClean="0"/>
                        <a:t>80</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80</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60</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extLst>
                  <a:ext uri="{0D108BD9-81ED-4DB2-BD59-A6C34878D82A}">
                    <a16:rowId xmlns:a16="http://schemas.microsoft.com/office/drawing/2014/main" val="10003"/>
                  </a:ext>
                </a:extLst>
              </a:tr>
              <a:tr h="1371600">
                <a:tc>
                  <a:txBody>
                    <a:bodyPr/>
                    <a:lstStyle/>
                    <a:p>
                      <a:pPr algn="ctr"/>
                      <a:r>
                        <a:rPr lang="en-US" sz="1800" b="1" dirty="0" smtClean="0"/>
                        <a:t>75</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67</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60</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4559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Voters also express strong concern around the influence of money in politics.</a:t>
            </a:r>
            <a:endParaRPr lang="en-US" b="1" dirty="0"/>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6</a:t>
            </a:fld>
            <a:endParaRPr lang="en-US"/>
          </a:p>
        </p:txBody>
      </p:sp>
      <p:graphicFrame>
        <p:nvGraphicFramePr>
          <p:cNvPr id="9" name="Chart 8"/>
          <p:cNvGraphicFramePr/>
          <p:nvPr>
            <p:extLst>
              <p:ext uri="{D42A27DB-BD31-4B8C-83A1-F6EECF244321}">
                <p14:modId xmlns:p14="http://schemas.microsoft.com/office/powerpoint/2010/main" val="857399783"/>
              </p:ext>
            </p:extLst>
          </p:nvPr>
        </p:nvGraphicFramePr>
        <p:xfrm>
          <a:off x="2002970" y="1971630"/>
          <a:ext cx="6604001" cy="432439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002971" y="1480457"/>
            <a:ext cx="6604001" cy="522514"/>
          </a:xfrm>
          <a:prstGeom prst="rect">
            <a:avLst/>
          </a:prstGeom>
          <a:solidFill>
            <a:schemeClr val="bg1">
              <a:lumMod val="85000"/>
            </a:schemeClr>
          </a:solidFill>
        </p:spPr>
        <p:txBody>
          <a:bodyPr wrap="square" rtlCol="0" anchor="ctr">
            <a:noAutofit/>
          </a:bodyPr>
          <a:lstStyle/>
          <a:p>
            <a:pPr algn="ctr"/>
            <a:r>
              <a:rPr lang="en-US" sz="1400" b="1" dirty="0"/>
              <a:t>Does this raise very serious concerns, somewhat serious concerns, a little concern, or no concerns at all?</a:t>
            </a:r>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2219359038"/>
              </p:ext>
            </p:extLst>
          </p:nvPr>
        </p:nvGraphicFramePr>
        <p:xfrm>
          <a:off x="8882379" y="1630993"/>
          <a:ext cx="1645920" cy="451104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tblGrid>
              <a:tr h="274320">
                <a:tc gridSpan="3">
                  <a:txBody>
                    <a:bodyPr/>
                    <a:lstStyle/>
                    <a:p>
                      <a:pPr algn="ctr"/>
                      <a:r>
                        <a:rPr lang="en-US" sz="1400" b="1" dirty="0" smtClean="0">
                          <a:solidFill>
                            <a:schemeClr val="bg1"/>
                          </a:solidFill>
                        </a:rPr>
                        <a:t>%</a:t>
                      </a:r>
                      <a:r>
                        <a:rPr lang="en-US" sz="1400" b="1" baseline="0" dirty="0" smtClean="0">
                          <a:solidFill>
                            <a:schemeClr val="bg1"/>
                          </a:solidFill>
                        </a:rPr>
                        <a:t> Very Serious</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10000"/>
                  </a:ext>
                </a:extLst>
              </a:tr>
              <a:tr h="124284">
                <a:tc>
                  <a:txBody>
                    <a:bodyPr/>
                    <a:lstStyle/>
                    <a:p>
                      <a:pPr algn="ctr"/>
                      <a:r>
                        <a:rPr lang="en-US" sz="1400" b="1" dirty="0" smtClean="0">
                          <a:solidFill>
                            <a:schemeClr val="bg1"/>
                          </a:solidFill>
                        </a:rPr>
                        <a:t>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I</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R</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1005840">
                <a:tc>
                  <a:txBody>
                    <a:bodyPr/>
                    <a:lstStyle/>
                    <a:p>
                      <a:pPr algn="ctr"/>
                      <a:r>
                        <a:rPr lang="en-US" sz="1800" b="1" dirty="0" smtClean="0"/>
                        <a:t>58</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55</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45</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extLst>
                  <a:ext uri="{0D108BD9-81ED-4DB2-BD59-A6C34878D82A}">
                    <a16:rowId xmlns:a16="http://schemas.microsoft.com/office/drawing/2014/main" val="10002"/>
                  </a:ext>
                </a:extLst>
              </a:tr>
              <a:tr h="1005840">
                <a:tc>
                  <a:txBody>
                    <a:bodyPr/>
                    <a:lstStyle/>
                    <a:p>
                      <a:pPr algn="ctr"/>
                      <a:r>
                        <a:rPr lang="en-US" sz="1800" b="1" dirty="0" smtClean="0"/>
                        <a:t>48</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60</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44</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extLst>
                  <a:ext uri="{0D108BD9-81ED-4DB2-BD59-A6C34878D82A}">
                    <a16:rowId xmlns:a16="http://schemas.microsoft.com/office/drawing/2014/main" val="10003"/>
                  </a:ext>
                </a:extLst>
              </a:tr>
              <a:tr h="1005840">
                <a:tc>
                  <a:txBody>
                    <a:bodyPr/>
                    <a:lstStyle/>
                    <a:p>
                      <a:pPr algn="ctr"/>
                      <a:r>
                        <a:rPr lang="en-US" sz="1800" b="1" dirty="0" smtClean="0"/>
                        <a:t>61</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48</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tc>
                  <a:txBody>
                    <a:bodyPr/>
                    <a:lstStyle/>
                    <a:p>
                      <a:pPr algn="ctr"/>
                      <a:r>
                        <a:rPr lang="en-US" sz="1800" b="1" dirty="0" smtClean="0"/>
                        <a:t>34</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25000"/>
                      </a:srgbClr>
                    </a:solidFill>
                  </a:tcPr>
                </a:tc>
                <a:extLst>
                  <a:ext uri="{0D108BD9-81ED-4DB2-BD59-A6C34878D82A}">
                    <a16:rowId xmlns:a16="http://schemas.microsoft.com/office/drawing/2014/main" val="10004"/>
                  </a:ext>
                </a:extLst>
              </a:tr>
              <a:tr h="1005840">
                <a:tc>
                  <a:txBody>
                    <a:bodyPr/>
                    <a:lstStyle/>
                    <a:p>
                      <a:pPr algn="ctr"/>
                      <a:r>
                        <a:rPr lang="en-US" sz="1800" b="1" dirty="0" smtClean="0"/>
                        <a:t>58</a:t>
                      </a:r>
                      <a:endParaRPr lang="en-US" sz="1800" b="1"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58</a:t>
                      </a:r>
                      <a:endParaRPr lang="en-US" sz="1800" b="1"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800" b="1" dirty="0" smtClean="0"/>
                        <a:t>30</a:t>
                      </a:r>
                      <a:endParaRPr lang="en-US" sz="1800" b="1"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11453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971" y="228601"/>
            <a:ext cx="8229599" cy="1058863"/>
          </a:xfrm>
        </p:spPr>
        <p:txBody>
          <a:bodyPr/>
          <a:lstStyle/>
          <a:p>
            <a:pPr algn="ctr"/>
            <a:r>
              <a:rPr lang="en-US" sz="2400" b="1" dirty="0"/>
              <a:t>Voters favor limiting subsidies to the largest farm businesses and overwhelmingly favor incentives to encourage sustainable farming practices that protect the environment.</a:t>
            </a:r>
            <a:endParaRPr lang="en-US" sz="2400" b="1" dirty="0"/>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7</a:t>
            </a:fld>
            <a:endParaRPr lang="en-US"/>
          </a:p>
        </p:txBody>
      </p:sp>
      <p:sp>
        <p:nvSpPr>
          <p:cNvPr id="5" name="TextBox 4"/>
          <p:cNvSpPr txBox="1"/>
          <p:nvPr/>
        </p:nvSpPr>
        <p:spPr>
          <a:xfrm>
            <a:off x="2002970" y="1480457"/>
            <a:ext cx="4023360" cy="640080"/>
          </a:xfrm>
          <a:prstGeom prst="rect">
            <a:avLst/>
          </a:prstGeom>
          <a:solidFill>
            <a:schemeClr val="bg1">
              <a:lumMod val="85000"/>
            </a:schemeClr>
          </a:solidFill>
        </p:spPr>
        <p:txBody>
          <a:bodyPr wrap="square" rtlCol="0" anchor="ctr">
            <a:noAutofit/>
          </a:bodyPr>
          <a:lstStyle/>
          <a:p>
            <a:pPr algn="ctr"/>
            <a:r>
              <a:rPr lang="en-US" sz="1400" b="1" dirty="0"/>
              <a:t>Do you favor or oppose limits on government subsidies to the largest farm businesses?</a:t>
            </a:r>
            <a:endParaRPr lang="en-US" b="1" dirty="0"/>
          </a:p>
        </p:txBody>
      </p:sp>
      <p:graphicFrame>
        <p:nvGraphicFramePr>
          <p:cNvPr id="8" name="Chart 7"/>
          <p:cNvGraphicFramePr/>
          <p:nvPr/>
        </p:nvGraphicFramePr>
        <p:xfrm>
          <a:off x="2002970" y="2039210"/>
          <a:ext cx="8229600" cy="396970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209210" y="1480457"/>
            <a:ext cx="4023360" cy="640080"/>
          </a:xfrm>
          <a:prstGeom prst="rect">
            <a:avLst/>
          </a:prstGeom>
          <a:solidFill>
            <a:schemeClr val="bg1">
              <a:lumMod val="85000"/>
            </a:schemeClr>
          </a:solidFill>
        </p:spPr>
        <p:txBody>
          <a:bodyPr wrap="square" rtlCol="0" anchor="ctr">
            <a:noAutofit/>
          </a:bodyPr>
          <a:lstStyle/>
          <a:p>
            <a:pPr algn="ctr"/>
            <a:r>
              <a:rPr lang="en-US" sz="1400" b="1" dirty="0"/>
              <a:t>Do you favor or oppose government incentives to encourage sustainable farming practices that protect the environment?</a:t>
            </a:r>
            <a:endParaRPr lang="en-US" b="1" dirty="0"/>
          </a:p>
        </p:txBody>
      </p:sp>
      <p:cxnSp>
        <p:nvCxnSpPr>
          <p:cNvPr id="11" name="Straight Connector 10"/>
          <p:cNvCxnSpPr/>
          <p:nvPr/>
        </p:nvCxnSpPr>
        <p:spPr bwMode="auto">
          <a:xfrm>
            <a:off x="6117770" y="1480457"/>
            <a:ext cx="0" cy="4572000"/>
          </a:xfrm>
          <a:prstGeom prst="line">
            <a:avLst/>
          </a:prstGeom>
          <a:solidFill>
            <a:srgbClr val="EAEAEA"/>
          </a:solidFill>
          <a:ln w="317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p:cNvGraphicFramePr>
            <a:graphicFrameLocks noGrp="1"/>
          </p:cNvGraphicFramePr>
          <p:nvPr>
            <p:extLst>
              <p:ext uri="{D42A27DB-BD31-4B8C-83A1-F6EECF244321}">
                <p14:modId xmlns:p14="http://schemas.microsoft.com/office/powerpoint/2010/main" val="1066231412"/>
              </p:ext>
            </p:extLst>
          </p:nvPr>
        </p:nvGraphicFramePr>
        <p:xfrm>
          <a:off x="3634376" y="2182906"/>
          <a:ext cx="2377440" cy="1240589"/>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0000"/>
                    </a:ext>
                  </a:extLst>
                </a:gridCol>
                <a:gridCol w="36576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tblGrid>
              <a:tr h="237053">
                <a:tc rowSpan="2">
                  <a:txBody>
                    <a:bodyPr/>
                    <a:lstStyle/>
                    <a:p>
                      <a:pPr algn="ctr"/>
                      <a:endParaRPr lang="en-US" sz="14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3">
                  <a:txBody>
                    <a:bodyPr/>
                    <a:lstStyle/>
                    <a:p>
                      <a:pPr algn="ctr"/>
                      <a:r>
                        <a:rPr lang="en-US" sz="1400" b="1" dirty="0" smtClean="0">
                          <a:solidFill>
                            <a:schemeClr val="bg1"/>
                          </a:solidFill>
                        </a:rPr>
                        <a:t>Party ID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10000"/>
                  </a:ext>
                </a:extLst>
              </a:tr>
              <a:tr h="0">
                <a:tc vMerge="1">
                  <a:txBody>
                    <a:bodyPr/>
                    <a:lstStyle/>
                    <a:p>
                      <a:endParaRPr lang="en-US" sz="1400" dirty="0"/>
                    </a:p>
                  </a:txBody>
                  <a:tcPr/>
                </a:tc>
                <a:tc>
                  <a:txBody>
                    <a:bodyPr/>
                    <a:lstStyle/>
                    <a:p>
                      <a:pPr algn="ctr"/>
                      <a:r>
                        <a:rPr lang="en-US" sz="1400" b="1" dirty="0" smtClean="0">
                          <a:solidFill>
                            <a:schemeClr val="bg1"/>
                          </a:solidFill>
                        </a:rPr>
                        <a:t>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I</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R</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395088">
                <a:tc>
                  <a:txBody>
                    <a:bodyPr/>
                    <a:lstStyle/>
                    <a:p>
                      <a:r>
                        <a:rPr lang="en-US" sz="1600" dirty="0" smtClean="0"/>
                        <a:t>Total Favor</a:t>
                      </a:r>
                      <a:endParaRPr lang="en-US" sz="16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600" dirty="0" smtClean="0"/>
                        <a:t>49</a:t>
                      </a:r>
                      <a:endParaRPr lang="en-US" sz="1600"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600" dirty="0" smtClean="0"/>
                        <a:t>53</a:t>
                      </a:r>
                      <a:endParaRPr lang="en-US" sz="16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600" dirty="0" smtClean="0"/>
                        <a:t>50</a:t>
                      </a:r>
                      <a:endParaRPr lang="en-US" sz="1600"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extLst>
                  <a:ext uri="{0D108BD9-81ED-4DB2-BD59-A6C34878D82A}">
                    <a16:rowId xmlns:a16="http://schemas.microsoft.com/office/drawing/2014/main" val="10002"/>
                  </a:ext>
                </a:extLst>
              </a:tr>
              <a:tr h="395088">
                <a:tc>
                  <a:txBody>
                    <a:bodyPr/>
                    <a:lstStyle/>
                    <a:p>
                      <a:r>
                        <a:rPr lang="en-US" sz="1600" dirty="0" smtClean="0"/>
                        <a:t>Total Oppose</a:t>
                      </a:r>
                      <a:endParaRPr lang="en-US" sz="16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tc>
                  <a:txBody>
                    <a:bodyPr/>
                    <a:lstStyle/>
                    <a:p>
                      <a:pPr algn="ctr"/>
                      <a:r>
                        <a:rPr lang="en-US" sz="1600" dirty="0" smtClean="0"/>
                        <a:t>34</a:t>
                      </a:r>
                      <a:endParaRPr lang="en-US" sz="1600"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tc>
                  <a:txBody>
                    <a:bodyPr/>
                    <a:lstStyle/>
                    <a:p>
                      <a:pPr algn="ctr"/>
                      <a:r>
                        <a:rPr lang="en-US" sz="1600" dirty="0" smtClean="0"/>
                        <a:t>34</a:t>
                      </a:r>
                      <a:endParaRPr lang="en-US" sz="16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tc>
                  <a:txBody>
                    <a:bodyPr/>
                    <a:lstStyle/>
                    <a:p>
                      <a:pPr algn="ctr"/>
                      <a:r>
                        <a:rPr lang="en-US" sz="1600" dirty="0" smtClean="0"/>
                        <a:t>40</a:t>
                      </a:r>
                      <a:endParaRPr lang="en-US" sz="1600"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extLst>
                  <a:ext uri="{0D108BD9-81ED-4DB2-BD59-A6C34878D82A}">
                    <a16:rowId xmlns:a16="http://schemas.microsoft.com/office/drawing/2014/main" val="10003"/>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119794333"/>
              </p:ext>
            </p:extLst>
          </p:nvPr>
        </p:nvGraphicFramePr>
        <p:xfrm>
          <a:off x="7855130" y="2182906"/>
          <a:ext cx="2377440" cy="1240589"/>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0000"/>
                    </a:ext>
                  </a:extLst>
                </a:gridCol>
                <a:gridCol w="36576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tblGrid>
              <a:tr h="237053">
                <a:tc rowSpan="2">
                  <a:txBody>
                    <a:bodyPr/>
                    <a:lstStyle/>
                    <a:p>
                      <a:pPr algn="ctr"/>
                      <a:endParaRPr lang="en-US" sz="1400" b="1"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3">
                  <a:txBody>
                    <a:bodyPr/>
                    <a:lstStyle/>
                    <a:p>
                      <a:pPr algn="ctr"/>
                      <a:r>
                        <a:rPr lang="en-US" sz="1400" b="1" dirty="0" smtClean="0">
                          <a:solidFill>
                            <a:schemeClr val="bg1"/>
                          </a:solidFill>
                        </a:rPr>
                        <a:t>Party ID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10000"/>
                  </a:ext>
                </a:extLst>
              </a:tr>
              <a:tr h="0">
                <a:tc vMerge="1">
                  <a:txBody>
                    <a:bodyPr/>
                    <a:lstStyle/>
                    <a:p>
                      <a:endParaRPr lang="en-US" sz="1400" dirty="0"/>
                    </a:p>
                  </a:txBody>
                  <a:tcPr/>
                </a:tc>
                <a:tc>
                  <a:txBody>
                    <a:bodyPr/>
                    <a:lstStyle/>
                    <a:p>
                      <a:pPr algn="ctr"/>
                      <a:r>
                        <a:rPr lang="en-US" sz="1400" b="1" dirty="0" smtClean="0">
                          <a:solidFill>
                            <a:schemeClr val="bg1"/>
                          </a:solidFill>
                        </a:rPr>
                        <a:t>D</a:t>
                      </a:r>
                      <a:endParaRPr lang="en-US" sz="1400" b="1" dirty="0">
                        <a:solidFill>
                          <a:schemeClr val="bg1"/>
                        </a:solidFill>
                      </a:endParaRPr>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I</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pPr algn="ctr"/>
                      <a:r>
                        <a:rPr lang="en-US" sz="1400" b="1" dirty="0" smtClean="0">
                          <a:solidFill>
                            <a:schemeClr val="bg1"/>
                          </a:solidFill>
                        </a:rPr>
                        <a:t>R</a:t>
                      </a:r>
                      <a:endParaRPr lang="en-US" sz="1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395088">
                <a:tc>
                  <a:txBody>
                    <a:bodyPr/>
                    <a:lstStyle/>
                    <a:p>
                      <a:r>
                        <a:rPr lang="en-US" sz="1600" dirty="0" smtClean="0"/>
                        <a:t>Total Favor</a:t>
                      </a:r>
                      <a:endParaRPr lang="en-US" sz="16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600" dirty="0" smtClean="0"/>
                        <a:t>85</a:t>
                      </a:r>
                      <a:endParaRPr lang="en-US" sz="1600"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600" dirty="0" smtClean="0"/>
                        <a:t>77</a:t>
                      </a:r>
                      <a:endParaRPr lang="en-US" sz="16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pPr algn="ctr"/>
                      <a:r>
                        <a:rPr lang="en-US" sz="1600" dirty="0" smtClean="0"/>
                        <a:t>62</a:t>
                      </a:r>
                      <a:endParaRPr lang="en-US" sz="1600"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extLst>
                  <a:ext uri="{0D108BD9-81ED-4DB2-BD59-A6C34878D82A}">
                    <a16:rowId xmlns:a16="http://schemas.microsoft.com/office/drawing/2014/main" val="10002"/>
                  </a:ext>
                </a:extLst>
              </a:tr>
              <a:tr h="395088">
                <a:tc>
                  <a:txBody>
                    <a:bodyPr/>
                    <a:lstStyle/>
                    <a:p>
                      <a:r>
                        <a:rPr lang="en-US" sz="1600" dirty="0" smtClean="0"/>
                        <a:t>Total Oppose</a:t>
                      </a:r>
                      <a:endParaRPr lang="en-US" sz="16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tc>
                  <a:txBody>
                    <a:bodyPr/>
                    <a:lstStyle/>
                    <a:p>
                      <a:pPr algn="ctr"/>
                      <a:r>
                        <a:rPr lang="en-US" sz="1600" dirty="0" smtClean="0"/>
                        <a:t>8</a:t>
                      </a:r>
                      <a:endParaRPr lang="en-US" sz="1600" dirty="0"/>
                    </a:p>
                  </a:txBody>
                  <a:tcPr marL="0" marR="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tc>
                  <a:txBody>
                    <a:bodyPr/>
                    <a:lstStyle/>
                    <a:p>
                      <a:pPr algn="ctr"/>
                      <a:r>
                        <a:rPr lang="en-US" sz="1600" dirty="0" smtClean="0"/>
                        <a:t>13</a:t>
                      </a:r>
                      <a:endParaRPr lang="en-US" sz="16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tc>
                  <a:txBody>
                    <a:bodyPr/>
                    <a:lstStyle/>
                    <a:p>
                      <a:pPr algn="ctr"/>
                      <a:r>
                        <a:rPr lang="en-US" sz="1600" dirty="0" smtClean="0"/>
                        <a:t>32</a:t>
                      </a:r>
                      <a:endParaRPr lang="en-US" sz="1600" dirty="0"/>
                    </a:p>
                  </a:txBody>
                  <a:tcPr marL="0" marR="0" marT="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8700">
                        <a:alpha val="50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68939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Messaging focused on re-setting the goals of our food system – from profit to health – finds overwhelming agreement.</a:t>
            </a:r>
            <a:endParaRPr lang="en-US" b="1" dirty="0"/>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8</a:t>
            </a:fld>
            <a:endParaRPr lang="en-US"/>
          </a:p>
        </p:txBody>
      </p:sp>
      <p:sp>
        <p:nvSpPr>
          <p:cNvPr id="5" name="TextBox 4"/>
          <p:cNvSpPr txBox="1"/>
          <p:nvPr/>
        </p:nvSpPr>
        <p:spPr>
          <a:xfrm>
            <a:off x="2002970" y="1480457"/>
            <a:ext cx="8229600" cy="365760"/>
          </a:xfrm>
          <a:prstGeom prst="rect">
            <a:avLst/>
          </a:prstGeom>
          <a:solidFill>
            <a:schemeClr val="bg1">
              <a:lumMod val="85000"/>
            </a:schemeClr>
          </a:solidFill>
        </p:spPr>
        <p:txBody>
          <a:bodyPr wrap="square" rtlCol="0" anchor="ctr">
            <a:noAutofit/>
          </a:bodyPr>
          <a:lstStyle/>
          <a:p>
            <a:pPr algn="ctr"/>
            <a:r>
              <a:rPr lang="en-US" sz="1400" b="1" dirty="0"/>
              <a:t>How convincing do you find this statement?</a:t>
            </a:r>
            <a:endParaRPr lang="en-US" b="1" dirty="0"/>
          </a:p>
        </p:txBody>
      </p:sp>
      <p:sp>
        <p:nvSpPr>
          <p:cNvPr id="3" name="Rectangle 2"/>
          <p:cNvSpPr/>
          <p:nvPr/>
        </p:nvSpPr>
        <p:spPr>
          <a:xfrm>
            <a:off x="2002971" y="2039212"/>
            <a:ext cx="4064001" cy="4031873"/>
          </a:xfrm>
          <a:prstGeom prst="rect">
            <a:avLst/>
          </a:prstGeom>
          <a:solidFill>
            <a:srgbClr val="0070C0"/>
          </a:solidFill>
        </p:spPr>
        <p:txBody>
          <a:bodyPr wrap="square">
            <a:spAutoFit/>
          </a:bodyPr>
          <a:lstStyle/>
          <a:p>
            <a:r>
              <a:rPr lang="en-US" sz="1600" b="1" dirty="0">
                <a:solidFill>
                  <a:schemeClr val="bg1"/>
                </a:solidFill>
                <a:latin typeface="Arial" panose="020B0604020202020204" pitchFamily="34" charset="0"/>
                <a:ea typeface="Calibri" panose="020F0502020204030204" pitchFamily="34" charset="0"/>
              </a:rPr>
              <a:t>Our current food policy isn’t focused on our health, it is focused on money. We put profits before our health and continue subsidies that help keep junk food cheap and drive up chronic health problems, like obesity, diabetes, and even cancer. The goal of our food system should be to produce healthy, affordable food that is accessible for all Americans, that protects our health, our workers and our environment, provide humane treatment of animals, and that will protect our local farmers and keep them farming their land. We need policies that recognize that healthy food is a necessity, not a privilege.</a:t>
            </a:r>
            <a:endParaRPr lang="en-US" sz="1600" b="1" dirty="0">
              <a:solidFill>
                <a:schemeClr val="bg1"/>
              </a:solidFill>
            </a:endParaRPr>
          </a:p>
        </p:txBody>
      </p:sp>
      <p:graphicFrame>
        <p:nvGraphicFramePr>
          <p:cNvPr id="13" name="Chart 12"/>
          <p:cNvGraphicFramePr/>
          <p:nvPr>
            <p:extLst>
              <p:ext uri="{D42A27DB-BD31-4B8C-83A1-F6EECF244321}">
                <p14:modId xmlns:p14="http://schemas.microsoft.com/office/powerpoint/2010/main" val="2459870259"/>
              </p:ext>
            </p:extLst>
          </p:nvPr>
        </p:nvGraphicFramePr>
        <p:xfrm>
          <a:off x="6066971" y="1853428"/>
          <a:ext cx="4310744" cy="4666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202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1930400" y="3308644"/>
            <a:ext cx="4207330" cy="276999"/>
          </a:xfrm>
          <a:prstGeom prst="rect">
            <a:avLst/>
          </a:prstGeom>
          <a:solidFill>
            <a:srgbClr val="EAEAEA"/>
          </a:solidFill>
          <a:ln w="317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1" compatLnSpc="1">
            <a:prstTxWarp prst="textNoShape">
              <a:avLst/>
            </a:prstTxWarp>
            <a:spAutoFit/>
          </a:bodyPr>
          <a:lstStyle/>
          <a:p>
            <a:pPr algn="r" eaLnBrk="1" hangingPunct="1"/>
            <a:endParaRPr lang="en-US"/>
          </a:p>
        </p:txBody>
      </p:sp>
      <p:sp>
        <p:nvSpPr>
          <p:cNvPr id="8" name="Rectangle 7"/>
          <p:cNvSpPr/>
          <p:nvPr/>
        </p:nvSpPr>
        <p:spPr bwMode="auto">
          <a:xfrm>
            <a:off x="6137730" y="4392430"/>
            <a:ext cx="4207330" cy="276999"/>
          </a:xfrm>
          <a:prstGeom prst="rect">
            <a:avLst/>
          </a:prstGeom>
          <a:solidFill>
            <a:srgbClr val="EAEAEA"/>
          </a:solidFill>
          <a:ln w="317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1" compatLnSpc="1">
            <a:prstTxWarp prst="textNoShape">
              <a:avLst/>
            </a:prstTxWarp>
            <a:spAutoFit/>
          </a:bodyPr>
          <a:lstStyle/>
          <a:p>
            <a:pPr algn="r" eaLnBrk="1" hangingPunct="1"/>
            <a:endParaRPr lang="en-US"/>
          </a:p>
        </p:txBody>
      </p:sp>
      <p:sp>
        <p:nvSpPr>
          <p:cNvPr id="2" name="Title 1"/>
          <p:cNvSpPr>
            <a:spLocks noGrp="1"/>
          </p:cNvSpPr>
          <p:nvPr>
            <p:ph type="title"/>
          </p:nvPr>
        </p:nvSpPr>
        <p:spPr/>
        <p:txBody>
          <a:bodyPr/>
          <a:lstStyle/>
          <a:p>
            <a:pPr algn="ctr"/>
            <a:r>
              <a:rPr lang="en-US" b="1" dirty="0" smtClean="0"/>
              <a:t>All voters find this messaging convincing, particularly Latinos, women, younger voters, and Democrats</a:t>
            </a:r>
            <a:r>
              <a:rPr lang="en-US" b="1" dirty="0"/>
              <a:t>.</a:t>
            </a:r>
          </a:p>
        </p:txBody>
      </p:sp>
      <p:sp>
        <p:nvSpPr>
          <p:cNvPr id="4" name="Footer Placeholder 3"/>
          <p:cNvSpPr>
            <a:spLocks noGrp="1"/>
          </p:cNvSpPr>
          <p:nvPr>
            <p:ph type="ftr" sz="quarter" idx="10"/>
          </p:nvPr>
        </p:nvSpPr>
        <p:spPr/>
        <p:txBody>
          <a:bodyPr/>
          <a:lstStyle/>
          <a:p>
            <a:pPr>
              <a:defRPr/>
            </a:pPr>
            <a:fld id="{340461E3-7B9E-4351-B40E-2D3B91532352}" type="slidenum">
              <a:rPr lang="en-US" smtClean="0"/>
              <a:pPr>
                <a:defRPr/>
              </a:pPr>
              <a:t>9</a:t>
            </a:fld>
            <a:endParaRPr lang="en-US"/>
          </a:p>
        </p:txBody>
      </p:sp>
      <p:sp>
        <p:nvSpPr>
          <p:cNvPr id="5" name="TextBox 4"/>
          <p:cNvSpPr txBox="1"/>
          <p:nvPr/>
        </p:nvSpPr>
        <p:spPr>
          <a:xfrm>
            <a:off x="2002970" y="1480457"/>
            <a:ext cx="8229600" cy="365760"/>
          </a:xfrm>
          <a:prstGeom prst="rect">
            <a:avLst/>
          </a:prstGeom>
          <a:solidFill>
            <a:schemeClr val="bg1">
              <a:lumMod val="85000"/>
            </a:schemeClr>
          </a:solidFill>
        </p:spPr>
        <p:txBody>
          <a:bodyPr wrap="square" rtlCol="0" anchor="ctr">
            <a:noAutofit/>
          </a:bodyPr>
          <a:lstStyle/>
          <a:p>
            <a:pPr algn="ctr"/>
            <a:r>
              <a:rPr lang="en-US" sz="1400" b="1" dirty="0"/>
              <a:t>How convincing do you find this statement?</a:t>
            </a:r>
            <a:endParaRPr lang="en-US" b="1" dirty="0"/>
          </a:p>
        </p:txBody>
      </p:sp>
      <p:graphicFrame>
        <p:nvGraphicFramePr>
          <p:cNvPr id="10" name="Chart 9"/>
          <p:cNvGraphicFramePr/>
          <p:nvPr>
            <p:extLst>
              <p:ext uri="{D42A27DB-BD31-4B8C-83A1-F6EECF244321}">
                <p14:modId xmlns:p14="http://schemas.microsoft.com/office/powerpoint/2010/main" val="3642991402"/>
              </p:ext>
            </p:extLst>
          </p:nvPr>
        </p:nvGraphicFramePr>
        <p:xfrm>
          <a:off x="1930400" y="1846217"/>
          <a:ext cx="4114800" cy="43243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2550531756"/>
              </p:ext>
            </p:extLst>
          </p:nvPr>
        </p:nvGraphicFramePr>
        <p:xfrm>
          <a:off x="6137730" y="1846217"/>
          <a:ext cx="4114800" cy="4324396"/>
        </p:xfrm>
        <a:graphic>
          <a:graphicData uri="http://schemas.openxmlformats.org/drawingml/2006/chart">
            <c:chart xmlns:c="http://schemas.openxmlformats.org/drawingml/2006/chart" xmlns:r="http://schemas.openxmlformats.org/officeDocument/2006/relationships" r:id="rId3"/>
          </a:graphicData>
        </a:graphic>
      </p:graphicFrame>
      <p:sp>
        <p:nvSpPr>
          <p:cNvPr id="11" name="Donut 10"/>
          <p:cNvSpPr/>
          <p:nvPr/>
        </p:nvSpPr>
        <p:spPr bwMode="auto">
          <a:xfrm>
            <a:off x="5666921" y="3808794"/>
            <a:ext cx="457200" cy="389513"/>
          </a:xfrm>
          <a:prstGeom prst="donut">
            <a:avLst>
              <a:gd name="adj" fmla="val 6664"/>
            </a:avLst>
          </a:prstGeom>
          <a:solidFill>
            <a:srgbClr val="C00000"/>
          </a:solidFill>
          <a:ln w="31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pPr algn="r" eaLnBrk="1" hangingPunct="1"/>
            <a:endParaRPr lang="en-US"/>
          </a:p>
        </p:txBody>
      </p:sp>
      <p:sp>
        <p:nvSpPr>
          <p:cNvPr id="12" name="Donut 11"/>
          <p:cNvSpPr/>
          <p:nvPr/>
        </p:nvSpPr>
        <p:spPr bwMode="auto">
          <a:xfrm>
            <a:off x="5650596" y="4377323"/>
            <a:ext cx="457200" cy="389513"/>
          </a:xfrm>
          <a:prstGeom prst="donut">
            <a:avLst>
              <a:gd name="adj" fmla="val 6664"/>
            </a:avLst>
          </a:prstGeom>
          <a:solidFill>
            <a:srgbClr val="C00000"/>
          </a:solidFill>
          <a:ln w="31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pPr algn="r" eaLnBrk="1" hangingPunct="1"/>
            <a:endParaRPr lang="en-US"/>
          </a:p>
        </p:txBody>
      </p:sp>
      <p:sp>
        <p:nvSpPr>
          <p:cNvPr id="13" name="Donut 12"/>
          <p:cNvSpPr/>
          <p:nvPr/>
        </p:nvSpPr>
        <p:spPr bwMode="auto">
          <a:xfrm>
            <a:off x="9776052" y="3233088"/>
            <a:ext cx="457200" cy="389513"/>
          </a:xfrm>
          <a:prstGeom prst="donut">
            <a:avLst>
              <a:gd name="adj" fmla="val 6664"/>
            </a:avLst>
          </a:prstGeom>
          <a:solidFill>
            <a:srgbClr val="C00000"/>
          </a:solidFill>
          <a:ln w="31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pPr algn="r" eaLnBrk="1" hangingPunct="1"/>
            <a:endParaRPr lang="en-US"/>
          </a:p>
        </p:txBody>
      </p:sp>
      <p:sp>
        <p:nvSpPr>
          <p:cNvPr id="14" name="Donut 13"/>
          <p:cNvSpPr/>
          <p:nvPr/>
        </p:nvSpPr>
        <p:spPr bwMode="auto">
          <a:xfrm>
            <a:off x="9671051" y="2658912"/>
            <a:ext cx="457200" cy="389513"/>
          </a:xfrm>
          <a:prstGeom prst="donut">
            <a:avLst>
              <a:gd name="adj" fmla="val 6664"/>
            </a:avLst>
          </a:prstGeom>
          <a:solidFill>
            <a:srgbClr val="C00000"/>
          </a:solidFill>
          <a:ln w="31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pPr algn="r" eaLnBrk="1" hangingPunct="1"/>
            <a:endParaRPr lang="en-US"/>
          </a:p>
        </p:txBody>
      </p:sp>
    </p:spTree>
    <p:extLst>
      <p:ext uri="{BB962C8B-B14F-4D97-AF65-F5344CB8AC3E}">
        <p14:creationId xmlns:p14="http://schemas.microsoft.com/office/powerpoint/2010/main" val="2588241251"/>
      </p:ext>
    </p:extLst>
  </p:cSld>
  <p:clrMapOvr>
    <a:masterClrMapping/>
  </p:clrMapOvr>
</p:sld>
</file>

<file path=ppt/theme/theme1.xml><?xml version="1.0" encoding="utf-8"?>
<a:theme xmlns:a="http://schemas.openxmlformats.org/drawingml/2006/main" name="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21989</TotalTime>
  <Words>793</Words>
  <Application>Microsoft Office PowerPoint</Application>
  <PresentationFormat>Widescreen</PresentationFormat>
  <Paragraphs>160</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vt:lpstr>
      <vt:lpstr>MS Mincho</vt:lpstr>
      <vt:lpstr>Times New Roman</vt:lpstr>
      <vt:lpstr>tiled watermark</vt:lpstr>
      <vt:lpstr>PowerPoint Presentation</vt:lpstr>
      <vt:lpstr>Focus group participants understand there is a problem and want change.</vt:lpstr>
      <vt:lpstr>Voters give high marks for the availability of food in America, but affordability, particularly for healthy food lags behind. </vt:lpstr>
      <vt:lpstr>Voters across party lines rate the affordability of food/healthy food significantly lower than availability. </vt:lpstr>
      <vt:lpstr>Voters express the strongest concerns around the impacts of food to children and health.</vt:lpstr>
      <vt:lpstr>Voters also express strong concern around the influence of money in politics.</vt:lpstr>
      <vt:lpstr>Voters favor limiting subsidies to the largest farm businesses and overwhelmingly favor incentives to encourage sustainable farming practices that protect the environment.</vt:lpstr>
      <vt:lpstr>Messaging focused on re-setting the goals of our food system – from profit to health – finds overwhelming agreement.</vt:lpstr>
      <vt:lpstr>All voters find this messaging convincing, particularly Latinos, women, younger voters, and Democrats.</vt:lpstr>
      <vt:lpstr>Methodology</vt:lpstr>
      <vt:lpstr>PowerPoint Presentation</vt:lpstr>
    </vt:vector>
  </TitlesOfParts>
  <Company>Lake Research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kpoindexter</dc:creator>
  <cp:lastModifiedBy>Djad Aloui</cp:lastModifiedBy>
  <cp:revision>545</cp:revision>
  <cp:lastPrinted>2014-12-16T16:22:45Z</cp:lastPrinted>
  <dcterms:created xsi:type="dcterms:W3CDTF">2009-05-04T20:18:43Z</dcterms:created>
  <dcterms:modified xsi:type="dcterms:W3CDTF">2016-04-06T12:58:53Z</dcterms:modified>
</cp:coreProperties>
</file>