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4" r:id="rId5"/>
    <p:sldId id="259" r:id="rId6"/>
    <p:sldId id="257" r:id="rId7"/>
    <p:sldId id="263" r:id="rId8"/>
    <p:sldId id="265" r:id="rId9"/>
    <p:sldId id="266" r:id="rId10"/>
    <p:sldId id="268" r:id="rId11"/>
    <p:sldId id="26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56"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A4107D-7690-4D46-91BE-1186BBD97A0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4107D-7690-4D46-91BE-1186BBD97A0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4107D-7690-4D46-91BE-1186BBD97A0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A4107D-7690-4D46-91BE-1186BBD97A0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A4107D-7690-4D46-91BE-1186BBD97A05}"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A4107D-7690-4D46-91BE-1186BBD97A05}"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A4107D-7690-4D46-91BE-1186BBD97A05}"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A4107D-7690-4D46-91BE-1186BBD97A05}"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A4107D-7690-4D46-91BE-1186BBD97A05}" type="datetimeFigureOut">
              <a:rPr lang="en-US" smtClean="0"/>
              <a:pPr/>
              <a:t>4/6/2016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4107D-7690-4D46-91BE-1186BBD97A05}"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A4107D-7690-4D46-91BE-1186BBD97A05}"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3E3977-F22C-41D3-BDB0-DAE583EE0F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4107D-7690-4D46-91BE-1186BBD97A05}" type="datetimeFigureOut">
              <a:rPr lang="en-US" smtClean="0"/>
              <a:pPr/>
              <a:t>4/6/2016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3E3977-F22C-41D3-BDB0-DAE583EE0F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hesapeakebeachconsulting@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huffingtonpost.com/eve-turow"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www.huffingtonpost.com/eve-turow"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huffingtonpost.com/eve-turow"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WordArt 2"/>
          <p:cNvSpPr>
            <a:spLocks noChangeArrowheads="1" noChangeShapeType="1" noTextEdit="1"/>
          </p:cNvSpPr>
          <p:nvPr/>
        </p:nvSpPr>
        <p:spPr bwMode="auto">
          <a:xfrm rot="-5400000">
            <a:off x="-821398" y="2698884"/>
            <a:ext cx="6498431" cy="1443567"/>
          </a:xfrm>
          <a:prstGeom prst="rect">
            <a:avLst/>
          </a:prstGeom>
        </p:spPr>
        <p:txBody>
          <a:bodyPr wrap="none" fromWordArt="1">
            <a:prstTxWarp prst="textPlain">
              <a:avLst>
                <a:gd name="adj" fmla="val 50000"/>
              </a:avLst>
            </a:prstTxWarp>
          </a:bodyPr>
          <a:lstStyle/>
          <a:p>
            <a:pPr algn="ctr" rtl="0"/>
            <a:r>
              <a:rPr lang="en-US" sz="3600" kern="10" dirty="0">
                <a:ln w="19050">
                  <a:solidFill>
                    <a:srgbClr val="00B0F0"/>
                  </a:solidFill>
                  <a:round/>
                  <a:headEnd/>
                  <a:tailEnd/>
                </a:ln>
                <a:solidFill>
                  <a:srgbClr val="0000CC"/>
                </a:solidFill>
                <a:effectLst>
                  <a:outerShdw dist="35921" dir="2700000" algn="ctr" rotWithShape="0">
                    <a:srgbClr val="FF0000"/>
                  </a:outerShdw>
                </a:effectLst>
                <a:latin typeface="Impact"/>
              </a:rPr>
              <a:t>Chesapeake Beach Consulting</a:t>
            </a:r>
            <a:endParaRPr lang="en-US" sz="3600" kern="10" dirty="0">
              <a:ln w="19050">
                <a:solidFill>
                  <a:srgbClr val="00B0F0"/>
                </a:solidFill>
                <a:round/>
                <a:headEnd/>
                <a:tailEnd/>
              </a:ln>
              <a:solidFill>
                <a:srgbClr val="0000CC"/>
              </a:solidFill>
              <a:effectLst>
                <a:outerShdw dist="35921" dir="2700000" algn="ctr" rotWithShape="0">
                  <a:srgbClr val="FF0000"/>
                </a:outerShdw>
              </a:effectLst>
              <a:latin typeface="Impact"/>
            </a:endParaRPr>
          </a:p>
        </p:txBody>
      </p:sp>
      <p:sp>
        <p:nvSpPr>
          <p:cNvPr id="1027" name="Rectangle 3"/>
          <p:cNvSpPr>
            <a:spLocks noChangeArrowheads="1"/>
          </p:cNvSpPr>
          <p:nvPr/>
        </p:nvSpPr>
        <p:spPr bwMode="auto">
          <a:xfrm>
            <a:off x="3048000" y="6087562"/>
            <a:ext cx="7620000" cy="6001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en-US" sz="1100" b="1" dirty="0">
                <a:solidFill>
                  <a:srgbClr val="000000"/>
                </a:solidFill>
                <a:latin typeface="Garamond" pitchFamily="18" charset="0"/>
                <a:ea typeface="Calibri" pitchFamily="34" charset="0"/>
                <a:cs typeface="Times New Roman" pitchFamily="18" charset="0"/>
              </a:rPr>
              <a:t>8051 Windward Key Drive       Chesapeake Beach, MD   20732        703 980 2144</a:t>
            </a:r>
            <a:endParaRPr lang="en-US" sz="600" dirty="0">
              <a:latin typeface="Arial" pitchFamily="34" charset="0"/>
              <a:cs typeface="Arial" pitchFamily="34" charset="0"/>
            </a:endParaRPr>
          </a:p>
          <a:p>
            <a:pPr algn="ctr" eaLnBrk="0" fontAlgn="base" hangingPunct="0">
              <a:spcBef>
                <a:spcPct val="0"/>
              </a:spcBef>
              <a:spcAft>
                <a:spcPct val="0"/>
              </a:spcAft>
            </a:pPr>
            <a:r>
              <a:rPr lang="en-US" sz="1100" b="1" dirty="0">
                <a:solidFill>
                  <a:srgbClr val="000000"/>
                </a:solidFill>
                <a:latin typeface="Garamond" pitchFamily="18" charset="0"/>
                <a:ea typeface="Calibri" pitchFamily="34" charset="0"/>
                <a:cs typeface="Times New Roman" pitchFamily="18" charset="0"/>
                <a:hlinkClick r:id="rId2"/>
              </a:rPr>
              <a:t>bobcarpenter1957@gmail.com</a:t>
            </a:r>
          </a:p>
          <a:p>
            <a:pPr algn="ctr" eaLnBrk="0" fontAlgn="base" hangingPunct="0">
              <a:spcBef>
                <a:spcPct val="0"/>
              </a:spcBef>
              <a:spcAft>
                <a:spcPct val="0"/>
              </a:spcAft>
            </a:pPr>
            <a:r>
              <a:rPr lang="en-US" sz="1100" b="1" dirty="0">
                <a:solidFill>
                  <a:srgbClr val="000000"/>
                </a:solidFill>
                <a:latin typeface="Garamond" pitchFamily="18" charset="0"/>
                <a:ea typeface="Calibri" pitchFamily="34" charset="0"/>
                <a:cs typeface="Times New Roman" pitchFamily="18" charset="0"/>
                <a:hlinkClick r:id="rId2"/>
              </a:rPr>
              <a:t>chesapeakebeachconsulting@gmail.com</a:t>
            </a:r>
            <a:endParaRPr lang="en-US" dirty="0">
              <a:latin typeface="Arial" pitchFamily="34" charset="0"/>
              <a:cs typeface="Arial" pitchFamily="34" charset="0"/>
            </a:endParaRPr>
          </a:p>
        </p:txBody>
      </p:sp>
      <p:sp>
        <p:nvSpPr>
          <p:cNvPr id="9" name="Text Box 17"/>
          <p:cNvSpPr txBox="1">
            <a:spLocks noChangeArrowheads="1"/>
          </p:cNvSpPr>
          <p:nvPr/>
        </p:nvSpPr>
        <p:spPr bwMode="auto">
          <a:xfrm>
            <a:off x="3048000" y="5327304"/>
            <a:ext cx="7620000" cy="692497"/>
          </a:xfrm>
          <a:prstGeom prst="rect">
            <a:avLst/>
          </a:prstGeom>
          <a:noFill/>
          <a:ln w="9525">
            <a:noFill/>
            <a:miter lim="800000"/>
            <a:headEnd/>
            <a:tailEnd/>
          </a:ln>
        </p:spPr>
        <p:txBody>
          <a:bodyPr wrap="square" anchor="b">
            <a:spAutoFit/>
          </a:bodyPr>
          <a:lstStyle/>
          <a:p>
            <a:pPr algn="ctr"/>
            <a:r>
              <a:rPr lang="en-US" sz="1500" b="1" i="1" dirty="0"/>
              <a:t>Bob Carpenter, </a:t>
            </a:r>
            <a:r>
              <a:rPr lang="en-US" sz="1500" b="1" i="1" dirty="0"/>
              <a:t>President</a:t>
            </a:r>
            <a:endParaRPr lang="en-US" sz="1500" b="1" i="1" dirty="0"/>
          </a:p>
          <a:p>
            <a:pPr algn="ctr"/>
            <a:r>
              <a:rPr lang="en-US" sz="1200" b="1" i="1" dirty="0"/>
              <a:t>Chesapeake Beach Consulting</a:t>
            </a:r>
            <a:endParaRPr lang="en-US" sz="1200" b="1" i="1" dirty="0"/>
          </a:p>
          <a:p>
            <a:pPr algn="ctr"/>
            <a:r>
              <a:rPr lang="en-US" sz="1200" b="1" i="1" dirty="0"/>
              <a:t>April 2016</a:t>
            </a:r>
            <a:endParaRPr lang="en-US" sz="1200" b="1" i="1" dirty="0"/>
          </a:p>
        </p:txBody>
      </p:sp>
      <p:sp>
        <p:nvSpPr>
          <p:cNvPr id="3073" name="Rectangle 1"/>
          <p:cNvSpPr>
            <a:spLocks noChangeArrowheads="1"/>
          </p:cNvSpPr>
          <p:nvPr/>
        </p:nvSpPr>
        <p:spPr bwMode="auto">
          <a:xfrm>
            <a:off x="3048000" y="1715633"/>
            <a:ext cx="7620000" cy="20928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ctr" fontAlgn="base">
              <a:spcBef>
                <a:spcPct val="0"/>
              </a:spcBef>
              <a:spcAft>
                <a:spcPct val="0"/>
              </a:spcAft>
            </a:pPr>
            <a:r>
              <a:rPr lang="en-US" sz="4000" b="1" dirty="0" bmk="OLE_LINK2">
                <a:solidFill>
                  <a:srgbClr val="FF0000"/>
                </a:solidFill>
                <a:latin typeface="Arial" pitchFamily="34" charset="0"/>
                <a:ea typeface="Times New Roman" pitchFamily="18" charset="0"/>
                <a:cs typeface="Arial" pitchFamily="34" charset="0"/>
              </a:rPr>
              <a:t>Where the candidates stand on food policy</a:t>
            </a:r>
          </a:p>
          <a:p>
            <a:pPr indent="457200" algn="ctr" fontAlgn="base">
              <a:spcBef>
                <a:spcPct val="0"/>
              </a:spcBef>
              <a:spcAft>
                <a:spcPct val="0"/>
              </a:spcAft>
            </a:pPr>
            <a:endParaRPr lang="en-US" sz="2500" b="1" dirty="0" bmk="OLE_LINK2">
              <a:latin typeface="Arial" pitchFamily="34" charset="0"/>
              <a:cs typeface="Arial" pitchFamily="34" charset="0"/>
            </a:endParaRPr>
          </a:p>
          <a:p>
            <a:pPr indent="457200" algn="ctr" fontAlgn="base">
              <a:spcBef>
                <a:spcPct val="0"/>
              </a:spcBef>
              <a:spcAft>
                <a:spcPct val="0"/>
              </a:spcAft>
            </a:pPr>
            <a:r>
              <a:rPr lang="en-US" sz="2500" b="1" dirty="0" bmk="OLE_LINK2">
                <a:solidFill>
                  <a:srgbClr val="002060"/>
                </a:solidFill>
                <a:latin typeface="Arial" pitchFamily="34" charset="0"/>
                <a:cs typeface="Arial" pitchFamily="34" charset="0"/>
              </a:rPr>
              <a:t>39</a:t>
            </a:r>
            <a:r>
              <a:rPr lang="en-US" sz="2500" b="1" baseline="30000" dirty="0" bmk="OLE_LINK2">
                <a:solidFill>
                  <a:srgbClr val="002060"/>
                </a:solidFill>
                <a:latin typeface="Arial" pitchFamily="34" charset="0"/>
                <a:cs typeface="Arial" pitchFamily="34" charset="0"/>
              </a:rPr>
              <a:t>TH</a:t>
            </a:r>
            <a:r>
              <a:rPr lang="en-US" sz="2500" b="1" dirty="0" bmk="OLE_LINK2">
                <a:solidFill>
                  <a:srgbClr val="002060"/>
                </a:solidFill>
                <a:latin typeface="Arial" pitchFamily="34" charset="0"/>
                <a:cs typeface="Arial" pitchFamily="34" charset="0"/>
              </a:rPr>
              <a:t> Annual Food Policy Conference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5000" y="228600"/>
            <a:ext cx="8458200" cy="6324600"/>
          </a:xfrm>
          <a:prstGeom prst="rect">
            <a:avLst/>
          </a:prstGeom>
        </p:spPr>
        <p:txBody>
          <a:bodyPr vert="horz" lIns="91440" tIns="45720" rIns="91440" bIns="45720" rtlCol="0">
            <a:noAutofit/>
          </a:bodyPr>
          <a:lstStyle/>
          <a:p>
            <a:r>
              <a:rPr lang="en-US" sz="1600" b="1" dirty="0">
                <a:solidFill>
                  <a:srgbClr val="FF0000"/>
                </a:solidFill>
                <a:latin typeface="Trebuchet MS" pitchFamily="34" charset="0"/>
              </a:rPr>
              <a:t>John Kasich</a:t>
            </a:r>
            <a:r>
              <a:rPr lang="en-US" sz="1600" dirty="0">
                <a:latin typeface="Trebuchet MS" pitchFamily="34" charset="0"/>
              </a:rPr>
              <a:t/>
            </a:r>
            <a:br>
              <a:rPr lang="en-US" sz="1600" dirty="0">
                <a:latin typeface="Trebuchet MS" pitchFamily="34" charset="0"/>
              </a:rPr>
            </a:br>
            <a:r>
              <a:rPr lang="en-US" sz="1600" dirty="0">
                <a:latin typeface="Trebuchet MS" pitchFamily="34" charset="0"/>
              </a:rPr>
              <a:t/>
            </a:r>
            <a:br>
              <a:rPr lang="en-US" sz="1600" dirty="0">
                <a:latin typeface="Trebuchet MS" pitchFamily="34" charset="0"/>
              </a:rPr>
            </a:br>
            <a:r>
              <a:rPr lang="en-US" sz="1600" b="1" dirty="0">
                <a:latin typeface="Trebuchet MS" pitchFamily="34" charset="0"/>
              </a:rPr>
              <a:t>On food security</a:t>
            </a:r>
            <a:r>
              <a:rPr lang="en-US" sz="1600" dirty="0">
                <a:latin typeface="Trebuchet MS" pitchFamily="34" charset="0"/>
              </a:rPr>
              <a:t>:  </a:t>
            </a:r>
            <a:r>
              <a:rPr lang="en-US" sz="1600" i="1" dirty="0">
                <a:latin typeface="Trebuchet MS" pitchFamily="34" charset="0"/>
              </a:rPr>
              <a:t>Mother Jones reports</a:t>
            </a:r>
            <a:r>
              <a:rPr lang="en-US" sz="1600" dirty="0">
                <a:latin typeface="Trebuchet MS" pitchFamily="34" charset="0"/>
              </a:rPr>
              <a:t>: “In 1996, then-Congressman John Kasich cosponsored a welfare reform bill that, for the first time ever, put a time limit on recipients’ access to food stamps. Healthy, childless adults would be able to receive Supplemental Nutrition Assistance Program (SNAP) benefits for no more than three months in any three-year period, unless they were employed or in a training program for at least 20 hours a week.”  The USDA has ranked Ohio among the worst states for food security. </a:t>
            </a:r>
            <a:br>
              <a:rPr lang="en-US" sz="1600" dirty="0">
                <a:latin typeface="Trebuchet MS" pitchFamily="34" charset="0"/>
              </a:rPr>
            </a:br>
            <a:r>
              <a:rPr lang="en-US" sz="1600" b="1" dirty="0">
                <a:latin typeface="Trebuchet MS" pitchFamily="34" charset="0"/>
              </a:rPr>
              <a:t/>
            </a:r>
            <a:br>
              <a:rPr lang="en-US" sz="1600" b="1" dirty="0">
                <a:latin typeface="Trebuchet MS" pitchFamily="34" charset="0"/>
              </a:rPr>
            </a:br>
            <a:r>
              <a:rPr lang="en-US" sz="1600" b="1" dirty="0">
                <a:latin typeface="Trebuchet MS" pitchFamily="34" charset="0"/>
              </a:rPr>
              <a:t>On farm subsidies</a:t>
            </a:r>
            <a:r>
              <a:rPr lang="en-US" sz="1600" dirty="0">
                <a:latin typeface="Trebuchet MS" pitchFamily="34" charset="0"/>
              </a:rPr>
              <a:t>: According to </a:t>
            </a:r>
            <a:r>
              <a:rPr lang="en-US" sz="1600" dirty="0" err="1">
                <a:latin typeface="Trebuchet MS" pitchFamily="34" charset="0"/>
              </a:rPr>
              <a:t>Ballotpedia</a:t>
            </a:r>
            <a:r>
              <a:rPr lang="en-US" sz="1600" dirty="0">
                <a:latin typeface="Trebuchet MS" pitchFamily="34" charset="0"/>
              </a:rPr>
              <a:t>, “In 1997, John Kasich voted in favor of an amendment to an agricultural bill that would have prevented any funds gained from the bill from being used to subsidize crop insurance for tobacco.”</a:t>
            </a:r>
          </a:p>
          <a:p>
            <a:endParaRPr lang="en-US" sz="1600" b="1" dirty="0">
              <a:latin typeface="Trebuchet MS" pitchFamily="34" charset="0"/>
            </a:endParaRPr>
          </a:p>
          <a:p>
            <a:r>
              <a:rPr lang="en-US" sz="1600" b="1" dirty="0">
                <a:latin typeface="Trebuchet MS" pitchFamily="34" charset="0"/>
              </a:rPr>
              <a:t>On antibiotics for farm animals</a:t>
            </a:r>
            <a:r>
              <a:rPr lang="en-US" sz="1600" dirty="0">
                <a:latin typeface="Trebuchet MS" pitchFamily="34" charset="0"/>
              </a:rPr>
              <a:t>: No public comment available.</a:t>
            </a:r>
          </a:p>
          <a:p>
            <a:endParaRPr lang="en-US" sz="1600" b="1" dirty="0">
              <a:latin typeface="Trebuchet MS" pitchFamily="34" charset="0"/>
            </a:endParaRPr>
          </a:p>
          <a:p>
            <a:r>
              <a:rPr lang="en-US" sz="1600" b="1" dirty="0">
                <a:latin typeface="Trebuchet MS" pitchFamily="34" charset="0"/>
              </a:rPr>
              <a:t>On GMO foods</a:t>
            </a:r>
            <a:r>
              <a:rPr lang="en-US" sz="1600" dirty="0">
                <a:latin typeface="Trebuchet MS" pitchFamily="34" charset="0"/>
              </a:rPr>
              <a:t>: No public comment available.</a:t>
            </a:r>
          </a:p>
          <a:p>
            <a:endParaRPr lang="en-US" sz="1600" b="1" dirty="0">
              <a:latin typeface="Trebuchet MS" pitchFamily="34" charset="0"/>
            </a:endParaRPr>
          </a:p>
          <a:p>
            <a:r>
              <a:rPr lang="en-US" sz="1600" b="1" dirty="0">
                <a:latin typeface="Trebuchet MS" pitchFamily="34" charset="0"/>
              </a:rPr>
              <a:t>On pesticides</a:t>
            </a:r>
            <a:r>
              <a:rPr lang="en-US" sz="1600" dirty="0">
                <a:latin typeface="Trebuchet MS" pitchFamily="34" charset="0"/>
              </a:rPr>
              <a:t>: “Ohio’s new fertilizer law, which was signed by Gov. John Kasich in May — will require most farmers who want to apply fertilizer to their fields to become state-certified by Sept. 30, 2017, and adhere to various other rules and recommendations — all aimed at keeping nutrients in the fields and out of the water,” reports </a:t>
            </a:r>
            <a:r>
              <a:rPr lang="en-US" sz="1600" i="1" dirty="0">
                <a:latin typeface="Trebuchet MS" pitchFamily="34" charset="0"/>
              </a:rPr>
              <a:t>Farm and Dairy</a:t>
            </a:r>
            <a:r>
              <a:rPr lang="en-US" sz="1600" dirty="0">
                <a:latin typeface="Trebuchet MS" pitchFamily="34" charset="0"/>
              </a:rPr>
              <a:t>.</a:t>
            </a:r>
          </a:p>
          <a:p>
            <a:endParaRPr lang="en-US" sz="1600" b="1" dirty="0">
              <a:latin typeface="Trebuchet MS" pitchFamily="34" charset="0"/>
            </a:endParaRPr>
          </a:p>
          <a:p>
            <a:r>
              <a:rPr lang="en-US" sz="1600" b="1" dirty="0">
                <a:latin typeface="Trebuchet MS" pitchFamily="34" charset="0"/>
              </a:rPr>
              <a:t>On food safety</a:t>
            </a:r>
            <a:r>
              <a:rPr lang="en-US" sz="1600" dirty="0">
                <a:latin typeface="Trebuchet MS" pitchFamily="34" charset="0"/>
              </a:rPr>
              <a:t>: No public comment available.</a:t>
            </a:r>
          </a:p>
          <a:p>
            <a:endParaRPr lang="en-US" sz="1600" dirty="0">
              <a:latin typeface="Trebuchet MS" pitchFamily="34" charset="0"/>
            </a:endParaRPr>
          </a:p>
          <a:p>
            <a:r>
              <a:rPr lang="en-US" sz="1300" b="1" i="1" dirty="0">
                <a:latin typeface="Trebuchet MS" pitchFamily="34" charset="0"/>
              </a:rPr>
              <a:t>You Need to Know: Where the 2016 Presidential Candidates Stand on Food Policy</a:t>
            </a:r>
          </a:p>
          <a:p>
            <a:r>
              <a:rPr lang="en-US" sz="1300" i="1" dirty="0">
                <a:latin typeface="Trebuchet MS" pitchFamily="34" charset="0"/>
              </a:rPr>
              <a:t> 02/18/2016 03:55 pm ET | </a:t>
            </a:r>
            <a:r>
              <a:rPr lang="en-US" sz="1300" b="1" i="1" dirty="0">
                <a:latin typeface="Trebuchet MS" pitchFamily="34" charset="0"/>
              </a:rPr>
              <a:t>Updated</a:t>
            </a:r>
            <a:r>
              <a:rPr lang="en-US" sz="1300" i="1" dirty="0">
                <a:latin typeface="Trebuchet MS" pitchFamily="34" charset="0"/>
              </a:rPr>
              <a:t> Feb 19, 2016	</a:t>
            </a:r>
            <a:r>
              <a:rPr lang="en-US" sz="1300" i="1" dirty="0">
                <a:latin typeface="Trebuchet MS" pitchFamily="34" charset="0"/>
                <a:hlinkClick r:id="rId2"/>
              </a:rPr>
              <a:t>Eve </a:t>
            </a:r>
            <a:r>
              <a:rPr lang="en-US" sz="1300" i="1" dirty="0" err="1">
                <a:latin typeface="Trebuchet MS" pitchFamily="34" charset="0"/>
                <a:hlinkClick r:id="rId2"/>
              </a:rPr>
              <a:t>Turow</a:t>
            </a:r>
            <a:r>
              <a:rPr lang="en-US" sz="1300" i="1" dirty="0">
                <a:latin typeface="Trebuchet MS" pitchFamily="34" charset="0"/>
                <a:hlinkClick r:id="rId2"/>
              </a:rPr>
              <a:t> Paul</a:t>
            </a:r>
            <a:endParaRPr lang="en-US" sz="1300" i="1" dirty="0">
              <a:latin typeface="Trebuchet MS" pitchFamily="34" charset="0"/>
            </a:endParaRPr>
          </a:p>
          <a:p>
            <a:endParaRPr lang="en-US" sz="1600" dirty="0">
              <a:latin typeface="Trebuchet MS" pitchFamily="34" charset="0"/>
            </a:endParaRPr>
          </a:p>
        </p:txBody>
      </p:sp>
      <p:sp>
        <p:nvSpPr>
          <p:cNvPr id="5" name="Subtitle 2"/>
          <p:cNvSpPr txBox="1">
            <a:spLocks/>
          </p:cNvSpPr>
          <p:nvPr/>
        </p:nvSpPr>
        <p:spPr>
          <a:xfrm>
            <a:off x="1905000" y="152400"/>
            <a:ext cx="8305800" cy="7620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5000" y="228600"/>
            <a:ext cx="8458200" cy="6324600"/>
          </a:xfrm>
          <a:prstGeom prst="rect">
            <a:avLst/>
          </a:prstGeom>
        </p:spPr>
        <p:txBody>
          <a:bodyPr vert="horz" lIns="91440" tIns="45720" rIns="91440" bIns="45720" rtlCol="0">
            <a:noAutofit/>
          </a:bodyPr>
          <a:lstStyle/>
          <a:p>
            <a:r>
              <a:rPr lang="en-US" sz="1600" b="1" dirty="0">
                <a:solidFill>
                  <a:srgbClr val="FF0000"/>
                </a:solidFill>
                <a:latin typeface="Trebuchet MS" pitchFamily="34" charset="0"/>
              </a:rPr>
              <a:t>Donald Trump</a:t>
            </a:r>
            <a:r>
              <a:rPr lang="en-US" sz="1600" dirty="0">
                <a:solidFill>
                  <a:srgbClr val="FF0000"/>
                </a:solidFill>
                <a:latin typeface="Trebuchet MS" pitchFamily="34" charset="0"/>
              </a:rPr>
              <a:t/>
            </a:r>
            <a:br>
              <a:rPr lang="en-US" sz="1600" dirty="0">
                <a:solidFill>
                  <a:srgbClr val="FF0000"/>
                </a:solidFill>
                <a:latin typeface="Trebuchet MS" pitchFamily="34" charset="0"/>
              </a:rPr>
            </a:br>
            <a:endParaRPr lang="en-US" sz="1600" dirty="0">
              <a:solidFill>
                <a:srgbClr val="FF0000"/>
              </a:solidFill>
              <a:latin typeface="Trebuchet MS" pitchFamily="34" charset="0"/>
            </a:endParaRPr>
          </a:p>
          <a:p>
            <a:r>
              <a:rPr lang="en-US" sz="1600" b="1" dirty="0">
                <a:latin typeface="Trebuchet MS" pitchFamily="34" charset="0"/>
              </a:rPr>
              <a:t>On food security</a:t>
            </a:r>
            <a:r>
              <a:rPr lang="en-US" sz="1600" dirty="0">
                <a:latin typeface="Trebuchet MS" pitchFamily="34" charset="0"/>
              </a:rPr>
              <a:t>: In </a:t>
            </a:r>
            <a:r>
              <a:rPr lang="en-US" sz="1600" i="1" dirty="0">
                <a:latin typeface="Trebuchet MS" pitchFamily="34" charset="0"/>
              </a:rPr>
              <a:t>Time to Get Tough</a:t>
            </a:r>
            <a:r>
              <a:rPr lang="en-US" sz="1600" dirty="0">
                <a:latin typeface="Trebuchet MS" pitchFamily="34" charset="0"/>
              </a:rPr>
              <a:t>, Trump writes: “The food stamp program was originally created as temporary assistance for families with momentary times of need. And it shouldn’t be needed often. Thankfully, 96 percent of America’s poor parents say their children never suffer even a day of hunger. But when half of food stamp recipients have been on the dole for nearly a decade, something is clearly wrong, and some of it has to do with fraud.”</a:t>
            </a:r>
          </a:p>
          <a:p>
            <a:endParaRPr lang="en-US" sz="1600" b="1" dirty="0">
              <a:latin typeface="Trebuchet MS" pitchFamily="34" charset="0"/>
            </a:endParaRPr>
          </a:p>
          <a:p>
            <a:r>
              <a:rPr lang="en-US" sz="1600" b="1" dirty="0">
                <a:latin typeface="Trebuchet MS" pitchFamily="34" charset="0"/>
              </a:rPr>
              <a:t>On farm subsidies</a:t>
            </a:r>
            <a:r>
              <a:rPr lang="en-US" sz="1600" dirty="0">
                <a:latin typeface="Trebuchet MS" pitchFamily="34" charset="0"/>
              </a:rPr>
              <a:t>: No public comment available.</a:t>
            </a:r>
          </a:p>
          <a:p>
            <a:endParaRPr lang="en-US" sz="1600" dirty="0">
              <a:latin typeface="Trebuchet MS" pitchFamily="34" charset="0"/>
            </a:endParaRPr>
          </a:p>
          <a:p>
            <a:r>
              <a:rPr lang="en-US" sz="1600" b="1" dirty="0">
                <a:latin typeface="Trebuchet MS" pitchFamily="34" charset="0"/>
              </a:rPr>
              <a:t>On antibiotics for farm animals</a:t>
            </a:r>
            <a:r>
              <a:rPr lang="en-US" sz="1600" dirty="0">
                <a:latin typeface="Trebuchet MS" pitchFamily="34" charset="0"/>
              </a:rPr>
              <a:t>: No public comment available.</a:t>
            </a:r>
          </a:p>
          <a:p>
            <a:endParaRPr lang="en-US" sz="1600" b="1" dirty="0">
              <a:latin typeface="Trebuchet MS" pitchFamily="34" charset="0"/>
            </a:endParaRPr>
          </a:p>
          <a:p>
            <a:r>
              <a:rPr lang="en-US" sz="1600" b="1" dirty="0">
                <a:latin typeface="Trebuchet MS" pitchFamily="34" charset="0"/>
              </a:rPr>
              <a:t>On GMO foods</a:t>
            </a:r>
            <a:r>
              <a:rPr lang="en-US" sz="1600" dirty="0">
                <a:latin typeface="Trebuchet MS" pitchFamily="34" charset="0"/>
              </a:rPr>
              <a:t>:  Trump tweeted “@</a:t>
            </a:r>
            <a:r>
              <a:rPr lang="en-US" sz="1600" dirty="0" err="1">
                <a:latin typeface="Trebuchet MS" pitchFamily="34" charset="0"/>
              </a:rPr>
              <a:t>mygreenhippo</a:t>
            </a:r>
            <a:r>
              <a:rPr lang="en-US" sz="1600" dirty="0">
                <a:latin typeface="Trebuchet MS" pitchFamily="34" charset="0"/>
              </a:rPr>
              <a:t> #</a:t>
            </a:r>
            <a:r>
              <a:rPr lang="en-US" sz="1600" dirty="0" err="1">
                <a:latin typeface="Trebuchet MS" pitchFamily="34" charset="0"/>
              </a:rPr>
              <a:t>BenCarson</a:t>
            </a:r>
            <a:r>
              <a:rPr lang="en-US" sz="1600" dirty="0">
                <a:latin typeface="Trebuchet MS" pitchFamily="34" charset="0"/>
              </a:rPr>
              <a:t> is now leading in the #polls in #Iowa. Too much #Monsanto in the #corn creates issues in the brain? #Trump #GOP.” He later removed the comment and blamed it on an intern.</a:t>
            </a:r>
          </a:p>
          <a:p>
            <a:endParaRPr lang="en-US" sz="1600" b="1" dirty="0">
              <a:latin typeface="Trebuchet MS" pitchFamily="34" charset="0"/>
            </a:endParaRPr>
          </a:p>
          <a:p>
            <a:r>
              <a:rPr lang="en-US" sz="1600" b="1" dirty="0">
                <a:latin typeface="Trebuchet MS" pitchFamily="34" charset="0"/>
              </a:rPr>
              <a:t>On pesticides</a:t>
            </a:r>
            <a:r>
              <a:rPr lang="en-US" sz="1600" dirty="0">
                <a:latin typeface="Trebuchet MS" pitchFamily="34" charset="0"/>
              </a:rPr>
              <a:t>: No public comment available.</a:t>
            </a:r>
          </a:p>
          <a:p>
            <a:endParaRPr lang="en-US" sz="1600" b="1" dirty="0">
              <a:latin typeface="Trebuchet MS" pitchFamily="34" charset="0"/>
            </a:endParaRPr>
          </a:p>
          <a:p>
            <a:endParaRPr lang="en-US" sz="1600" b="1" dirty="0">
              <a:latin typeface="Trebuchet MS" pitchFamily="34" charset="0"/>
            </a:endParaRPr>
          </a:p>
          <a:p>
            <a:endParaRPr lang="en-US" sz="1600" b="1" dirty="0">
              <a:latin typeface="Trebuchet MS" pitchFamily="34" charset="0"/>
            </a:endParaRPr>
          </a:p>
          <a:p>
            <a:endParaRPr lang="en-US" sz="1600" b="1" dirty="0">
              <a:latin typeface="Trebuchet MS" pitchFamily="34" charset="0"/>
            </a:endParaRPr>
          </a:p>
          <a:p>
            <a:endParaRPr lang="en-US" sz="1600" b="1" dirty="0">
              <a:latin typeface="Trebuchet MS" pitchFamily="34" charset="0"/>
            </a:endParaRPr>
          </a:p>
          <a:p>
            <a:r>
              <a:rPr lang="en-US" sz="1300" b="1" i="1" dirty="0">
                <a:latin typeface="Trebuchet MS" pitchFamily="34" charset="0"/>
              </a:rPr>
              <a:t>You Need to Know: Where the 2016 Presidential Candidates Stand on Food Policy</a:t>
            </a:r>
          </a:p>
          <a:p>
            <a:r>
              <a:rPr lang="en-US" sz="1300" i="1" dirty="0">
                <a:latin typeface="Trebuchet MS" pitchFamily="34" charset="0"/>
              </a:rPr>
              <a:t> 02/18/2016 03:55 pm ET | </a:t>
            </a:r>
            <a:r>
              <a:rPr lang="en-US" sz="1300" b="1" i="1" dirty="0">
                <a:latin typeface="Trebuchet MS" pitchFamily="34" charset="0"/>
              </a:rPr>
              <a:t>Updated</a:t>
            </a:r>
            <a:r>
              <a:rPr lang="en-US" sz="1300" i="1" dirty="0">
                <a:latin typeface="Trebuchet MS" pitchFamily="34" charset="0"/>
              </a:rPr>
              <a:t> Feb 19, 2016	</a:t>
            </a:r>
            <a:r>
              <a:rPr lang="en-US" sz="1300" i="1" dirty="0">
                <a:latin typeface="Trebuchet MS" pitchFamily="34" charset="0"/>
                <a:hlinkClick r:id="rId2"/>
              </a:rPr>
              <a:t>Eve </a:t>
            </a:r>
            <a:r>
              <a:rPr lang="en-US" sz="1300" i="1" dirty="0" err="1">
                <a:latin typeface="Trebuchet MS" pitchFamily="34" charset="0"/>
                <a:hlinkClick r:id="rId2"/>
              </a:rPr>
              <a:t>Turow</a:t>
            </a:r>
            <a:r>
              <a:rPr lang="en-US" sz="1300" i="1" dirty="0">
                <a:latin typeface="Trebuchet MS" pitchFamily="34" charset="0"/>
                <a:hlinkClick r:id="rId2"/>
              </a:rPr>
              <a:t> Paul</a:t>
            </a:r>
            <a:endParaRPr lang="en-US" sz="1300" i="1" dirty="0">
              <a:latin typeface="Trebuchet MS" pitchFamily="34" charset="0"/>
            </a:endParaRPr>
          </a:p>
          <a:p>
            <a:endParaRPr lang="en-US" sz="1600" b="1" dirty="0">
              <a:latin typeface="Trebuchet MS" pitchFamily="34" charset="0"/>
            </a:endParaRPr>
          </a:p>
        </p:txBody>
      </p:sp>
      <p:sp>
        <p:nvSpPr>
          <p:cNvPr id="5" name="Subtitle 2"/>
          <p:cNvSpPr txBox="1">
            <a:spLocks/>
          </p:cNvSpPr>
          <p:nvPr/>
        </p:nvSpPr>
        <p:spPr>
          <a:xfrm>
            <a:off x="1905000" y="152400"/>
            <a:ext cx="8305800" cy="7620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905000" y="152400"/>
            <a:ext cx="8305800" cy="14478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p:txBody>
      </p:sp>
      <p:sp>
        <p:nvSpPr>
          <p:cNvPr id="4" name="Subtitle 3"/>
          <p:cNvSpPr>
            <a:spLocks noGrp="1"/>
          </p:cNvSpPr>
          <p:nvPr>
            <p:ph type="subTitle" idx="1"/>
          </p:nvPr>
        </p:nvSpPr>
        <p:spPr>
          <a:xfrm>
            <a:off x="1828800" y="381000"/>
            <a:ext cx="8610600" cy="6096000"/>
          </a:xfrm>
        </p:spPr>
        <p:txBody>
          <a:bodyPr>
            <a:normAutofit fontScale="25000" lnSpcReduction="20000"/>
          </a:bodyPr>
          <a:lstStyle/>
          <a:p>
            <a:pPr algn="l"/>
            <a:r>
              <a:rPr lang="en-US" sz="8000" i="1" dirty="0">
                <a:solidFill>
                  <a:srgbClr val="FF0000"/>
                </a:solidFill>
                <a:latin typeface="Trebuchet MS" pitchFamily="34" charset="0"/>
                <a:cs typeface="Arial" pitchFamily="34" charset="0"/>
              </a:rPr>
              <a:t>2012 Platform of the Republican National Convention</a:t>
            </a:r>
          </a:p>
          <a:p>
            <a:pPr algn="l"/>
            <a:endParaRPr lang="en-US" sz="6000" dirty="0">
              <a:solidFill>
                <a:schemeClr val="tx1"/>
              </a:solidFill>
              <a:latin typeface="Trebuchet MS" pitchFamily="34" charset="0"/>
              <a:cs typeface="Arial" pitchFamily="34" charset="0"/>
            </a:endParaRPr>
          </a:p>
          <a:p>
            <a:pPr algn="l"/>
            <a:r>
              <a:rPr lang="en-US" sz="6000" b="1" i="1" dirty="0">
                <a:solidFill>
                  <a:schemeClr val="tx1"/>
                </a:solidFill>
                <a:latin typeface="Trebuchet MS" pitchFamily="34" charset="0"/>
                <a:cs typeface="Arial" pitchFamily="34" charset="0"/>
              </a:rPr>
              <a:t>Abundant Harvests:   Protecting Our Farmers</a:t>
            </a:r>
          </a:p>
          <a:p>
            <a:pPr algn="l"/>
            <a:r>
              <a:rPr lang="en-US" sz="6000" dirty="0">
                <a:solidFill>
                  <a:schemeClr val="tx1"/>
                </a:solidFill>
                <a:latin typeface="Trebuchet MS" pitchFamily="34" charset="0"/>
                <a:cs typeface="Arial" pitchFamily="34" charset="0"/>
              </a:rPr>
              <a:t>Agricultural production and agricultural exports are a fundamental part of the U.S. economy, and the vigor of U.S. agriculture is central to our agenda for jobs, growth, and prosperity. Our farmers and ranchers are responsible for millions of jobs and for generating a trade surplus of more than $137 billion annually. Our producers provide America with abundant food, export food to hungry people around the world, and create a positive trade balance. Because of their care for the land, the United States does not depend on foreign imports for sustenance the way we depend on others for much of our energy. However, Americans are concerned about the increasing cost of their food under the current Administration policies that restrict energy production and raise costs for producers due to increased regulation. Our dependence on foreign imports of fertilizer could threaten our food supply, and we support the development of domestic production of fertilizer. The success of our system of risk management policies will enable farmers and ranchers to continue to feed and fuel the nation and much of the world. </a:t>
            </a:r>
          </a:p>
          <a:p>
            <a:pPr algn="l"/>
            <a:endParaRPr lang="en-US" sz="6000" dirty="0">
              <a:solidFill>
                <a:schemeClr val="tx1"/>
              </a:solidFill>
              <a:latin typeface="Trebuchet MS" pitchFamily="34" charset="0"/>
              <a:cs typeface="Arial" pitchFamily="34" charset="0"/>
            </a:endParaRPr>
          </a:p>
          <a:p>
            <a:pPr algn="l"/>
            <a:r>
              <a:rPr lang="en-US" sz="6000" b="1" i="1" dirty="0">
                <a:solidFill>
                  <a:schemeClr val="tx1"/>
                </a:solidFill>
                <a:latin typeface="Trebuchet MS" pitchFamily="34" charset="0"/>
                <a:cs typeface="Arial" pitchFamily="34" charset="0"/>
              </a:rPr>
              <a:t>Restoring Economic Stability for Our Farmers </a:t>
            </a:r>
          </a:p>
          <a:p>
            <a:pPr algn="l"/>
            <a:r>
              <a:rPr lang="en-US" sz="6000" dirty="0">
                <a:solidFill>
                  <a:schemeClr val="tx1"/>
                </a:solidFill>
                <a:latin typeface="Trebuchet MS" pitchFamily="34" charset="0"/>
                <a:cs typeface="Arial" pitchFamily="34" charset="0"/>
              </a:rPr>
              <a:t>Uncertainty is threatening the survival of our nation’s farmers. America’s growers and farmers are aging and much of America’s farmland will be passed to the next generation of farmers with families. Uncertainties in estate and capital gains tax laws threaten the survival of multigenerational family farms. The proposals for tax reforms contained elsewhere in this document will make certain that family farms will not be lost. </a:t>
            </a:r>
          </a:p>
          <a:p>
            <a:pPr algn="l"/>
            <a:endParaRPr lang="en-US" sz="6000" dirty="0">
              <a:solidFill>
                <a:schemeClr val="tx1"/>
              </a:solidFill>
              <a:latin typeface="Trebuchet MS"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1905000" y="152400"/>
            <a:ext cx="8305800" cy="14478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p:txBody>
      </p:sp>
      <p:sp>
        <p:nvSpPr>
          <p:cNvPr id="4" name="Subtitle 3"/>
          <p:cNvSpPr>
            <a:spLocks noGrp="1"/>
          </p:cNvSpPr>
          <p:nvPr>
            <p:ph type="subTitle" idx="1"/>
          </p:nvPr>
        </p:nvSpPr>
        <p:spPr>
          <a:xfrm>
            <a:off x="1828800" y="228600"/>
            <a:ext cx="8610600" cy="6096000"/>
          </a:xfrm>
        </p:spPr>
        <p:txBody>
          <a:bodyPr>
            <a:noAutofit/>
          </a:bodyPr>
          <a:lstStyle/>
          <a:p>
            <a:pPr algn="l"/>
            <a:r>
              <a:rPr lang="en-US" sz="1300" b="1" i="1" dirty="0">
                <a:solidFill>
                  <a:schemeClr val="tx1"/>
                </a:solidFill>
                <a:latin typeface="Trebuchet MS" pitchFamily="34" charset="0"/>
                <a:cs typeface="Arial" pitchFamily="34" charset="0"/>
              </a:rPr>
              <a:t>The Proper Federal Role in Agriculture </a:t>
            </a:r>
          </a:p>
          <a:p>
            <a:pPr algn="l"/>
            <a:r>
              <a:rPr lang="en-US" sz="1300" dirty="0">
                <a:solidFill>
                  <a:schemeClr val="tx1"/>
                </a:solidFill>
                <a:latin typeface="Trebuchet MS" pitchFamily="34" charset="0"/>
                <a:cs typeface="Arial" pitchFamily="34" charset="0"/>
              </a:rPr>
              <a:t>Agricultural producers and the jobs they generate throughout the entire food chain must confront volatility in both the weather and the markets. We support farm programs that enable them to manage the extraordinary risk they meet in the fields every year. These programs should be as cost-effective as they are functional, offering risk management tools that improve producers’ ability to operate when times are tough. </a:t>
            </a:r>
          </a:p>
          <a:p>
            <a:pPr algn="l"/>
            <a:endParaRPr lang="en-US" sz="1300" dirty="0">
              <a:solidFill>
                <a:schemeClr val="tx1"/>
              </a:solidFill>
              <a:latin typeface="Trebuchet MS" pitchFamily="34" charset="0"/>
              <a:cs typeface="Arial" pitchFamily="34" charset="0"/>
            </a:endParaRPr>
          </a:p>
          <a:p>
            <a:pPr algn="l"/>
            <a:r>
              <a:rPr lang="en-US" sz="1300" dirty="0">
                <a:solidFill>
                  <a:schemeClr val="tx1"/>
                </a:solidFill>
                <a:latin typeface="Trebuchet MS" pitchFamily="34" charset="0"/>
                <a:cs typeface="Arial" pitchFamily="34" charset="0"/>
              </a:rPr>
              <a:t>Just as all other federal programs must contribute to the deficit reduction necessary to put our country back on a sound fiscal footing, so must farm programs contribute to balancing the budget. </a:t>
            </a:r>
          </a:p>
          <a:p>
            <a:pPr algn="l"/>
            <a:endParaRPr lang="en-US" sz="1300" dirty="0">
              <a:solidFill>
                <a:schemeClr val="tx1"/>
              </a:solidFill>
              <a:latin typeface="Trebuchet MS" pitchFamily="34" charset="0"/>
              <a:cs typeface="Arial" pitchFamily="34" charset="0"/>
            </a:endParaRPr>
          </a:p>
          <a:p>
            <a:pPr algn="l"/>
            <a:r>
              <a:rPr lang="en-US" sz="1300" dirty="0">
                <a:solidFill>
                  <a:schemeClr val="tx1"/>
                </a:solidFill>
                <a:latin typeface="Trebuchet MS" pitchFamily="34" charset="0"/>
                <a:cs typeface="Arial" pitchFamily="34" charset="0"/>
              </a:rPr>
              <a:t>Programs like the Direct Payment program should end in favor of those, like crop insurance, that help manage risk and are counter-cyclical in nature. We support the historic role of the USDA in agricultural research that has transformed farming here and around the world. Because food safety is a major concern of the American people, we urge Congress to ensure adequate resources for the Department’s responsibilities in that regard. </a:t>
            </a:r>
          </a:p>
          <a:p>
            <a:pPr algn="l"/>
            <a:endParaRPr lang="en-US" sz="1300" dirty="0">
              <a:solidFill>
                <a:schemeClr val="tx1"/>
              </a:solidFill>
              <a:latin typeface="Trebuchet MS" pitchFamily="34" charset="0"/>
              <a:cs typeface="Arial" pitchFamily="34" charset="0"/>
            </a:endParaRPr>
          </a:p>
          <a:p>
            <a:pPr algn="l"/>
            <a:r>
              <a:rPr lang="en-US" sz="1300" dirty="0">
                <a:solidFill>
                  <a:schemeClr val="tx1"/>
                </a:solidFill>
                <a:latin typeface="Trebuchet MS" pitchFamily="34" charset="0"/>
                <a:cs typeface="Arial" pitchFamily="34" charset="0"/>
              </a:rPr>
              <a:t>The U. S. Forest Service controls about 193 million acres of land and employs 30,000 workers. The Forest Service should be charged to use these resources to the best economic potential for the nation. We must limit injunctions by activist judges regarding environmental management. In order to secure one of the country’s most important natural resources, we will review the way the Forest Service handles wildfires. This summer’s lack of rainfall over much of agricultural America highlights the importance of access to water for farmers and ranchers alike. We stand with growers and producers in defense of their water rights against attempts by the EPA and the Army Corps of Engineers to expand jurisdiction over water, including water that is clearly not navigable. </a:t>
            </a:r>
          </a:p>
          <a:p>
            <a:pPr algn="l"/>
            <a:endParaRPr lang="en-US" sz="1300" dirty="0">
              <a:solidFill>
                <a:schemeClr val="tx1"/>
              </a:solidFill>
              <a:latin typeface="Trebuchet MS" pitchFamily="34" charset="0"/>
              <a:cs typeface="Arial" pitchFamily="34" charset="0"/>
            </a:endParaRPr>
          </a:p>
          <a:p>
            <a:pPr algn="l"/>
            <a:r>
              <a:rPr lang="en-US" sz="1300" dirty="0">
                <a:solidFill>
                  <a:schemeClr val="tx1"/>
                </a:solidFill>
                <a:latin typeface="Trebuchet MS" pitchFamily="34" charset="0"/>
                <a:cs typeface="Arial" pitchFamily="34" charset="0"/>
              </a:rPr>
              <a:t>The productivity of America’s farmers makes possible the generosity of U.S. food aid efforts around the world.  These programs are fragmented between the Department of Agriculture and the U.S. Agency for International Development.  They should be streamlined into one agency with a concentration on reducing overhead to maximize delivery of the actual goods.</a:t>
            </a:r>
          </a:p>
          <a:p>
            <a:pPr algn="l"/>
            <a:endParaRPr lang="en-US" sz="1300" dirty="0">
              <a:solidFill>
                <a:schemeClr val="tx1"/>
              </a:solidFill>
              <a:latin typeface="Trebuchet MS" pitchFamily="34" charset="0"/>
              <a:cs typeface="Arial" pitchFamily="34" charset="0"/>
            </a:endParaRPr>
          </a:p>
          <a:p>
            <a:pPr algn="l"/>
            <a:r>
              <a:rPr lang="en-US" sz="1300" dirty="0">
                <a:solidFill>
                  <a:schemeClr val="tx1"/>
                </a:solidFill>
                <a:latin typeface="Trebuchet MS" pitchFamily="34" charset="0"/>
                <a:cs typeface="Arial" pitchFamily="34" charset="0"/>
              </a:rPr>
              <a:t>The food stamp program now accounts for nearly 80 percent of the entire USDA budget.  In findings ways to fight fraud and abuse, the Congress should consider block=granting that program to the States, along with other domestic nutrition programs.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1600200"/>
            <a:ext cx="8229600" cy="3810000"/>
          </a:xfrm>
        </p:spPr>
        <p:txBody>
          <a:bodyPr>
            <a:normAutofit/>
          </a:bodyPr>
          <a:lstStyle/>
          <a:p>
            <a:pPr algn="l"/>
            <a:endParaRPr lang="en-US" sz="1500" dirty="0">
              <a:latin typeface="Trebuchet MS" pitchFamily="34" charset="0"/>
            </a:endParaRPr>
          </a:p>
          <a:p>
            <a:pPr algn="l"/>
            <a:r>
              <a:rPr lang="en-US" sz="2000" dirty="0">
                <a:solidFill>
                  <a:schemeClr val="tx1"/>
                </a:solidFill>
                <a:latin typeface="Trebuchet MS" pitchFamily="34" charset="0"/>
              </a:rPr>
              <a:t>Final Passage of Trade Authorization				NO</a:t>
            </a:r>
          </a:p>
          <a:p>
            <a:pPr algn="l"/>
            <a:r>
              <a:rPr lang="en-US" sz="2000" dirty="0">
                <a:solidFill>
                  <a:schemeClr val="tx1"/>
                </a:solidFill>
                <a:latin typeface="Trebuchet MS" pitchFamily="34" charset="0"/>
              </a:rPr>
              <a:t>Cotton Critical Habitat Amendment				NO</a:t>
            </a:r>
          </a:p>
          <a:p>
            <a:pPr algn="l"/>
            <a:r>
              <a:rPr lang="en-US" sz="2000" dirty="0" err="1">
                <a:solidFill>
                  <a:schemeClr val="tx1"/>
                </a:solidFill>
                <a:latin typeface="Trebuchet MS" pitchFamily="34" charset="0"/>
              </a:rPr>
              <a:t>Barrasso</a:t>
            </a:r>
            <a:r>
              <a:rPr lang="en-US" sz="2000" dirty="0">
                <a:solidFill>
                  <a:schemeClr val="tx1"/>
                </a:solidFill>
                <a:latin typeface="Trebuchet MS" pitchFamily="34" charset="0"/>
              </a:rPr>
              <a:t> Waters of the U.S. Budget Amendment			NO</a:t>
            </a:r>
          </a:p>
          <a:p>
            <a:pPr algn="l"/>
            <a:r>
              <a:rPr lang="en-US" sz="2000" dirty="0">
                <a:solidFill>
                  <a:schemeClr val="tx1"/>
                </a:solidFill>
                <a:latin typeface="Trebuchet MS" pitchFamily="34" charset="0"/>
              </a:rPr>
              <a:t>Older Americans Reauthorization Act of 2015			YES</a:t>
            </a:r>
          </a:p>
          <a:p>
            <a:pPr algn="l"/>
            <a:r>
              <a:rPr lang="en-US" sz="2000" dirty="0">
                <a:solidFill>
                  <a:schemeClr val="tx1"/>
                </a:solidFill>
                <a:latin typeface="Trebuchet MS" pitchFamily="34" charset="0"/>
              </a:rPr>
              <a:t>Illegal, Unreported and Unregulated Fishing Enforcement 	YES</a:t>
            </a:r>
          </a:p>
          <a:p>
            <a:pPr algn="l"/>
            <a:r>
              <a:rPr lang="en-US" sz="2000" dirty="0">
                <a:solidFill>
                  <a:schemeClr val="tx1"/>
                </a:solidFill>
                <a:latin typeface="Trebuchet MS" pitchFamily="34" charset="0"/>
              </a:rPr>
              <a:t>	Act of 2015		</a:t>
            </a:r>
          </a:p>
          <a:p>
            <a:pPr algn="l"/>
            <a:endParaRPr lang="en-US" sz="1500" dirty="0">
              <a:latin typeface="Trebuchet MS" pitchFamily="34" charset="0"/>
            </a:endParaRPr>
          </a:p>
        </p:txBody>
      </p:sp>
      <p:sp>
        <p:nvSpPr>
          <p:cNvPr id="5" name="Subtitle 2"/>
          <p:cNvSpPr txBox="1">
            <a:spLocks/>
          </p:cNvSpPr>
          <p:nvPr/>
        </p:nvSpPr>
        <p:spPr>
          <a:xfrm>
            <a:off x="1905000" y="152400"/>
            <a:ext cx="8305800" cy="14478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a:p>
            <a:pPr>
              <a:spcBef>
                <a:spcPct val="20000"/>
              </a:spcBef>
              <a:defRPr/>
            </a:pPr>
            <a:r>
              <a:rPr lang="en-US" sz="3000" dirty="0">
                <a:solidFill>
                  <a:srgbClr val="FF0000"/>
                </a:solidFill>
                <a:latin typeface="Trebuchet MS" pitchFamily="34" charset="0"/>
              </a:rPr>
              <a:t>2015 Food Policy Scorecard Votes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90800" y="1600200"/>
            <a:ext cx="7620000" cy="1447800"/>
          </a:xfrm>
        </p:spPr>
        <p:txBody>
          <a:bodyPr>
            <a:normAutofit/>
          </a:bodyPr>
          <a:lstStyle/>
          <a:p>
            <a:pPr algn="l"/>
            <a:endParaRPr lang="en-US" sz="1500" dirty="0">
              <a:latin typeface="Trebuchet MS" pitchFamily="34" charset="0"/>
            </a:endParaRPr>
          </a:p>
          <a:p>
            <a:pPr algn="l"/>
            <a:r>
              <a:rPr lang="en-US" sz="2000" dirty="0">
                <a:solidFill>
                  <a:schemeClr val="tx1"/>
                </a:solidFill>
                <a:latin typeface="Trebuchet MS" pitchFamily="34" charset="0"/>
              </a:rPr>
              <a:t>Senator Susan Collins (R-ME)		88%</a:t>
            </a:r>
          </a:p>
          <a:p>
            <a:pPr algn="l"/>
            <a:r>
              <a:rPr lang="en-US" sz="2000" dirty="0">
                <a:solidFill>
                  <a:schemeClr val="tx1"/>
                </a:solidFill>
                <a:latin typeface="Trebuchet MS" pitchFamily="34" charset="0"/>
              </a:rPr>
              <a:t>Senator Ted Cruz (R-TX)			75%</a:t>
            </a:r>
          </a:p>
          <a:p>
            <a:pPr algn="l"/>
            <a:r>
              <a:rPr lang="en-US" sz="2000" dirty="0">
                <a:solidFill>
                  <a:schemeClr val="tx1"/>
                </a:solidFill>
                <a:latin typeface="Trebuchet MS" pitchFamily="34" charset="0"/>
              </a:rPr>
              <a:t>Senator Richard Shelby (R-AL)		75%</a:t>
            </a:r>
          </a:p>
          <a:p>
            <a:pPr algn="l"/>
            <a:endParaRPr lang="en-US" sz="1500" dirty="0">
              <a:latin typeface="Trebuchet MS" pitchFamily="34" charset="0"/>
            </a:endParaRPr>
          </a:p>
        </p:txBody>
      </p:sp>
      <p:sp>
        <p:nvSpPr>
          <p:cNvPr id="5" name="Subtitle 2"/>
          <p:cNvSpPr txBox="1">
            <a:spLocks/>
          </p:cNvSpPr>
          <p:nvPr/>
        </p:nvSpPr>
        <p:spPr>
          <a:xfrm>
            <a:off x="1905000" y="152400"/>
            <a:ext cx="8305800" cy="1447800"/>
          </a:xfrm>
          <a:prstGeom prst="rect">
            <a:avLst/>
          </a:prstGeom>
        </p:spPr>
        <p:txBody>
          <a:bodyPr vert="horz" lIns="91440" tIns="45720" rIns="91440" bIns="45720" rtlCol="0">
            <a:normAutofit fontScale="92500"/>
          </a:bodyPr>
          <a:lstStyle/>
          <a:p>
            <a:pPr>
              <a:spcBef>
                <a:spcPct val="20000"/>
              </a:spcBef>
              <a:defRPr/>
            </a:pPr>
            <a:endParaRPr lang="en-US" sz="1500" dirty="0">
              <a:solidFill>
                <a:schemeClr val="tx1">
                  <a:tint val="75000"/>
                </a:schemeClr>
              </a:solidFill>
              <a:latin typeface="Trebuchet MS" pitchFamily="34" charset="0"/>
            </a:endParaRPr>
          </a:p>
          <a:p>
            <a:pPr>
              <a:spcBef>
                <a:spcPct val="20000"/>
              </a:spcBef>
              <a:defRPr/>
            </a:pPr>
            <a:r>
              <a:rPr lang="en-US" sz="3000" dirty="0">
                <a:solidFill>
                  <a:srgbClr val="FF0000"/>
                </a:solidFill>
                <a:latin typeface="Trebuchet MS" pitchFamily="34" charset="0"/>
              </a:rPr>
              <a:t>2015 Food Policy Scorecard</a:t>
            </a:r>
          </a:p>
          <a:p>
            <a:pPr>
              <a:spcBef>
                <a:spcPct val="20000"/>
              </a:spcBef>
              <a:defRPr/>
            </a:pPr>
            <a:r>
              <a:rPr lang="en-US" sz="3000" i="1" dirty="0">
                <a:solidFill>
                  <a:srgbClr val="FF0000"/>
                </a:solidFill>
                <a:latin typeface="Trebuchet MS" pitchFamily="34" charset="0"/>
              </a:rPr>
              <a:t>Cruz ranks second among all Senate Republicans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752600" y="1600200"/>
            <a:ext cx="4419600" cy="3276600"/>
          </a:xfrm>
        </p:spPr>
        <p:txBody>
          <a:bodyPr>
            <a:noAutofit/>
          </a:bodyPr>
          <a:lstStyle/>
          <a:p>
            <a:pPr algn="l"/>
            <a:r>
              <a:rPr lang="en-US" sz="1200" dirty="0">
                <a:solidFill>
                  <a:schemeClr val="tx1"/>
                </a:solidFill>
                <a:latin typeface="Trebuchet MS" pitchFamily="34" charset="0"/>
              </a:rPr>
              <a:t>Senator Richard Shelby		75%</a:t>
            </a:r>
          </a:p>
          <a:p>
            <a:pPr algn="l"/>
            <a:endParaRPr lang="en-US" sz="1200" dirty="0">
              <a:solidFill>
                <a:schemeClr val="tx1"/>
              </a:solidFill>
              <a:latin typeface="Trebuchet MS" pitchFamily="34" charset="0"/>
            </a:endParaRPr>
          </a:p>
          <a:p>
            <a:pPr algn="l"/>
            <a:r>
              <a:rPr lang="en-US" sz="1200" dirty="0">
                <a:solidFill>
                  <a:schemeClr val="tx1"/>
                </a:solidFill>
                <a:latin typeface="Trebuchet MS" pitchFamily="34" charset="0"/>
              </a:rPr>
              <a:t>Senator Kelly </a:t>
            </a:r>
            <a:r>
              <a:rPr lang="en-US" sz="1200" dirty="0" err="1">
                <a:solidFill>
                  <a:schemeClr val="tx1"/>
                </a:solidFill>
                <a:latin typeface="Trebuchet MS" pitchFamily="34" charset="0"/>
              </a:rPr>
              <a:t>Ayotte</a:t>
            </a:r>
            <a:r>
              <a:rPr lang="en-US" sz="1200" dirty="0">
                <a:solidFill>
                  <a:schemeClr val="tx1"/>
                </a:solidFill>
                <a:latin typeface="Trebuchet MS" pitchFamily="34" charset="0"/>
              </a:rPr>
              <a:t> (R-NH)	60%</a:t>
            </a:r>
          </a:p>
          <a:p>
            <a:pPr algn="l"/>
            <a:r>
              <a:rPr lang="en-US" sz="1200" dirty="0">
                <a:solidFill>
                  <a:schemeClr val="tx1"/>
                </a:solidFill>
                <a:latin typeface="Trebuchet MS" pitchFamily="34" charset="0"/>
              </a:rPr>
              <a:t>Senator Mark Kirk (R-IL)		60%</a:t>
            </a:r>
          </a:p>
          <a:p>
            <a:pPr algn="l"/>
            <a:r>
              <a:rPr lang="en-US" sz="1200" dirty="0">
                <a:solidFill>
                  <a:schemeClr val="tx1"/>
                </a:solidFill>
                <a:latin typeface="Trebuchet MS" pitchFamily="34" charset="0"/>
              </a:rPr>
              <a:t>Senator Rand Paul (R-KY)		60%</a:t>
            </a:r>
            <a:endParaRPr lang="en-US" sz="1200" dirty="0">
              <a:solidFill>
                <a:schemeClr val="tx1"/>
              </a:solidFill>
              <a:latin typeface="Trebuchet MS" pitchFamily="34" charset="0"/>
            </a:endParaRPr>
          </a:p>
          <a:p>
            <a:pPr algn="l"/>
            <a:r>
              <a:rPr lang="en-US" sz="1200" dirty="0">
                <a:solidFill>
                  <a:schemeClr val="tx1"/>
                </a:solidFill>
                <a:latin typeface="Trebuchet MS" pitchFamily="34" charset="0"/>
              </a:rPr>
              <a:t>Senator Marco Rubio (R-FL)	60%	Retiring</a:t>
            </a:r>
          </a:p>
          <a:p>
            <a:pPr algn="l"/>
            <a:r>
              <a:rPr lang="en-US" sz="1200" dirty="0">
                <a:solidFill>
                  <a:schemeClr val="tx1"/>
                </a:solidFill>
                <a:latin typeface="Trebuchet MS" pitchFamily="34" charset="0"/>
              </a:rPr>
              <a:t>Senator Jeff Sessions (R-AL)	60%</a:t>
            </a:r>
          </a:p>
          <a:p>
            <a:pPr algn="l"/>
            <a:endParaRPr lang="en-US" sz="1200" dirty="0">
              <a:solidFill>
                <a:schemeClr val="tx1"/>
              </a:solidFill>
              <a:latin typeface="Trebuchet MS" pitchFamily="34" charset="0"/>
            </a:endParaRPr>
          </a:p>
          <a:p>
            <a:pPr algn="l"/>
            <a:r>
              <a:rPr lang="en-US" sz="1200" dirty="0">
                <a:solidFill>
                  <a:schemeClr val="tx1"/>
                </a:solidFill>
                <a:latin typeface="Trebuchet MS" pitchFamily="34" charset="0"/>
              </a:rPr>
              <a:t>Senator Johnny Isakson (R-GA)	50%</a:t>
            </a:r>
          </a:p>
          <a:p>
            <a:pPr algn="l"/>
            <a:r>
              <a:rPr lang="en-US" sz="1200" dirty="0">
                <a:solidFill>
                  <a:schemeClr val="tx1"/>
                </a:solidFill>
                <a:latin typeface="Trebuchet MS" pitchFamily="34" charset="0"/>
              </a:rPr>
              <a:t>Senator Mike Lee (R-UT)		50%</a:t>
            </a:r>
          </a:p>
          <a:p>
            <a:pPr algn="l"/>
            <a:r>
              <a:rPr lang="en-US" sz="1200" dirty="0">
                <a:solidFill>
                  <a:schemeClr val="tx1"/>
                </a:solidFill>
                <a:latin typeface="Trebuchet MS" pitchFamily="34" charset="0"/>
              </a:rPr>
              <a:t>Senator Lisa Murkowski (R-AK)	50%</a:t>
            </a:r>
          </a:p>
          <a:p>
            <a:pPr algn="l"/>
            <a:r>
              <a:rPr lang="en-US" sz="1200" dirty="0">
                <a:solidFill>
                  <a:schemeClr val="tx1"/>
                </a:solidFill>
                <a:latin typeface="Trebuchet MS" pitchFamily="34" charset="0"/>
              </a:rPr>
              <a:t>Senator David Vitter (R-LA)	50%	Retiring</a:t>
            </a:r>
          </a:p>
          <a:p>
            <a:pPr algn="l"/>
            <a:endParaRPr lang="en-US" sz="1200" dirty="0">
              <a:solidFill>
                <a:schemeClr val="tx1"/>
              </a:solidFill>
              <a:latin typeface="Trebuchet MS" pitchFamily="34" charset="0"/>
            </a:endParaRPr>
          </a:p>
        </p:txBody>
      </p:sp>
      <p:sp>
        <p:nvSpPr>
          <p:cNvPr id="4" name="Subtitle 2"/>
          <p:cNvSpPr txBox="1">
            <a:spLocks/>
          </p:cNvSpPr>
          <p:nvPr/>
        </p:nvSpPr>
        <p:spPr>
          <a:xfrm>
            <a:off x="6172200" y="1600200"/>
            <a:ext cx="4419600" cy="3429000"/>
          </a:xfrm>
          <a:prstGeom prst="rect">
            <a:avLst/>
          </a:prstGeom>
        </p:spPr>
        <p:txBody>
          <a:bodyPr vert="horz" lIns="91440" tIns="45720" rIns="91440" bIns="45720" rtlCol="0">
            <a:noAutofit/>
          </a:bodyPr>
          <a:lstStyle/>
          <a:p>
            <a:pPr>
              <a:spcBef>
                <a:spcPct val="20000"/>
              </a:spcBef>
              <a:defRPr/>
            </a:pPr>
            <a:r>
              <a:rPr lang="en-US" sz="1200" dirty="0">
                <a:latin typeface="Trebuchet MS" pitchFamily="34" charset="0"/>
              </a:rPr>
              <a:t>Senator John </a:t>
            </a:r>
            <a:r>
              <a:rPr lang="en-US" sz="1200" dirty="0" err="1">
                <a:latin typeface="Trebuchet MS" pitchFamily="34" charset="0"/>
              </a:rPr>
              <a:t>Boozman</a:t>
            </a:r>
            <a:r>
              <a:rPr lang="en-US" sz="1200" dirty="0">
                <a:latin typeface="Trebuchet MS" pitchFamily="34" charset="0"/>
              </a:rPr>
              <a:t> (R-AR)	43%</a:t>
            </a:r>
          </a:p>
          <a:p>
            <a:pPr>
              <a:spcBef>
                <a:spcPct val="20000"/>
              </a:spcBef>
              <a:defRPr/>
            </a:pPr>
            <a:r>
              <a:rPr lang="en-US" sz="1200" dirty="0">
                <a:latin typeface="Trebuchet MS" pitchFamily="34" charset="0"/>
              </a:rPr>
              <a:t>Senator Roy Blunt (R-MO)		40%</a:t>
            </a:r>
          </a:p>
          <a:p>
            <a:pPr>
              <a:spcBef>
                <a:spcPct val="20000"/>
              </a:spcBef>
              <a:defRPr/>
            </a:pPr>
            <a:r>
              <a:rPr lang="en-US" sz="1200" dirty="0">
                <a:latin typeface="Trebuchet MS" pitchFamily="34" charset="0"/>
              </a:rPr>
              <a:t>Senator Richard Burr (R-NC)	40%</a:t>
            </a:r>
          </a:p>
          <a:p>
            <a:pPr>
              <a:spcBef>
                <a:spcPct val="20000"/>
              </a:spcBef>
              <a:defRPr/>
            </a:pPr>
            <a:r>
              <a:rPr lang="en-US" sz="1200" dirty="0">
                <a:latin typeface="Trebuchet MS" pitchFamily="34" charset="0"/>
              </a:rPr>
              <a:t>Senator Dan Coats (R-IN)		40%	Retiring</a:t>
            </a:r>
          </a:p>
          <a:p>
            <a:pPr>
              <a:spcBef>
                <a:spcPct val="20000"/>
              </a:spcBef>
              <a:defRPr/>
            </a:pPr>
            <a:r>
              <a:rPr lang="en-US" sz="1200" dirty="0">
                <a:latin typeface="Trebuchet MS" pitchFamily="34" charset="0"/>
              </a:rPr>
              <a:t>Senator Mike Crapo (R-ID)		40%</a:t>
            </a:r>
          </a:p>
          <a:p>
            <a:pPr>
              <a:spcBef>
                <a:spcPct val="20000"/>
              </a:spcBef>
              <a:defRPr/>
            </a:pPr>
            <a:r>
              <a:rPr lang="en-US" sz="1200" dirty="0">
                <a:latin typeface="Trebuchet MS" pitchFamily="34" charset="0"/>
              </a:rPr>
              <a:t>Senator Charles Grassley (R-IA)	40%</a:t>
            </a:r>
          </a:p>
          <a:p>
            <a:pPr>
              <a:spcBef>
                <a:spcPct val="20000"/>
              </a:spcBef>
              <a:defRPr/>
            </a:pPr>
            <a:r>
              <a:rPr lang="en-US" sz="1200" dirty="0">
                <a:latin typeface="Trebuchet MS" pitchFamily="34" charset="0"/>
              </a:rPr>
              <a:t>Senator Ron Johnson (R-WI)	40%</a:t>
            </a:r>
          </a:p>
          <a:p>
            <a:pPr>
              <a:spcBef>
                <a:spcPct val="20000"/>
              </a:spcBef>
              <a:defRPr/>
            </a:pPr>
            <a:r>
              <a:rPr lang="en-US" sz="1200" dirty="0">
                <a:latin typeface="Trebuchet MS" pitchFamily="34" charset="0"/>
              </a:rPr>
              <a:t>Senator James Lankford (R-OK)	40%</a:t>
            </a:r>
          </a:p>
          <a:p>
            <a:pPr>
              <a:spcBef>
                <a:spcPct val="20000"/>
              </a:spcBef>
              <a:defRPr/>
            </a:pPr>
            <a:r>
              <a:rPr lang="en-US" sz="1200" dirty="0">
                <a:latin typeface="Trebuchet MS" pitchFamily="34" charset="0"/>
              </a:rPr>
              <a:t>Senator John McCain (R-AZ)	40%</a:t>
            </a:r>
          </a:p>
          <a:p>
            <a:pPr>
              <a:spcBef>
                <a:spcPct val="20000"/>
              </a:spcBef>
              <a:defRPr/>
            </a:pPr>
            <a:r>
              <a:rPr lang="en-US" sz="1200" dirty="0">
                <a:latin typeface="Trebuchet MS" pitchFamily="34" charset="0"/>
              </a:rPr>
              <a:t>Senator Jerry Moran (R-KS)	40%</a:t>
            </a:r>
          </a:p>
          <a:p>
            <a:pPr>
              <a:spcBef>
                <a:spcPct val="20000"/>
              </a:spcBef>
              <a:defRPr/>
            </a:pPr>
            <a:r>
              <a:rPr lang="en-US" sz="1200" dirty="0">
                <a:latin typeface="Trebuchet MS" pitchFamily="34" charset="0"/>
              </a:rPr>
              <a:t>Senator Rob Portman (R-OH)	40%</a:t>
            </a:r>
          </a:p>
          <a:p>
            <a:pPr>
              <a:spcBef>
                <a:spcPct val="20000"/>
              </a:spcBef>
              <a:defRPr/>
            </a:pPr>
            <a:r>
              <a:rPr lang="en-US" sz="1200" dirty="0">
                <a:latin typeface="Trebuchet MS" pitchFamily="34" charset="0"/>
              </a:rPr>
              <a:t>Senator Tim Scott (R-SC)		40%</a:t>
            </a:r>
          </a:p>
          <a:p>
            <a:pPr>
              <a:spcBef>
                <a:spcPct val="20000"/>
              </a:spcBef>
              <a:defRPr/>
            </a:pPr>
            <a:r>
              <a:rPr lang="en-US" sz="1200" dirty="0">
                <a:latin typeface="Trebuchet MS" pitchFamily="34" charset="0"/>
              </a:rPr>
              <a:t>Senator John Thune (R-SD)		40%</a:t>
            </a:r>
          </a:p>
          <a:p>
            <a:pPr>
              <a:spcBef>
                <a:spcPct val="20000"/>
              </a:spcBef>
              <a:defRPr/>
            </a:pPr>
            <a:r>
              <a:rPr lang="en-US" sz="1200" dirty="0">
                <a:latin typeface="Trebuchet MS" pitchFamily="34" charset="0"/>
              </a:rPr>
              <a:t>Senator Pat Toomey (R-PA)		40%</a:t>
            </a:r>
          </a:p>
          <a:p>
            <a:pPr>
              <a:spcBef>
                <a:spcPct val="20000"/>
              </a:spcBef>
              <a:defRPr/>
            </a:pPr>
            <a:r>
              <a:rPr lang="en-US" sz="1200" dirty="0">
                <a:latin typeface="Trebuchet MS" pitchFamily="34" charset="0"/>
              </a:rPr>
              <a:t>Senator John </a:t>
            </a:r>
            <a:r>
              <a:rPr lang="en-US" sz="1200" dirty="0" err="1">
                <a:latin typeface="Trebuchet MS" pitchFamily="34" charset="0"/>
              </a:rPr>
              <a:t>Hoeven</a:t>
            </a:r>
            <a:r>
              <a:rPr lang="en-US" sz="1200" dirty="0">
                <a:latin typeface="Trebuchet MS" pitchFamily="34" charset="0"/>
              </a:rPr>
              <a:t> (R-ND)	33%</a:t>
            </a:r>
          </a:p>
        </p:txBody>
      </p:sp>
      <p:sp>
        <p:nvSpPr>
          <p:cNvPr id="5" name="Subtitle 2"/>
          <p:cNvSpPr txBox="1">
            <a:spLocks/>
          </p:cNvSpPr>
          <p:nvPr/>
        </p:nvSpPr>
        <p:spPr>
          <a:xfrm>
            <a:off x="1905000" y="152400"/>
            <a:ext cx="8305800" cy="14478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a:p>
            <a:pPr>
              <a:spcBef>
                <a:spcPct val="20000"/>
              </a:spcBef>
              <a:defRPr/>
            </a:pPr>
            <a:r>
              <a:rPr lang="en-US" sz="3000" dirty="0">
                <a:solidFill>
                  <a:srgbClr val="FF0000"/>
                </a:solidFill>
                <a:latin typeface="Trebuchet MS" pitchFamily="34" charset="0"/>
              </a:rPr>
              <a:t>2015 Food Policy Scorecard</a:t>
            </a:r>
          </a:p>
          <a:p>
            <a:pPr>
              <a:spcBef>
                <a:spcPct val="20000"/>
              </a:spcBef>
              <a:defRPr/>
            </a:pPr>
            <a:r>
              <a:rPr lang="en-US" sz="3000" i="1" dirty="0">
                <a:solidFill>
                  <a:srgbClr val="FF0000"/>
                </a:solidFill>
                <a:latin typeface="Trebuchet MS" pitchFamily="34" charset="0"/>
              </a:rPr>
              <a:t>Senate Republicans Up in 2016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5000" y="1600200"/>
            <a:ext cx="8458200" cy="3429000"/>
          </a:xfrm>
          <a:prstGeom prst="rect">
            <a:avLst/>
          </a:prstGeom>
        </p:spPr>
        <p:txBody>
          <a:bodyPr vert="horz" lIns="91440" tIns="45720" rIns="91440" bIns="45720" rtlCol="0">
            <a:noAutofit/>
          </a:bodyPr>
          <a:lstStyle/>
          <a:p>
            <a:pPr marL="342900" indent="-342900">
              <a:spcBef>
                <a:spcPct val="20000"/>
              </a:spcBef>
              <a:defRPr/>
            </a:pPr>
            <a:r>
              <a:rPr lang="en-US" dirty="0">
                <a:latin typeface="Trebuchet MS" pitchFamily="34" charset="0"/>
              </a:rPr>
              <a:t>100%		26</a:t>
            </a:r>
          </a:p>
          <a:p>
            <a:pPr marL="342900" indent="-342900">
              <a:spcBef>
                <a:spcPct val="20000"/>
              </a:spcBef>
              <a:defRPr/>
            </a:pPr>
            <a:r>
              <a:rPr lang="en-US" dirty="0">
                <a:latin typeface="Trebuchet MS" pitchFamily="34" charset="0"/>
              </a:rPr>
              <a:t>80%-99%		13</a:t>
            </a:r>
          </a:p>
          <a:p>
            <a:pPr marL="342900" indent="-342900">
              <a:spcBef>
                <a:spcPct val="20000"/>
              </a:spcBef>
              <a:defRPr/>
            </a:pPr>
            <a:endParaRPr lang="en-US" dirty="0">
              <a:latin typeface="Trebuchet MS" pitchFamily="34" charset="0"/>
            </a:endParaRPr>
          </a:p>
          <a:p>
            <a:pPr marL="342900" indent="-342900">
              <a:spcBef>
                <a:spcPct val="20000"/>
              </a:spcBef>
              <a:defRPr/>
            </a:pPr>
            <a:r>
              <a:rPr lang="en-US" dirty="0">
                <a:latin typeface="Trebuchet MS" pitchFamily="34" charset="0"/>
              </a:rPr>
              <a:t>Senator Heidi </a:t>
            </a:r>
            <a:r>
              <a:rPr lang="en-US" dirty="0" err="1">
                <a:latin typeface="Trebuchet MS" pitchFamily="34" charset="0"/>
              </a:rPr>
              <a:t>Heitkamp</a:t>
            </a:r>
            <a:r>
              <a:rPr lang="en-US" dirty="0">
                <a:latin typeface="Trebuchet MS" pitchFamily="34" charset="0"/>
              </a:rPr>
              <a:t> (D-ND)		50%</a:t>
            </a:r>
          </a:p>
          <a:p>
            <a:pPr marL="342900" indent="-342900">
              <a:spcBef>
                <a:spcPct val="20000"/>
              </a:spcBef>
              <a:defRPr/>
            </a:pPr>
            <a:r>
              <a:rPr lang="en-US" dirty="0">
                <a:latin typeface="Trebuchet MS" pitchFamily="34" charset="0"/>
              </a:rPr>
              <a:t>Senator Joe </a:t>
            </a:r>
            <a:r>
              <a:rPr lang="en-US" dirty="0" err="1">
                <a:latin typeface="Trebuchet MS" pitchFamily="34" charset="0"/>
              </a:rPr>
              <a:t>Manchin</a:t>
            </a:r>
            <a:r>
              <a:rPr lang="en-US" dirty="0">
                <a:latin typeface="Trebuchet MS" pitchFamily="34" charset="0"/>
              </a:rPr>
              <a:t> (D-WV)		60%</a:t>
            </a:r>
          </a:p>
          <a:p>
            <a:pPr marL="342900" indent="-342900">
              <a:spcBef>
                <a:spcPct val="20000"/>
              </a:spcBef>
              <a:defRPr/>
            </a:pPr>
            <a:r>
              <a:rPr lang="en-US" dirty="0">
                <a:latin typeface="Trebuchet MS" pitchFamily="34" charset="0"/>
              </a:rPr>
              <a:t>Senator Claire </a:t>
            </a:r>
            <a:r>
              <a:rPr lang="en-US" dirty="0" err="1">
                <a:latin typeface="Trebuchet MS" pitchFamily="34" charset="0"/>
              </a:rPr>
              <a:t>McCaskill</a:t>
            </a:r>
            <a:r>
              <a:rPr lang="en-US" dirty="0">
                <a:latin typeface="Trebuchet MS" pitchFamily="34" charset="0"/>
              </a:rPr>
              <a:t> (D-MO)		60%</a:t>
            </a:r>
          </a:p>
        </p:txBody>
      </p:sp>
      <p:sp>
        <p:nvSpPr>
          <p:cNvPr id="5" name="Subtitle 2"/>
          <p:cNvSpPr txBox="1">
            <a:spLocks/>
          </p:cNvSpPr>
          <p:nvPr/>
        </p:nvSpPr>
        <p:spPr>
          <a:xfrm>
            <a:off x="1905000" y="152400"/>
            <a:ext cx="8305800" cy="14478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a:p>
            <a:pPr>
              <a:spcBef>
                <a:spcPct val="20000"/>
              </a:spcBef>
              <a:defRPr/>
            </a:pPr>
            <a:r>
              <a:rPr lang="en-US" sz="3000" dirty="0">
                <a:solidFill>
                  <a:srgbClr val="FF0000"/>
                </a:solidFill>
                <a:latin typeface="Trebuchet MS" pitchFamily="34" charset="0"/>
              </a:rPr>
              <a:t>2015 Food Policy Scorecard</a:t>
            </a:r>
          </a:p>
          <a:p>
            <a:pPr>
              <a:spcBef>
                <a:spcPct val="20000"/>
              </a:spcBef>
              <a:defRPr/>
            </a:pPr>
            <a:r>
              <a:rPr lang="en-US" sz="3000" i="1" dirty="0">
                <a:solidFill>
                  <a:srgbClr val="FF0000"/>
                </a:solidFill>
                <a:latin typeface="Trebuchet MS" pitchFamily="34" charset="0"/>
              </a:rPr>
              <a:t>Senate Democrats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5000" y="990600"/>
            <a:ext cx="8458200" cy="3429000"/>
          </a:xfrm>
          <a:prstGeom prst="rect">
            <a:avLst/>
          </a:prstGeom>
        </p:spPr>
        <p:txBody>
          <a:bodyPr vert="horz" lIns="91440" tIns="45720" rIns="91440" bIns="45720" rtlCol="0">
            <a:noAutofit/>
          </a:bodyPr>
          <a:lstStyle/>
          <a:p>
            <a:r>
              <a:rPr lang="en-US" sz="1500" b="1" dirty="0">
                <a:latin typeface="Trebuchet MS" pitchFamily="34" charset="0"/>
              </a:rPr>
              <a:t>Senator Ted Cruz </a:t>
            </a:r>
            <a:r>
              <a:rPr lang="en-US" sz="1500" dirty="0">
                <a:latin typeface="Trebuchet MS" pitchFamily="34" charset="0"/>
              </a:rPr>
              <a:t>said Saturday that the nation should push back against the “hysteria” over food made with genetically modified organisms, saying these innovations in science should be celebrated for the positive impact they’ve had both at home and abroad.</a:t>
            </a:r>
          </a:p>
          <a:p>
            <a:r>
              <a:rPr lang="en-US" sz="1500" dirty="0">
                <a:latin typeface="Trebuchet MS" pitchFamily="34" charset="0"/>
              </a:rPr>
              <a:t>		</a:t>
            </a:r>
            <a:r>
              <a:rPr lang="en-US" sz="1500" i="1" dirty="0">
                <a:latin typeface="Trebuchet MS" pitchFamily="34" charset="0"/>
              </a:rPr>
              <a:t>Seth McLaughlin - The Washington Times - Saturday, March 7, 2015</a:t>
            </a:r>
            <a:endParaRPr lang="en-US" sz="1500" dirty="0">
              <a:latin typeface="Trebuchet MS" pitchFamily="34" charset="0"/>
            </a:endParaRPr>
          </a:p>
          <a:p>
            <a:endParaRPr lang="en-US" sz="1500" dirty="0">
              <a:latin typeface="Trebuchet MS" pitchFamily="34" charset="0"/>
            </a:endParaRPr>
          </a:p>
          <a:p>
            <a:endParaRPr lang="en-US" sz="1500" dirty="0">
              <a:latin typeface="Trebuchet MS" pitchFamily="34" charset="0"/>
            </a:endParaRPr>
          </a:p>
          <a:p>
            <a:r>
              <a:rPr lang="en-US" sz="1500" dirty="0">
                <a:latin typeface="Trebuchet MS" pitchFamily="34" charset="0"/>
              </a:rPr>
              <a:t>"[Iowa Farm Bureau survey question:] Do you support the use of biotechnology in food products and oppose efforts to require mandatory labeling for foods simply because they contain ingredients derived from biotechnology?... </a:t>
            </a:r>
            <a:r>
              <a:rPr lang="en-US" sz="1500" b="1" dirty="0">
                <a:latin typeface="Trebuchet MS" pitchFamily="34" charset="0"/>
              </a:rPr>
              <a:t>Donald Trump</a:t>
            </a:r>
            <a:r>
              <a:rPr lang="en-US" sz="1500" dirty="0">
                <a:latin typeface="Trebuchet MS" pitchFamily="34" charset="0"/>
              </a:rPr>
              <a:t>: Yes." </a:t>
            </a:r>
            <a:br>
              <a:rPr lang="en-US" sz="1500" dirty="0">
                <a:latin typeface="Trebuchet MS" pitchFamily="34" charset="0"/>
              </a:rPr>
            </a:br>
            <a:endParaRPr lang="en-US" sz="1500" dirty="0">
              <a:latin typeface="Trebuchet MS" pitchFamily="34" charset="0"/>
            </a:endParaRPr>
          </a:p>
          <a:p>
            <a:endParaRPr lang="en-US" sz="1500" dirty="0">
              <a:latin typeface="Trebuchet MS" pitchFamily="34" charset="0"/>
            </a:endParaRPr>
          </a:p>
          <a:p>
            <a:r>
              <a:rPr lang="en-US" sz="1500" dirty="0">
                <a:latin typeface="Trebuchet MS" pitchFamily="34" charset="0"/>
              </a:rPr>
              <a:t>No definite information found on </a:t>
            </a:r>
            <a:r>
              <a:rPr lang="en-US" sz="1500" b="1" dirty="0">
                <a:latin typeface="Trebuchet MS" pitchFamily="34" charset="0"/>
              </a:rPr>
              <a:t>John Kasich</a:t>
            </a:r>
            <a:r>
              <a:rPr lang="en-US" sz="1500" dirty="0">
                <a:latin typeface="Trebuchet MS" pitchFamily="34" charset="0"/>
              </a:rPr>
              <a:t>’s position on GMOs or GMO labeling.</a:t>
            </a:r>
          </a:p>
        </p:txBody>
      </p:sp>
      <p:sp>
        <p:nvSpPr>
          <p:cNvPr id="5" name="Subtitle 2"/>
          <p:cNvSpPr txBox="1">
            <a:spLocks/>
          </p:cNvSpPr>
          <p:nvPr/>
        </p:nvSpPr>
        <p:spPr>
          <a:xfrm>
            <a:off x="1905000" y="152400"/>
            <a:ext cx="8305800" cy="762000"/>
          </a:xfrm>
          <a:prstGeom prst="rect">
            <a:avLst/>
          </a:prstGeom>
        </p:spPr>
        <p:txBody>
          <a:bodyPr vert="horz" lIns="91440" tIns="45720" rIns="91440" bIns="45720" rtlCol="0">
            <a:normAutofit fontScale="92500" lnSpcReduction="10000"/>
          </a:bodyPr>
          <a:lstStyle/>
          <a:p>
            <a:pPr>
              <a:spcBef>
                <a:spcPct val="20000"/>
              </a:spcBef>
              <a:defRPr/>
            </a:pPr>
            <a:endParaRPr lang="en-US" sz="1500" dirty="0">
              <a:solidFill>
                <a:schemeClr val="tx1">
                  <a:tint val="75000"/>
                </a:schemeClr>
              </a:solidFill>
              <a:latin typeface="Trebuchet MS" pitchFamily="34" charset="0"/>
            </a:endParaRPr>
          </a:p>
          <a:p>
            <a:pPr>
              <a:spcBef>
                <a:spcPct val="20000"/>
              </a:spcBef>
              <a:defRPr/>
            </a:pPr>
            <a:r>
              <a:rPr lang="en-US" sz="3000" dirty="0">
                <a:solidFill>
                  <a:srgbClr val="FF0000"/>
                </a:solidFill>
                <a:latin typeface="Trebuchet MS" pitchFamily="34" charset="0"/>
              </a:rPr>
              <a:t>Republican Candidates on GMOs</a:t>
            </a:r>
            <a:endParaRPr lang="en-US" sz="3000" i="1" dirty="0">
              <a:solidFill>
                <a:srgbClr val="FF0000"/>
              </a:solidFill>
              <a:latin typeface="Trebuchet MS"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905000" y="228600"/>
            <a:ext cx="8458200" cy="6324600"/>
          </a:xfrm>
          <a:prstGeom prst="rect">
            <a:avLst/>
          </a:prstGeom>
        </p:spPr>
        <p:txBody>
          <a:bodyPr vert="horz" lIns="91440" tIns="45720" rIns="91440" bIns="45720" rtlCol="0">
            <a:noAutofit/>
          </a:bodyPr>
          <a:lstStyle/>
          <a:p>
            <a:r>
              <a:rPr lang="en-US" sz="1600" b="1" dirty="0">
                <a:solidFill>
                  <a:srgbClr val="FF0000"/>
                </a:solidFill>
                <a:latin typeface="Trebuchet MS" pitchFamily="34" charset="0"/>
              </a:rPr>
              <a:t>Ted Cruz</a:t>
            </a:r>
            <a:r>
              <a:rPr lang="en-US" sz="1600" dirty="0">
                <a:latin typeface="Trebuchet MS" pitchFamily="34" charset="0"/>
              </a:rPr>
              <a:t/>
            </a:r>
            <a:br>
              <a:rPr lang="en-US" sz="1600" dirty="0">
                <a:latin typeface="Trebuchet MS" pitchFamily="34" charset="0"/>
              </a:rPr>
            </a:br>
            <a:r>
              <a:rPr lang="en-US" sz="1600" dirty="0">
                <a:latin typeface="Trebuchet MS" pitchFamily="34" charset="0"/>
              </a:rPr>
              <a:t/>
            </a:r>
            <a:br>
              <a:rPr lang="en-US" sz="1600" dirty="0">
                <a:latin typeface="Trebuchet MS" pitchFamily="34" charset="0"/>
              </a:rPr>
            </a:br>
            <a:r>
              <a:rPr lang="en-US" sz="1600" b="1" dirty="0">
                <a:latin typeface="Trebuchet MS" pitchFamily="34" charset="0"/>
              </a:rPr>
              <a:t>On food security</a:t>
            </a:r>
            <a:r>
              <a:rPr lang="en-US" sz="1600" dirty="0">
                <a:latin typeface="Trebuchet MS" pitchFamily="34" charset="0"/>
              </a:rPr>
              <a:t>: Cruz’s statement on the Farm Bill Vote: “Any meaningful support for farmers and ranchers in this trillion-dollar bill is unnecessarily held hostage to the unchecked growth of food stamp entitlements and numerous other programs unrelated to farming...Nearly 80 percent of it consists of a massive expansion in food stamps, trapping millions in long-term dependency.”</a:t>
            </a:r>
          </a:p>
          <a:p>
            <a:endParaRPr lang="en-US" sz="1600" b="1" dirty="0">
              <a:latin typeface="Trebuchet MS" pitchFamily="34" charset="0"/>
            </a:endParaRPr>
          </a:p>
          <a:p>
            <a:r>
              <a:rPr lang="en-US" sz="1600" b="1" dirty="0">
                <a:latin typeface="Trebuchet MS" pitchFamily="34" charset="0"/>
              </a:rPr>
              <a:t>On farm subsidies</a:t>
            </a:r>
            <a:r>
              <a:rPr lang="en-US" sz="1600" dirty="0">
                <a:latin typeface="Trebuchet MS" pitchFamily="34" charset="0"/>
              </a:rPr>
              <a:t>: “Whether it is </a:t>
            </a:r>
            <a:r>
              <a:rPr lang="en-US" sz="1600" dirty="0" err="1">
                <a:latin typeface="Trebuchet MS" pitchFamily="34" charset="0"/>
              </a:rPr>
              <a:t>ObamaCare</a:t>
            </a:r>
            <a:r>
              <a:rPr lang="en-US" sz="1600" dirty="0">
                <a:latin typeface="Trebuchet MS" pitchFamily="34" charset="0"/>
              </a:rPr>
              <a:t> or crop insurance, when you have the federal government stepping in it ends up limiting choices and driving up prices,” he has said.  “I’d like to see farmers have more options, more choices, be able to buy insurance on a national market. I believe social safety nets should be a trampoline and not hemp.”</a:t>
            </a:r>
          </a:p>
          <a:p>
            <a:endParaRPr lang="en-US" sz="1600" b="1" dirty="0">
              <a:latin typeface="Trebuchet MS" pitchFamily="34" charset="0"/>
            </a:endParaRPr>
          </a:p>
          <a:p>
            <a:r>
              <a:rPr lang="en-US" sz="1600" b="1" dirty="0">
                <a:latin typeface="Trebuchet MS" pitchFamily="34" charset="0"/>
              </a:rPr>
              <a:t>On Fair Labor Standards for farm workers</a:t>
            </a:r>
            <a:r>
              <a:rPr lang="en-US" sz="1600" dirty="0">
                <a:latin typeface="Trebuchet MS" pitchFamily="34" charset="0"/>
              </a:rPr>
              <a:t>: No public comment available.</a:t>
            </a:r>
          </a:p>
          <a:p>
            <a:r>
              <a:rPr lang="en-US" sz="1600" b="1" dirty="0">
                <a:latin typeface="Trebuchet MS" pitchFamily="34" charset="0"/>
              </a:rPr>
              <a:t/>
            </a:r>
            <a:br>
              <a:rPr lang="en-US" sz="1600" b="1" dirty="0">
                <a:latin typeface="Trebuchet MS" pitchFamily="34" charset="0"/>
              </a:rPr>
            </a:br>
            <a:r>
              <a:rPr lang="en-US" sz="1600" b="1" dirty="0">
                <a:latin typeface="Trebuchet MS" pitchFamily="34" charset="0"/>
              </a:rPr>
              <a:t>On antibiotics for farm animals</a:t>
            </a:r>
            <a:r>
              <a:rPr lang="en-US" sz="1600" dirty="0">
                <a:latin typeface="Trebuchet MS" pitchFamily="34" charset="0"/>
              </a:rPr>
              <a:t>: No public comment available.</a:t>
            </a:r>
          </a:p>
          <a:p>
            <a:endParaRPr lang="en-US" sz="1600" b="1" dirty="0">
              <a:latin typeface="Trebuchet MS" pitchFamily="34" charset="0"/>
            </a:endParaRPr>
          </a:p>
          <a:p>
            <a:r>
              <a:rPr lang="en-US" sz="1600" b="1" dirty="0">
                <a:latin typeface="Trebuchet MS" pitchFamily="34" charset="0"/>
              </a:rPr>
              <a:t>On GMO foods</a:t>
            </a:r>
            <a:r>
              <a:rPr lang="en-US" sz="1600" dirty="0">
                <a:latin typeface="Trebuchet MS" pitchFamily="34" charset="0"/>
              </a:rPr>
              <a:t>:  “We shouldn’t let anti-science zealotry shutdown the ability to produce low-cost quality food for billions across the globe.”</a:t>
            </a:r>
          </a:p>
          <a:p>
            <a:endParaRPr lang="en-US" sz="1600" dirty="0">
              <a:latin typeface="Trebuchet MS" pitchFamily="34" charset="0"/>
            </a:endParaRPr>
          </a:p>
          <a:p>
            <a:r>
              <a:rPr lang="en-US" sz="1600" dirty="0">
                <a:latin typeface="Trebuchet MS" pitchFamily="34" charset="0"/>
              </a:rPr>
              <a:t> </a:t>
            </a:r>
            <a:r>
              <a:rPr lang="en-US" sz="1600" b="1" dirty="0">
                <a:latin typeface="Trebuchet MS" pitchFamily="34" charset="0"/>
              </a:rPr>
              <a:t>On pesticides</a:t>
            </a:r>
            <a:r>
              <a:rPr lang="en-US" sz="1600" dirty="0">
                <a:latin typeface="Trebuchet MS" pitchFamily="34" charset="0"/>
              </a:rPr>
              <a:t>: No public comment available.</a:t>
            </a:r>
          </a:p>
          <a:p>
            <a:endParaRPr lang="en-US" sz="1600" b="1" dirty="0">
              <a:latin typeface="Trebuchet MS" pitchFamily="34" charset="0"/>
            </a:endParaRPr>
          </a:p>
          <a:p>
            <a:r>
              <a:rPr lang="en-US" sz="1600" b="1" dirty="0">
                <a:latin typeface="Trebuchet MS" pitchFamily="34" charset="0"/>
              </a:rPr>
              <a:t>On food safety</a:t>
            </a:r>
            <a:r>
              <a:rPr lang="en-US" sz="1600" dirty="0">
                <a:latin typeface="Trebuchet MS" pitchFamily="34" charset="0"/>
              </a:rPr>
              <a:t>: No public comment available.</a:t>
            </a:r>
          </a:p>
          <a:p>
            <a:endParaRPr lang="en-US" sz="1600" b="1" dirty="0">
              <a:latin typeface="Trebuchet MS" pitchFamily="34" charset="0"/>
            </a:endParaRPr>
          </a:p>
          <a:p>
            <a:endParaRPr lang="en-US" sz="1600" b="1" dirty="0">
              <a:latin typeface="Trebuchet MS" pitchFamily="34" charset="0"/>
            </a:endParaRPr>
          </a:p>
          <a:p>
            <a:r>
              <a:rPr lang="en-US" sz="1300" b="1" i="1" dirty="0">
                <a:latin typeface="Trebuchet MS" pitchFamily="34" charset="0"/>
              </a:rPr>
              <a:t>You Need to Know: Where the 2016 Presidential Candidates Stand on Food Policy</a:t>
            </a:r>
          </a:p>
          <a:p>
            <a:r>
              <a:rPr lang="en-US" sz="1300" i="1" dirty="0">
                <a:latin typeface="Trebuchet MS" pitchFamily="34" charset="0"/>
              </a:rPr>
              <a:t> 02/18/2016 03:55 pm ET | </a:t>
            </a:r>
            <a:r>
              <a:rPr lang="en-US" sz="1300" b="1" i="1" dirty="0">
                <a:latin typeface="Trebuchet MS" pitchFamily="34" charset="0"/>
              </a:rPr>
              <a:t>Updated</a:t>
            </a:r>
            <a:r>
              <a:rPr lang="en-US" sz="1300" i="1" dirty="0">
                <a:latin typeface="Trebuchet MS" pitchFamily="34" charset="0"/>
              </a:rPr>
              <a:t> Feb 19, 2016	</a:t>
            </a:r>
            <a:r>
              <a:rPr lang="en-US" sz="1300" i="1" dirty="0">
                <a:latin typeface="Trebuchet MS" pitchFamily="34" charset="0"/>
                <a:hlinkClick r:id="rId2"/>
              </a:rPr>
              <a:t>Eve </a:t>
            </a:r>
            <a:r>
              <a:rPr lang="en-US" sz="1300" i="1" dirty="0" err="1">
                <a:latin typeface="Trebuchet MS" pitchFamily="34" charset="0"/>
                <a:hlinkClick r:id="rId2"/>
              </a:rPr>
              <a:t>Turow</a:t>
            </a:r>
            <a:r>
              <a:rPr lang="en-US" sz="1300" i="1" dirty="0">
                <a:latin typeface="Trebuchet MS" pitchFamily="34" charset="0"/>
                <a:hlinkClick r:id="rId2"/>
              </a:rPr>
              <a:t> Paul</a:t>
            </a:r>
            <a:endParaRPr lang="en-US" sz="1300" i="1" dirty="0">
              <a:latin typeface="Trebuchet MS" pitchFamily="34" charset="0"/>
            </a:endParaRPr>
          </a:p>
          <a:p>
            <a:endParaRPr lang="en-US" sz="1600" b="1" dirty="0"/>
          </a:p>
        </p:txBody>
      </p:sp>
      <p:sp>
        <p:nvSpPr>
          <p:cNvPr id="5" name="Subtitle 2"/>
          <p:cNvSpPr txBox="1">
            <a:spLocks/>
          </p:cNvSpPr>
          <p:nvPr/>
        </p:nvSpPr>
        <p:spPr>
          <a:xfrm>
            <a:off x="1905000" y="152400"/>
            <a:ext cx="8305800" cy="762000"/>
          </a:xfrm>
          <a:prstGeom prst="rect">
            <a:avLst/>
          </a:prstGeom>
        </p:spPr>
        <p:txBody>
          <a:bodyPr vert="horz" lIns="91440" tIns="45720" rIns="91440" bIns="45720" rtlCol="0">
            <a:normAutofit/>
          </a:bodyPr>
          <a:lstStyle/>
          <a:p>
            <a:pPr>
              <a:spcBef>
                <a:spcPct val="20000"/>
              </a:spcBef>
              <a:defRPr/>
            </a:pPr>
            <a:endParaRPr lang="en-US" sz="1500" dirty="0">
              <a:solidFill>
                <a:schemeClr val="tx1">
                  <a:tint val="75000"/>
                </a:schemeClr>
              </a:solidFill>
              <a:latin typeface="Trebuchet MS"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850</Words>
  <Application>Microsoft Office PowerPoint</Application>
  <PresentationFormat>Widescreen</PresentationFormat>
  <Paragraphs>138</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Garamond</vt:lpstr>
      <vt:lpstr>Impact</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bcarpenter</dc:creator>
  <cp:lastModifiedBy>Djad Aloui</cp:lastModifiedBy>
  <cp:revision>24</cp:revision>
  <dcterms:created xsi:type="dcterms:W3CDTF">2016-03-30T16:37:08Z</dcterms:created>
  <dcterms:modified xsi:type="dcterms:W3CDTF">2016-04-06T12:58:21Z</dcterms:modified>
</cp:coreProperties>
</file>